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64" r:id="rId3"/>
    <p:sldMasterId id="2147483676" r:id="rId4"/>
    <p:sldMasterId id="2147483688" r:id="rId5"/>
    <p:sldMasterId id="2147483700" r:id="rId6"/>
    <p:sldMasterId id="2147483705" r:id="rId7"/>
    <p:sldMasterId id="2147483708" r:id="rId8"/>
    <p:sldMasterId id="2147483725" r:id="rId9"/>
  </p:sldMasterIdLst>
  <p:notesMasterIdLst>
    <p:notesMasterId r:id="rId58"/>
  </p:notesMasterIdLst>
  <p:sldIdLst>
    <p:sldId id="302" r:id="rId10"/>
    <p:sldId id="304" r:id="rId11"/>
    <p:sldId id="305" r:id="rId12"/>
    <p:sldId id="306" r:id="rId13"/>
    <p:sldId id="303" r:id="rId14"/>
    <p:sldId id="297" r:id="rId15"/>
    <p:sldId id="298" r:id="rId16"/>
    <p:sldId id="300" r:id="rId17"/>
    <p:sldId id="301" r:id="rId18"/>
    <p:sldId id="257"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77" r:id="rId39"/>
    <p:sldId id="278" r:id="rId40"/>
    <p:sldId id="279" r:id="rId41"/>
    <p:sldId id="280" r:id="rId42"/>
    <p:sldId id="281" r:id="rId43"/>
    <p:sldId id="282" r:id="rId44"/>
    <p:sldId id="283" r:id="rId45"/>
    <p:sldId id="284" r:id="rId46"/>
    <p:sldId id="285" r:id="rId47"/>
    <p:sldId id="286" r:id="rId48"/>
    <p:sldId id="287" r:id="rId49"/>
    <p:sldId id="288" r:id="rId50"/>
    <p:sldId id="289" r:id="rId51"/>
    <p:sldId id="290" r:id="rId52"/>
    <p:sldId id="291" r:id="rId53"/>
    <p:sldId id="293" r:id="rId54"/>
    <p:sldId id="294" r:id="rId55"/>
    <p:sldId id="296" r:id="rId56"/>
    <p:sldId id="295" r:id="rId5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7540"/>
    <p:restoredTop sz="94666"/>
  </p:normalViewPr>
  <p:slideViewPr>
    <p:cSldViewPr snapToGrid="0" snapToObjects="1">
      <p:cViewPr>
        <p:scale>
          <a:sx n="52" d="100"/>
          <a:sy n="52" d="100"/>
        </p:scale>
        <p:origin x="640" y="13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slide" Target="slides/slide45.xml"/><Relationship Id="rId55" Type="http://schemas.openxmlformats.org/officeDocument/2006/relationships/slide" Target="slides/slide46.xml"/><Relationship Id="rId56" Type="http://schemas.openxmlformats.org/officeDocument/2006/relationships/slide" Target="slides/slide47.xml"/><Relationship Id="rId57" Type="http://schemas.openxmlformats.org/officeDocument/2006/relationships/slide" Target="slides/slide48.xml"/><Relationship Id="rId58" Type="http://schemas.openxmlformats.org/officeDocument/2006/relationships/notesMaster" Target="notesMasters/notesMaster1.xml"/><Relationship Id="rId59" Type="http://schemas.openxmlformats.org/officeDocument/2006/relationships/presProps" Target="presProp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3330A-AFE7-7540-B229-7BF61674ACC4}" type="datetimeFigureOut">
              <a:rPr kumimoji="1" lang="ja-JP" altLang="en-US" smtClean="0"/>
              <a:t>2017/10/11</a:t>
            </a:fld>
            <a:endParaRPr kumimoji="1" lang="ja-JP"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A8A3C-A873-504B-B738-9FBC0D2D167B}" type="slidenum">
              <a:rPr kumimoji="1" lang="ja-JP" altLang="en-US" smtClean="0"/>
              <a:t>‹#›</a:t>
            </a:fld>
            <a:endParaRPr kumimoji="1" lang="ja-JP" altLang="en-US"/>
          </a:p>
        </p:txBody>
      </p:sp>
    </p:spTree>
    <p:extLst>
      <p:ext uri="{BB962C8B-B14F-4D97-AF65-F5344CB8AC3E}">
        <p14:creationId xmlns:p14="http://schemas.microsoft.com/office/powerpoint/2010/main" val="8277736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3134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30</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643360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FC8F7C3-2AE7-4D0E-B20A-BBA6435C4BC5}" type="slidenum">
              <a:rPr lang="ja-JP" altLang="en-US" smtClean="0">
                <a:solidFill>
                  <a:prstClr val="black"/>
                </a:solidFill>
                <a:latin typeface="Calibri"/>
                <a:ea typeface="ＭＳ Ｐゴシック"/>
              </a:rPr>
              <a:pPr/>
              <a:t>36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738899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42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9800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88715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125418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989305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18</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527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20</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0436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099374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334163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28</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917715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29</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21204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kumimoji="1" lang="en-US" altLang="ja-JP" smtClean="0"/>
              <a:t>Click to edit Master title style</a:t>
            </a:r>
            <a:endParaRPr kumimoji="1" lang="ja-JP"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smtClean="0"/>
              <a:t>Click to edit Master subtitle style</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025483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30602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48235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914400" y="2130458"/>
            <a:ext cx="10363200" cy="1470025"/>
          </a:xfrm>
        </p:spPr>
        <p:txBody>
          <a:bodyPr/>
          <a:lstStyle>
            <a:lvl1pPr>
              <a:defRPr/>
            </a:lvl1pPr>
          </a:lstStyle>
          <a:p>
            <a:r>
              <a:rPr lang="en-US" altLang="ja-JP" dirty="0" smtClean="0"/>
              <a:t> </a:t>
            </a:r>
            <a:endParaRPr lang="ja-JP" altLang="en-US" dirty="0"/>
          </a:p>
        </p:txBody>
      </p:sp>
      <p:sp>
        <p:nvSpPr>
          <p:cNvPr id="3" name="サブタイトル 2"/>
          <p:cNvSpPr>
            <a:spLocks noGrp="1"/>
          </p:cNvSpPr>
          <p:nvPr>
            <p:ph type="subTitle" idx="1" hasCustomPrompt="1"/>
          </p:nvPr>
        </p:nvSpPr>
        <p:spPr>
          <a:xfrm>
            <a:off x="1828800" y="3886200"/>
            <a:ext cx="8534400" cy="1752600"/>
          </a:xfrm>
        </p:spPr>
        <p:txBody>
          <a:bodyPr/>
          <a:lstStyle>
            <a:lvl1pPr marL="0" indent="0" algn="ctr">
              <a:buNone/>
              <a:defRPr>
                <a:latin typeface="Calibri" panose="020F0502020204030204" pitchFamily="34" charset="0"/>
                <a:cs typeface="Calibri" panose="020F050202020403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dirty="0" smtClean="0"/>
              <a:t> </a:t>
            </a:r>
            <a:endParaRPr lang="ja-JP" altLang="en-US" dirty="0"/>
          </a:p>
        </p:txBody>
      </p:sp>
      <p:sp>
        <p:nvSpPr>
          <p:cNvPr id="4" name="日付プレースホルダ 3"/>
          <p:cNvSpPr>
            <a:spLocks noGrp="1"/>
          </p:cNvSpPr>
          <p:nvPr>
            <p:ph type="dt" sz="half" idx="10"/>
          </p:nvPr>
        </p:nvSpPr>
        <p:spPr/>
        <p:txBody>
          <a:bodyPr/>
          <a:lstStyle>
            <a:lvl1pPr>
              <a:defRPr>
                <a:solidFill>
                  <a:schemeClr val="tx1"/>
                </a:solidFill>
              </a:defRPr>
            </a:lvl1pPr>
          </a:lstStyle>
          <a:p>
            <a:r>
              <a:rPr lang="en-US" altLang="ja-JP" smtClean="0">
                <a:solidFill>
                  <a:srgbClr val="000000"/>
                </a:solidFill>
              </a:rPr>
              <a:t>RIKEN CONFIDENTIAL</a:t>
            </a:r>
            <a:endParaRPr lang="en-US" altLang="ja-JP" dirty="0">
              <a:solidFill>
                <a:srgbClr val="000000"/>
              </a:solidFill>
            </a:endParaRPr>
          </a:p>
        </p:txBody>
      </p:sp>
      <p:sp>
        <p:nvSpPr>
          <p:cNvPr id="5" name="フッター プレースホルダ 4"/>
          <p:cNvSpPr>
            <a:spLocks noGrp="1"/>
          </p:cNvSpPr>
          <p:nvPr>
            <p:ph type="ftr" sz="quarter" idx="11"/>
          </p:nvPr>
        </p:nvSpPr>
        <p:spPr/>
        <p:txBody>
          <a:bodyPr/>
          <a:lstStyle>
            <a:lvl1pPr>
              <a:defRPr>
                <a:solidFill>
                  <a:schemeClr val="tx1"/>
                </a:solidFill>
              </a:defRPr>
            </a:lvl1pPr>
          </a:lstStyle>
          <a:p>
            <a:r>
              <a:rPr lang="en-US" altLang="ja-JP" smtClean="0">
                <a:solidFill>
                  <a:srgbClr val="000000"/>
                </a:solidFill>
              </a:rPr>
              <a:t>Copyright 2015 RIKEN</a:t>
            </a:r>
            <a:endParaRPr lang="en-US" altLang="ja-JP" dirty="0">
              <a:solidFill>
                <a:srgbClr val="000000"/>
              </a:solidFill>
            </a:endParaRPr>
          </a:p>
        </p:txBody>
      </p:sp>
      <p:sp>
        <p:nvSpPr>
          <p:cNvPr id="6" name="スライド番号プレースホルダ 5"/>
          <p:cNvSpPr>
            <a:spLocks noGrp="1"/>
          </p:cNvSpPr>
          <p:nvPr>
            <p:ph type="sldNum" sz="quarter" idx="12"/>
          </p:nvPr>
        </p:nvSpPr>
        <p:spPr/>
        <p:txBody>
          <a:bodyPr/>
          <a:lstStyle>
            <a:lvl1pPr algn="r">
              <a:defRPr b="0">
                <a:solidFill>
                  <a:schemeClr val="tx1"/>
                </a:solidFill>
                <a:latin typeface="Calibri"/>
                <a:cs typeface="Calibri"/>
              </a:defRPr>
            </a:lvl1pPr>
          </a:lstStyle>
          <a:p>
            <a:fld id="{16EB0952-0852-44A6-A233-F429C9963D9F}"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0" i="0">
                <a:latin typeface="Calibri"/>
                <a:ea typeface="ヒラギノ角ゴ ProN W6"/>
                <a:cs typeface="Calibri"/>
              </a:defRPr>
            </a:lvl1pPr>
          </a:lstStyle>
          <a:p>
            <a:r>
              <a:rPr lang="en-US" altLang="ja-JP" dirty="0" smtClean="0"/>
              <a:t>Title</a:t>
            </a:r>
            <a:endParaRPr lang="ja-JP" altLang="en-US" dirty="0"/>
          </a:p>
        </p:txBody>
      </p:sp>
      <p:sp>
        <p:nvSpPr>
          <p:cNvPr id="3" name="コンテンツ プレースホルダ 2"/>
          <p:cNvSpPr>
            <a:spLocks noGrp="1"/>
          </p:cNvSpPr>
          <p:nvPr>
            <p:ph idx="1" hasCustomPrompt="1"/>
          </p:nvPr>
        </p:nvSpPr>
        <p:spPr/>
        <p:txBody>
          <a:bodyPr/>
          <a:lstStyle>
            <a:lvl1pPr>
              <a:defRPr>
                <a:latin typeface="Calibri"/>
                <a:ea typeface="ヒラギノ角ゴ ProN W3"/>
                <a:cs typeface="Calibri"/>
              </a:defRPr>
            </a:lvl1pPr>
            <a:lvl2pPr>
              <a:defRPr>
                <a:latin typeface="Calibri"/>
                <a:ea typeface="ヒラギノ角ゴ ProN W3"/>
                <a:cs typeface="Calibri"/>
              </a:defRPr>
            </a:lvl2pPr>
            <a:lvl3pPr>
              <a:defRPr>
                <a:latin typeface="Calibri"/>
                <a:ea typeface="ヒラギノ角ゴ ProN W3"/>
                <a:cs typeface="Calibri"/>
              </a:defRPr>
            </a:lvl3pPr>
            <a:lvl4pPr>
              <a:defRPr>
                <a:latin typeface="Calibri"/>
                <a:ea typeface="ヒラギノ角ゴ ProN W3"/>
                <a:cs typeface="Calibri"/>
              </a:defRPr>
            </a:lvl4pPr>
            <a:lvl5pPr>
              <a:defRPr>
                <a:latin typeface="Calibri"/>
                <a:ea typeface="ヒラギノ角ゴ ProN W3"/>
                <a:cs typeface="Calibri"/>
              </a:defRPr>
            </a:lvl5p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smtClean="0"/>
              <a:t>ccc</a:t>
            </a:r>
            <a:endParaRPr lang="ja-JP" altLang="en-US" dirty="0" smtClean="0"/>
          </a:p>
          <a:p>
            <a:pPr lvl="3"/>
            <a:r>
              <a:rPr lang="en-US" altLang="ja-JP" dirty="0" err="1" smtClean="0"/>
              <a:t>ddd</a:t>
            </a:r>
            <a:endParaRPr lang="ja-JP" altLang="en-US" dirty="0" smtClean="0"/>
          </a:p>
          <a:p>
            <a:pPr lvl="4"/>
            <a:r>
              <a:rPr lang="en-US" altLang="ja-JP" dirty="0" err="1" smtClean="0"/>
              <a:t>eee</a:t>
            </a:r>
            <a:endParaRPr lang="ja-JP" altLang="en-US" dirty="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a:xfrm>
            <a:off x="5349320" y="6553200"/>
            <a:ext cx="746681" cy="431800"/>
          </a:xfrm>
        </p:spPr>
        <p:txBody>
          <a:bodyPr/>
          <a:lstStyle>
            <a:lvl1pPr algn="r">
              <a:defRPr sz="1600" b="0">
                <a:solidFill>
                  <a:schemeClr val="tx1"/>
                </a:solidFill>
                <a:latin typeface="Calibri"/>
                <a:ea typeface="ヒラギノ角ゴ ProN W3"/>
                <a:cs typeface="Calibri"/>
              </a:defRPr>
            </a:lvl1pPr>
          </a:lstStyle>
          <a:p>
            <a:fld id="{458D2460-20E3-41A5-92E3-4850B3D935A0}"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63084" y="4406933"/>
            <a:ext cx="10363200" cy="1362075"/>
          </a:xfrm>
        </p:spPr>
        <p:txBody>
          <a:bodyPr anchor="t"/>
          <a:lstStyle>
            <a:lvl1pPr algn="l">
              <a:defRPr sz="4000" b="0" i="0" cap="all">
                <a:latin typeface="Calibri"/>
                <a:ea typeface="ヒラギノ角ゴ ProN W6"/>
                <a:cs typeface="Calibri"/>
              </a:defRPr>
            </a:lvl1pPr>
          </a:lstStyle>
          <a:p>
            <a:r>
              <a:rPr lang="en-US" altLang="ja-JP" dirty="0" err="1" smtClean="0"/>
              <a:t>aaa</a:t>
            </a:r>
            <a:endParaRPr lang="ja-JP" altLang="en-US" dirty="0"/>
          </a:p>
        </p:txBody>
      </p:sp>
      <p:sp>
        <p:nvSpPr>
          <p:cNvPr id="3" name="テキスト プレースホルダ 2"/>
          <p:cNvSpPr>
            <a:spLocks noGrp="1"/>
          </p:cNvSpPr>
          <p:nvPr>
            <p:ph type="body" idx="1" hasCustomPrompt="1"/>
          </p:nvPr>
        </p:nvSpPr>
        <p:spPr>
          <a:xfrm>
            <a:off x="963084" y="2906713"/>
            <a:ext cx="10363200" cy="1500187"/>
          </a:xfrm>
        </p:spPr>
        <p:txBody>
          <a:bodyPr anchor="b"/>
          <a:lstStyle>
            <a:lvl1pPr marL="0" indent="0">
              <a:buNone/>
              <a:defRPr sz="2000">
                <a:latin typeface="Calibri"/>
                <a:ea typeface="ヒラギノ角ゴ ProN W3"/>
                <a:cs typeface="Calibri"/>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ja-JP" dirty="0" smtClean="0"/>
              <a:t> </a:t>
            </a:r>
            <a:endParaRPr lang="ja-JP" altLang="en-US" dirty="0" smtClean="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atin typeface="Calibri"/>
                <a:ea typeface="ヒラギノ角ゴ ProN W3"/>
                <a:cs typeface="Calibri"/>
              </a:defRPr>
            </a:lvl1pPr>
          </a:lstStyle>
          <a:p>
            <a:fld id="{3669BF65-66D3-41F9-B6DB-C1206FC2E8F5}"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1387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2017/10/11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en-US" altLang="ja-JP" smtClean="0"/>
              <a:t>Click to edit Master text styles</a:t>
            </a:r>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5985376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10/11/17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2"/>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2"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sz="half" idx="1"/>
          </p:nvPr>
        </p:nvSpPr>
        <p:spPr>
          <a:xfrm>
            <a:off x="838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Content Placeholder 3"/>
          <p:cNvSpPr>
            <a:spLocks noGrp="1"/>
          </p:cNvSpPr>
          <p:nvPr>
            <p:ph sz="half" idx="2"/>
          </p:nvPr>
        </p:nvSpPr>
        <p:spPr>
          <a:xfrm>
            <a:off x="6172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021789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32"/>
            <a:ext cx="103632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Lucida Grande"/>
                <a:cs typeface="Lucida Grande"/>
              </a:defRPr>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lvl1pPr>
              <a:defRPr>
                <a:latin typeface="Lucida Grande"/>
                <a:cs typeface="Lucida Grande"/>
              </a:defRPr>
            </a:lvl1pPr>
            <a:lvl2pPr>
              <a:defRPr>
                <a:latin typeface="Lucida Grande"/>
                <a:cs typeface="Lucida Grande"/>
              </a:defRPr>
            </a:lvl2pPr>
            <a:lvl3pPr>
              <a:defRPr>
                <a:latin typeface="Lucida Grande"/>
                <a:cs typeface="Lucida Grande"/>
              </a:defRPr>
            </a:lvl3pPr>
            <a:lvl4pPr>
              <a:defRPr>
                <a:latin typeface="Lucida Grande"/>
                <a:cs typeface="Lucida Grande"/>
              </a:defRPr>
            </a:lvl4pPr>
            <a:lvl5pPr>
              <a:defRPr>
                <a:latin typeface="Lucida Grande"/>
                <a:cs typeface="Lucida Grande"/>
              </a:defRPr>
            </a:lvl5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a:xfrm>
            <a:off x="11373104" y="6765"/>
            <a:ext cx="818897" cy="365125"/>
          </a:xfrm>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7" name="Date Placeholder 6"/>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23541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7"/>
            <a:ext cx="103632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D2D8002D-B5B0-4BAC-B1F6-782DDCCE6D9C}"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Only">
  <p:cSld name="タイトルのみ">
    <p:spTree>
      <p:nvGrpSpPr>
        <p:cNvPr id="1" name=""/>
        <p:cNvGrpSpPr/>
        <p:nvPr/>
      </p:nvGrpSpPr>
      <p:grpSpPr>
        <a:xfrm>
          <a:off x="0" y="0"/>
          <a:ext cx="0" cy="0"/>
          <a:chOff x="0" y="0"/>
          <a:chExt cx="0" cy="0"/>
        </a:xfrm>
      </p:grpSpPr>
      <p:sp>
        <p:nvSpPr>
          <p:cNvPr id="6" name="Text Box 13"/>
          <p:cNvSpPr txBox="1">
            <a:spLocks noChangeArrowheads="1"/>
          </p:cNvSpPr>
          <p:nvPr userDrawn="1"/>
        </p:nvSpPr>
        <p:spPr bwMode="auto">
          <a:xfrm>
            <a:off x="8256301" y="6599238"/>
            <a:ext cx="3334567" cy="216982"/>
          </a:xfrm>
          <a:prstGeom prst="rect">
            <a:avLst/>
          </a:prstGeom>
          <a:noFill/>
          <a:ln w="25400">
            <a:noFill/>
            <a:miter lim="800000"/>
            <a:headEnd/>
            <a:tailEnd/>
          </a:ln>
        </p:spPr>
        <p:txBody>
          <a:bodyPr wrap="none">
            <a:spAutoFit/>
          </a:bodyPr>
          <a:lstStyle/>
          <a:p>
            <a:pPr algn="r" defTabSz="457200">
              <a:lnSpc>
                <a:spcPct val="90000"/>
              </a:lnSpc>
              <a:spcBef>
                <a:spcPct val="50000"/>
              </a:spcBef>
              <a:defRPr/>
            </a:pPr>
            <a:r>
              <a:rPr kumimoji="0" lang="en-US" altLang="ja-JP" sz="900" dirty="0">
                <a:solidFill>
                  <a:prstClr val="black"/>
                </a:solidFill>
                <a:latin typeface="Arial" charset="0"/>
              </a:rPr>
              <a:t>© Hitachi Solutions East Japan, Ltd. 2015. All rights reserved.</a:t>
            </a:r>
          </a:p>
        </p:txBody>
      </p:sp>
      <p:sp>
        <p:nvSpPr>
          <p:cNvPr id="7" name="正方形/長方形 40"/>
          <p:cNvSpPr>
            <a:spLocks noChangeArrowheads="1"/>
          </p:cNvSpPr>
          <p:nvPr userDrawn="1"/>
        </p:nvSpPr>
        <p:spPr bwMode="auto">
          <a:xfrm>
            <a:off x="831851" y="739775"/>
            <a:ext cx="11360149" cy="63500"/>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lnSpc>
                <a:spcPct val="90000"/>
              </a:lnSpc>
              <a:defRPr/>
            </a:pPr>
            <a:endParaRPr lang="ja-JP" altLang="en-US" sz="1800">
              <a:solidFill>
                <a:prstClr val="white"/>
              </a:solidFill>
            </a:endParaRPr>
          </a:p>
        </p:txBody>
      </p:sp>
      <p:sp>
        <p:nvSpPr>
          <p:cNvPr id="8" name="正方形/長方形 67"/>
          <p:cNvSpPr/>
          <p:nvPr userDrawn="1"/>
        </p:nvSpPr>
        <p:spPr bwMode="auto">
          <a:xfrm>
            <a:off x="1" y="739775"/>
            <a:ext cx="2628900" cy="63500"/>
          </a:xfrm>
          <a:prstGeom prst="rect">
            <a:avLst/>
          </a:pr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sp>
        <p:nvSpPr>
          <p:cNvPr id="9" name="正方形/長方形 68"/>
          <p:cNvSpPr/>
          <p:nvPr userDrawn="1"/>
        </p:nvSpPr>
        <p:spPr bwMode="auto">
          <a:xfrm>
            <a:off x="0" y="739775"/>
            <a:ext cx="1314451" cy="63500"/>
          </a:xfrm>
          <a:prstGeom prst="rect">
            <a:avLst/>
          </a:prstGeom>
          <a:solidFill>
            <a:srgbClr val="B3B3B3"/>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grpSp>
        <p:nvGrpSpPr>
          <p:cNvPr id="10" name="グループ化 55"/>
          <p:cNvGrpSpPr>
            <a:grpSpLocks/>
          </p:cNvGrpSpPr>
          <p:nvPr userDrawn="1"/>
        </p:nvGrpSpPr>
        <p:grpSpPr bwMode="auto">
          <a:xfrm>
            <a:off x="10166351" y="203201"/>
            <a:ext cx="1792816" cy="385763"/>
            <a:chOff x="7624763" y="203200"/>
            <a:chExt cx="1344612" cy="385763"/>
          </a:xfrm>
        </p:grpSpPr>
        <p:sp>
          <p:nvSpPr>
            <p:cNvPr id="11" name="Freeform 5"/>
            <p:cNvSpPr>
              <a:spLocks/>
            </p:cNvSpPr>
            <p:nvPr/>
          </p:nvSpPr>
          <p:spPr bwMode="auto">
            <a:xfrm>
              <a:off x="8613775" y="207963"/>
              <a:ext cx="192088"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2147483647 w 781"/>
                <a:gd name="T47" fmla="*/ 2147483647 h 734"/>
                <a:gd name="T48" fmla="*/ 2147483647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4" y="0"/>
                  </a:moveTo>
                  <a:lnTo>
                    <a:pt x="194" y="0"/>
                  </a:lnTo>
                  <a:lnTo>
                    <a:pt x="194" y="293"/>
                  </a:lnTo>
                  <a:lnTo>
                    <a:pt x="586" y="293"/>
                  </a:lnTo>
                  <a:lnTo>
                    <a:pt x="586" y="0"/>
                  </a:lnTo>
                  <a:lnTo>
                    <a:pt x="781" y="0"/>
                  </a:lnTo>
                  <a:lnTo>
                    <a:pt x="781" y="367"/>
                  </a:lnTo>
                  <a:lnTo>
                    <a:pt x="781" y="734"/>
                  </a:lnTo>
                  <a:lnTo>
                    <a:pt x="586" y="734"/>
                  </a:lnTo>
                  <a:lnTo>
                    <a:pt x="586" y="411"/>
                  </a:lnTo>
                  <a:lnTo>
                    <a:pt x="526" y="411"/>
                  </a:lnTo>
                  <a:lnTo>
                    <a:pt x="390" y="411"/>
                  </a:lnTo>
                  <a:lnTo>
                    <a:pt x="194" y="411"/>
                  </a:lnTo>
                  <a:lnTo>
                    <a:pt x="194" y="734"/>
                  </a:lnTo>
                  <a:lnTo>
                    <a:pt x="0" y="734"/>
                  </a:lnTo>
                  <a:lnTo>
                    <a:pt x="1" y="367"/>
                  </a:lnTo>
                  <a:lnTo>
                    <a:pt x="1" y="115"/>
                  </a:lnTo>
                  <a:lnTo>
                    <a:pt x="0" y="0"/>
                  </a:lnTo>
                  <a:lnTo>
                    <a:pt x="194"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2" name="Freeform 7"/>
            <p:cNvSpPr>
              <a:spLocks/>
            </p:cNvSpPr>
            <p:nvPr/>
          </p:nvSpPr>
          <p:spPr bwMode="auto">
            <a:xfrm>
              <a:off x="8008938" y="207963"/>
              <a:ext cx="195262" cy="180975"/>
            </a:xfrm>
            <a:custGeom>
              <a:avLst/>
              <a:gdLst>
                <a:gd name="T0" fmla="*/ 2147483647 w 788"/>
                <a:gd name="T1" fmla="*/ 0 h 734"/>
                <a:gd name="T2" fmla="*/ 2147483647 w 788"/>
                <a:gd name="T3" fmla="*/ 0 h 734"/>
                <a:gd name="T4" fmla="*/ 2147483647 w 788"/>
                <a:gd name="T5" fmla="*/ 2147483647 h 734"/>
                <a:gd name="T6" fmla="*/ 2147483647 w 788"/>
                <a:gd name="T7" fmla="*/ 2147483647 h 734"/>
                <a:gd name="T8" fmla="*/ 2147483647 w 788"/>
                <a:gd name="T9" fmla="*/ 2147483647 h 734"/>
                <a:gd name="T10" fmla="*/ 2147483647 w 788"/>
                <a:gd name="T11" fmla="*/ 2147483647 h 734"/>
                <a:gd name="T12" fmla="*/ 2147483647 w 788"/>
                <a:gd name="T13" fmla="*/ 2147483647 h 734"/>
                <a:gd name="T14" fmla="*/ 0 w 788"/>
                <a:gd name="T15" fmla="*/ 2147483647 h 734"/>
                <a:gd name="T16" fmla="*/ 0 w 788"/>
                <a:gd name="T17" fmla="*/ 2147483647 h 734"/>
                <a:gd name="T18" fmla="*/ 0 w 788"/>
                <a:gd name="T19" fmla="*/ 0 h 734"/>
                <a:gd name="T20" fmla="*/ 0 w 788"/>
                <a:gd name="T21" fmla="*/ 0 h 734"/>
                <a:gd name="T22" fmla="*/ 2147483647 w 788"/>
                <a:gd name="T23" fmla="*/ 0 h 7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8"/>
                <a:gd name="T37" fmla="*/ 0 h 734"/>
                <a:gd name="T38" fmla="*/ 788 w 788"/>
                <a:gd name="T39" fmla="*/ 734 h 7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8" h="734">
                  <a:moveTo>
                    <a:pt x="788" y="0"/>
                  </a:moveTo>
                  <a:lnTo>
                    <a:pt x="788" y="0"/>
                  </a:lnTo>
                  <a:lnTo>
                    <a:pt x="788" y="124"/>
                  </a:lnTo>
                  <a:lnTo>
                    <a:pt x="491" y="124"/>
                  </a:lnTo>
                  <a:lnTo>
                    <a:pt x="491" y="734"/>
                  </a:lnTo>
                  <a:lnTo>
                    <a:pt x="297" y="734"/>
                  </a:lnTo>
                  <a:lnTo>
                    <a:pt x="297" y="124"/>
                  </a:lnTo>
                  <a:lnTo>
                    <a:pt x="0" y="124"/>
                  </a:lnTo>
                  <a:lnTo>
                    <a:pt x="0" y="0"/>
                  </a:lnTo>
                  <a:lnTo>
                    <a:pt x="788"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3" name="Freeform 9"/>
            <p:cNvSpPr>
              <a:spLocks noEditPoints="1"/>
            </p:cNvSpPr>
            <p:nvPr/>
          </p:nvSpPr>
          <p:spPr bwMode="auto">
            <a:xfrm>
              <a:off x="8161338" y="207963"/>
              <a:ext cx="230187" cy="180975"/>
            </a:xfrm>
            <a:custGeom>
              <a:avLst/>
              <a:gdLst>
                <a:gd name="T0" fmla="*/ 2147483647 w 924"/>
                <a:gd name="T1" fmla="*/ 2147483647 h 734"/>
                <a:gd name="T2" fmla="*/ 2147483647 w 924"/>
                <a:gd name="T3" fmla="*/ 2147483647 h 734"/>
                <a:gd name="T4" fmla="*/ 2147483647 w 924"/>
                <a:gd name="T5" fmla="*/ 2147483647 h 734"/>
                <a:gd name="T6" fmla="*/ 2147483647 w 924"/>
                <a:gd name="T7" fmla="*/ 2147483647 h 734"/>
                <a:gd name="T8" fmla="*/ 2147483647 w 924"/>
                <a:gd name="T9" fmla="*/ 2147483647 h 734"/>
                <a:gd name="T10" fmla="*/ 2147483647 w 924"/>
                <a:gd name="T11" fmla="*/ 2147483647 h 734"/>
                <a:gd name="T12" fmla="*/ 2147483647 w 924"/>
                <a:gd name="T13" fmla="*/ 2147483647 h 734"/>
                <a:gd name="T14" fmla="*/ 2147483647 w 924"/>
                <a:gd name="T15" fmla="*/ 2147483647 h 734"/>
                <a:gd name="T16" fmla="*/ 2147483647 w 924"/>
                <a:gd name="T17" fmla="*/ 2147483647 h 734"/>
                <a:gd name="T18" fmla="*/ 2147483647 w 924"/>
                <a:gd name="T19" fmla="*/ 2147483647 h 734"/>
                <a:gd name="T20" fmla="*/ 2147483647 w 924"/>
                <a:gd name="T21" fmla="*/ 2147483647 h 734"/>
                <a:gd name="T22" fmla="*/ 2147483647 w 924"/>
                <a:gd name="T23" fmla="*/ 2147483647 h 734"/>
                <a:gd name="T24" fmla="*/ 2147483647 w 924"/>
                <a:gd name="T25" fmla="*/ 2147483647 h 734"/>
                <a:gd name="T26" fmla="*/ 2147483647 w 924"/>
                <a:gd name="T27" fmla="*/ 2147483647 h 734"/>
                <a:gd name="T28" fmla="*/ 2147483647 w 924"/>
                <a:gd name="T29" fmla="*/ 2147483647 h 734"/>
                <a:gd name="T30" fmla="*/ 0 w 924"/>
                <a:gd name="T31" fmla="*/ 2147483647 h 734"/>
                <a:gd name="T32" fmla="*/ 2147483647 w 924"/>
                <a:gd name="T33" fmla="*/ 0 h 734"/>
                <a:gd name="T34" fmla="*/ 2147483647 w 924"/>
                <a:gd name="T35" fmla="*/ 0 h 734"/>
                <a:gd name="T36" fmla="*/ 2147483647 w 924"/>
                <a:gd name="T37" fmla="*/ 0 h 734"/>
                <a:gd name="T38" fmla="*/ 2147483647 w 924"/>
                <a:gd name="T39" fmla="*/ 0 h 734"/>
                <a:gd name="T40" fmla="*/ 2147483647 w 924"/>
                <a:gd name="T41" fmla="*/ 2147483647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4"/>
                <a:gd name="T64" fmla="*/ 0 h 734"/>
                <a:gd name="T65" fmla="*/ 924 w 924"/>
                <a:gd name="T66" fmla="*/ 734 h 7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4" h="734">
                  <a:moveTo>
                    <a:pt x="463" y="124"/>
                  </a:moveTo>
                  <a:lnTo>
                    <a:pt x="327" y="459"/>
                  </a:lnTo>
                  <a:lnTo>
                    <a:pt x="597" y="459"/>
                  </a:lnTo>
                  <a:lnTo>
                    <a:pt x="463" y="124"/>
                  </a:lnTo>
                  <a:close/>
                  <a:moveTo>
                    <a:pt x="924" y="734"/>
                  </a:moveTo>
                  <a:lnTo>
                    <a:pt x="924" y="734"/>
                  </a:lnTo>
                  <a:lnTo>
                    <a:pt x="708" y="734"/>
                  </a:lnTo>
                  <a:lnTo>
                    <a:pt x="644" y="576"/>
                  </a:lnTo>
                  <a:lnTo>
                    <a:pt x="280" y="576"/>
                  </a:lnTo>
                  <a:lnTo>
                    <a:pt x="249" y="655"/>
                  </a:lnTo>
                  <a:lnTo>
                    <a:pt x="228" y="709"/>
                  </a:lnTo>
                  <a:lnTo>
                    <a:pt x="217" y="734"/>
                  </a:lnTo>
                  <a:lnTo>
                    <a:pt x="0" y="734"/>
                  </a:lnTo>
                  <a:lnTo>
                    <a:pt x="343" y="0"/>
                  </a:lnTo>
                  <a:lnTo>
                    <a:pt x="463" y="0"/>
                  </a:lnTo>
                  <a:lnTo>
                    <a:pt x="581" y="0"/>
                  </a:lnTo>
                  <a:lnTo>
                    <a:pt x="924" y="73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4" name="Rectangle 12"/>
            <p:cNvSpPr>
              <a:spLocks noChangeArrowheads="1"/>
            </p:cNvSpPr>
            <p:nvPr/>
          </p:nvSpPr>
          <p:spPr bwMode="auto">
            <a:xfrm>
              <a:off x="8845550" y="207963"/>
              <a:ext cx="47625"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5" name="Freeform 13"/>
            <p:cNvSpPr>
              <a:spLocks/>
            </p:cNvSpPr>
            <p:nvPr/>
          </p:nvSpPr>
          <p:spPr bwMode="auto">
            <a:xfrm>
              <a:off x="7710488" y="207963"/>
              <a:ext cx="193675"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0 w 781"/>
                <a:gd name="T47" fmla="*/ 2147483647 h 734"/>
                <a:gd name="T48" fmla="*/ 0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5" y="0"/>
                  </a:moveTo>
                  <a:lnTo>
                    <a:pt x="195" y="0"/>
                  </a:lnTo>
                  <a:lnTo>
                    <a:pt x="195" y="293"/>
                  </a:lnTo>
                  <a:lnTo>
                    <a:pt x="587" y="293"/>
                  </a:lnTo>
                  <a:lnTo>
                    <a:pt x="587" y="0"/>
                  </a:lnTo>
                  <a:lnTo>
                    <a:pt x="781" y="0"/>
                  </a:lnTo>
                  <a:lnTo>
                    <a:pt x="781" y="367"/>
                  </a:lnTo>
                  <a:lnTo>
                    <a:pt x="781" y="734"/>
                  </a:lnTo>
                  <a:lnTo>
                    <a:pt x="587" y="734"/>
                  </a:lnTo>
                  <a:lnTo>
                    <a:pt x="587" y="411"/>
                  </a:lnTo>
                  <a:lnTo>
                    <a:pt x="525" y="411"/>
                  </a:lnTo>
                  <a:lnTo>
                    <a:pt x="390" y="411"/>
                  </a:lnTo>
                  <a:lnTo>
                    <a:pt x="195" y="411"/>
                  </a:lnTo>
                  <a:lnTo>
                    <a:pt x="195" y="734"/>
                  </a:lnTo>
                  <a:lnTo>
                    <a:pt x="0" y="734"/>
                  </a:lnTo>
                  <a:lnTo>
                    <a:pt x="0" y="367"/>
                  </a:lnTo>
                  <a:lnTo>
                    <a:pt x="0" y="115"/>
                  </a:lnTo>
                  <a:lnTo>
                    <a:pt x="0" y="0"/>
                  </a:lnTo>
                  <a:lnTo>
                    <a:pt x="195"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6" name="Rectangle 15"/>
            <p:cNvSpPr>
              <a:spLocks noChangeArrowheads="1"/>
            </p:cNvSpPr>
            <p:nvPr/>
          </p:nvSpPr>
          <p:spPr bwMode="auto">
            <a:xfrm>
              <a:off x="7942263" y="207963"/>
              <a:ext cx="49212"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7" name="Freeform 16"/>
            <p:cNvSpPr>
              <a:spLocks/>
            </p:cNvSpPr>
            <p:nvPr/>
          </p:nvSpPr>
          <p:spPr bwMode="auto">
            <a:xfrm>
              <a:off x="8383588" y="203200"/>
              <a:ext cx="204787" cy="192088"/>
            </a:xfrm>
            <a:custGeom>
              <a:avLst/>
              <a:gdLst>
                <a:gd name="T0" fmla="*/ 2147483647 w 828"/>
                <a:gd name="T1" fmla="*/ 2147483647 h 771"/>
                <a:gd name="T2" fmla="*/ 2147483647 w 828"/>
                <a:gd name="T3" fmla="*/ 2147483647 h 771"/>
                <a:gd name="T4" fmla="*/ 2147483647 w 828"/>
                <a:gd name="T5" fmla="*/ 2147483647 h 771"/>
                <a:gd name="T6" fmla="*/ 2147483647 w 828"/>
                <a:gd name="T7" fmla="*/ 2147483647 h 771"/>
                <a:gd name="T8" fmla="*/ 2147483647 w 828"/>
                <a:gd name="T9" fmla="*/ 2147483647 h 771"/>
                <a:gd name="T10" fmla="*/ 2147483647 w 828"/>
                <a:gd name="T11" fmla="*/ 2147483647 h 771"/>
                <a:gd name="T12" fmla="*/ 2147483647 w 828"/>
                <a:gd name="T13" fmla="*/ 2147483647 h 771"/>
                <a:gd name="T14" fmla="*/ 2147483647 w 828"/>
                <a:gd name="T15" fmla="*/ 2147483647 h 771"/>
                <a:gd name="T16" fmla="*/ 2147483647 w 828"/>
                <a:gd name="T17" fmla="*/ 2147483647 h 771"/>
                <a:gd name="T18" fmla="*/ 2147483647 w 828"/>
                <a:gd name="T19" fmla="*/ 2147483647 h 771"/>
                <a:gd name="T20" fmla="*/ 2147483647 w 828"/>
                <a:gd name="T21" fmla="*/ 2147483647 h 771"/>
                <a:gd name="T22" fmla="*/ 2147483647 w 828"/>
                <a:gd name="T23" fmla="*/ 2147483647 h 771"/>
                <a:gd name="T24" fmla="*/ 2147483647 w 828"/>
                <a:gd name="T25" fmla="*/ 2147483647 h 771"/>
                <a:gd name="T26" fmla="*/ 2147483647 w 828"/>
                <a:gd name="T27" fmla="*/ 2147483647 h 771"/>
                <a:gd name="T28" fmla="*/ 2147483647 w 828"/>
                <a:gd name="T29" fmla="*/ 2147483647 h 771"/>
                <a:gd name="T30" fmla="*/ 2147483647 w 828"/>
                <a:gd name="T31" fmla="*/ 2147483647 h 771"/>
                <a:gd name="T32" fmla="*/ 2147483647 w 828"/>
                <a:gd name="T33" fmla="*/ 2147483647 h 771"/>
                <a:gd name="T34" fmla="*/ 2147483647 w 828"/>
                <a:gd name="T35" fmla="*/ 2147483647 h 771"/>
                <a:gd name="T36" fmla="*/ 2147483647 w 828"/>
                <a:gd name="T37" fmla="*/ 2147483647 h 771"/>
                <a:gd name="T38" fmla="*/ 2147483647 w 828"/>
                <a:gd name="T39" fmla="*/ 2147483647 h 771"/>
                <a:gd name="T40" fmla="*/ 2147483647 w 828"/>
                <a:gd name="T41" fmla="*/ 2147483647 h 771"/>
                <a:gd name="T42" fmla="*/ 2147483647 w 828"/>
                <a:gd name="T43" fmla="*/ 2147483647 h 771"/>
                <a:gd name="T44" fmla="*/ 2147483647 w 828"/>
                <a:gd name="T45" fmla="*/ 2147483647 h 771"/>
                <a:gd name="T46" fmla="*/ 2147483647 w 828"/>
                <a:gd name="T47" fmla="*/ 2147483647 h 771"/>
                <a:gd name="T48" fmla="*/ 2147483647 w 828"/>
                <a:gd name="T49" fmla="*/ 2147483647 h 771"/>
                <a:gd name="T50" fmla="*/ 2147483647 w 828"/>
                <a:gd name="T51" fmla="*/ 2147483647 h 771"/>
                <a:gd name="T52" fmla="*/ 2147483647 w 828"/>
                <a:gd name="T53" fmla="*/ 2147483647 h 771"/>
                <a:gd name="T54" fmla="*/ 2147483647 w 828"/>
                <a:gd name="T55" fmla="*/ 2147483647 h 771"/>
                <a:gd name="T56" fmla="*/ 2147483647 w 828"/>
                <a:gd name="T57" fmla="*/ 2147483647 h 771"/>
                <a:gd name="T58" fmla="*/ 2147483647 w 828"/>
                <a:gd name="T59" fmla="*/ 2147483647 h 771"/>
                <a:gd name="T60" fmla="*/ 2147483647 w 828"/>
                <a:gd name="T61" fmla="*/ 2147483647 h 771"/>
                <a:gd name="T62" fmla="*/ 2147483647 w 828"/>
                <a:gd name="T63" fmla="*/ 2147483647 h 771"/>
                <a:gd name="T64" fmla="*/ 2147483647 w 828"/>
                <a:gd name="T65" fmla="*/ 2147483647 h 771"/>
                <a:gd name="T66" fmla="*/ 2147483647 w 828"/>
                <a:gd name="T67" fmla="*/ 2147483647 h 771"/>
                <a:gd name="T68" fmla="*/ 2147483647 w 828"/>
                <a:gd name="T69" fmla="*/ 2147483647 h 771"/>
                <a:gd name="T70" fmla="*/ 2147483647 w 828"/>
                <a:gd name="T71" fmla="*/ 2147483647 h 771"/>
                <a:gd name="T72" fmla="*/ 2147483647 w 828"/>
                <a:gd name="T73" fmla="*/ 2147483647 h 771"/>
                <a:gd name="T74" fmla="*/ 2147483647 w 828"/>
                <a:gd name="T75" fmla="*/ 2147483647 h 771"/>
                <a:gd name="T76" fmla="*/ 2147483647 w 828"/>
                <a:gd name="T77" fmla="*/ 2147483647 h 771"/>
                <a:gd name="T78" fmla="*/ 2147483647 w 828"/>
                <a:gd name="T79" fmla="*/ 2147483647 h 771"/>
                <a:gd name="T80" fmla="*/ 2147483647 w 828"/>
                <a:gd name="T81" fmla="*/ 2147483647 h 771"/>
                <a:gd name="T82" fmla="*/ 2147483647 w 828"/>
                <a:gd name="T83" fmla="*/ 2147483647 h 771"/>
                <a:gd name="T84" fmla="*/ 2147483647 w 828"/>
                <a:gd name="T85" fmla="*/ 2147483647 h 771"/>
                <a:gd name="T86" fmla="*/ 2147483647 w 828"/>
                <a:gd name="T87" fmla="*/ 2147483647 h 771"/>
                <a:gd name="T88" fmla="*/ 2147483647 w 828"/>
                <a:gd name="T89" fmla="*/ 2147483647 h 771"/>
                <a:gd name="T90" fmla="*/ 2147483647 w 828"/>
                <a:gd name="T91" fmla="*/ 2147483647 h 771"/>
                <a:gd name="T92" fmla="*/ 2147483647 w 828"/>
                <a:gd name="T93" fmla="*/ 2147483647 h 771"/>
                <a:gd name="T94" fmla="*/ 2147483647 w 828"/>
                <a:gd name="T95" fmla="*/ 2147483647 h 771"/>
                <a:gd name="T96" fmla="*/ 2147483647 w 828"/>
                <a:gd name="T97" fmla="*/ 2147483647 h 771"/>
                <a:gd name="T98" fmla="*/ 2147483647 w 828"/>
                <a:gd name="T99" fmla="*/ 2147483647 h 771"/>
                <a:gd name="T100" fmla="*/ 2147483647 w 828"/>
                <a:gd name="T101" fmla="*/ 2147483647 h 77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28"/>
                <a:gd name="T154" fmla="*/ 0 h 771"/>
                <a:gd name="T155" fmla="*/ 828 w 828"/>
                <a:gd name="T156" fmla="*/ 771 h 77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28" h="771">
                  <a:moveTo>
                    <a:pt x="27" y="550"/>
                  </a:moveTo>
                  <a:lnTo>
                    <a:pt x="27" y="550"/>
                  </a:lnTo>
                  <a:lnTo>
                    <a:pt x="21" y="530"/>
                  </a:lnTo>
                  <a:lnTo>
                    <a:pt x="15" y="512"/>
                  </a:lnTo>
                  <a:lnTo>
                    <a:pt x="11" y="493"/>
                  </a:lnTo>
                  <a:lnTo>
                    <a:pt x="7" y="474"/>
                  </a:lnTo>
                  <a:lnTo>
                    <a:pt x="5" y="453"/>
                  </a:lnTo>
                  <a:lnTo>
                    <a:pt x="2" y="434"/>
                  </a:lnTo>
                  <a:lnTo>
                    <a:pt x="1" y="414"/>
                  </a:lnTo>
                  <a:lnTo>
                    <a:pt x="0" y="394"/>
                  </a:lnTo>
                  <a:lnTo>
                    <a:pt x="1" y="365"/>
                  </a:lnTo>
                  <a:lnTo>
                    <a:pt x="3" y="336"/>
                  </a:lnTo>
                  <a:lnTo>
                    <a:pt x="7" y="308"/>
                  </a:lnTo>
                  <a:lnTo>
                    <a:pt x="12" y="280"/>
                  </a:lnTo>
                  <a:lnTo>
                    <a:pt x="18" y="253"/>
                  </a:lnTo>
                  <a:lnTo>
                    <a:pt x="27" y="228"/>
                  </a:lnTo>
                  <a:lnTo>
                    <a:pt x="38" y="203"/>
                  </a:lnTo>
                  <a:lnTo>
                    <a:pt x="50" y="180"/>
                  </a:lnTo>
                  <a:lnTo>
                    <a:pt x="66" y="156"/>
                  </a:lnTo>
                  <a:lnTo>
                    <a:pt x="84" y="135"/>
                  </a:lnTo>
                  <a:lnTo>
                    <a:pt x="102" y="114"/>
                  </a:lnTo>
                  <a:lnTo>
                    <a:pt x="122" y="95"/>
                  </a:lnTo>
                  <a:lnTo>
                    <a:pt x="143" y="78"/>
                  </a:lnTo>
                  <a:lnTo>
                    <a:pt x="167" y="63"/>
                  </a:lnTo>
                  <a:lnTo>
                    <a:pt x="192" y="50"/>
                  </a:lnTo>
                  <a:lnTo>
                    <a:pt x="217" y="40"/>
                  </a:lnTo>
                  <a:lnTo>
                    <a:pt x="243" y="31"/>
                  </a:lnTo>
                  <a:lnTo>
                    <a:pt x="268" y="22"/>
                  </a:lnTo>
                  <a:lnTo>
                    <a:pt x="295" y="16"/>
                  </a:lnTo>
                  <a:lnTo>
                    <a:pt x="322" y="11"/>
                  </a:lnTo>
                  <a:lnTo>
                    <a:pt x="350" y="6"/>
                  </a:lnTo>
                  <a:lnTo>
                    <a:pt x="376" y="3"/>
                  </a:lnTo>
                  <a:lnTo>
                    <a:pt x="405" y="1"/>
                  </a:lnTo>
                  <a:lnTo>
                    <a:pt x="433" y="0"/>
                  </a:lnTo>
                  <a:lnTo>
                    <a:pt x="465" y="1"/>
                  </a:lnTo>
                  <a:lnTo>
                    <a:pt x="497" y="4"/>
                  </a:lnTo>
                  <a:lnTo>
                    <a:pt x="529" y="9"/>
                  </a:lnTo>
                  <a:lnTo>
                    <a:pt x="560" y="14"/>
                  </a:lnTo>
                  <a:lnTo>
                    <a:pt x="590" y="21"/>
                  </a:lnTo>
                  <a:lnTo>
                    <a:pt x="620" y="30"/>
                  </a:lnTo>
                  <a:lnTo>
                    <a:pt x="650" y="41"/>
                  </a:lnTo>
                  <a:lnTo>
                    <a:pt x="678" y="52"/>
                  </a:lnTo>
                  <a:lnTo>
                    <a:pt x="691" y="59"/>
                  </a:lnTo>
                  <a:lnTo>
                    <a:pt x="703" y="65"/>
                  </a:lnTo>
                  <a:lnTo>
                    <a:pt x="715" y="73"/>
                  </a:lnTo>
                  <a:lnTo>
                    <a:pt x="727" y="81"/>
                  </a:lnTo>
                  <a:lnTo>
                    <a:pt x="739" y="90"/>
                  </a:lnTo>
                  <a:lnTo>
                    <a:pt x="748" y="99"/>
                  </a:lnTo>
                  <a:lnTo>
                    <a:pt x="759" y="109"/>
                  </a:lnTo>
                  <a:lnTo>
                    <a:pt x="767" y="120"/>
                  </a:lnTo>
                  <a:lnTo>
                    <a:pt x="776" y="130"/>
                  </a:lnTo>
                  <a:lnTo>
                    <a:pt x="785" y="142"/>
                  </a:lnTo>
                  <a:lnTo>
                    <a:pt x="792" y="155"/>
                  </a:lnTo>
                  <a:lnTo>
                    <a:pt x="798" y="168"/>
                  </a:lnTo>
                  <a:lnTo>
                    <a:pt x="804" y="181"/>
                  </a:lnTo>
                  <a:lnTo>
                    <a:pt x="809" y="194"/>
                  </a:lnTo>
                  <a:lnTo>
                    <a:pt x="813" y="207"/>
                  </a:lnTo>
                  <a:lnTo>
                    <a:pt x="817" y="221"/>
                  </a:lnTo>
                  <a:lnTo>
                    <a:pt x="821" y="245"/>
                  </a:lnTo>
                  <a:lnTo>
                    <a:pt x="824" y="268"/>
                  </a:lnTo>
                  <a:lnTo>
                    <a:pt x="620" y="268"/>
                  </a:lnTo>
                  <a:lnTo>
                    <a:pt x="619" y="253"/>
                  </a:lnTo>
                  <a:lnTo>
                    <a:pt x="617" y="240"/>
                  </a:lnTo>
                  <a:lnTo>
                    <a:pt x="614" y="226"/>
                  </a:lnTo>
                  <a:lnTo>
                    <a:pt x="609" y="212"/>
                  </a:lnTo>
                  <a:lnTo>
                    <a:pt x="603" y="197"/>
                  </a:lnTo>
                  <a:lnTo>
                    <a:pt x="594" y="183"/>
                  </a:lnTo>
                  <a:lnTo>
                    <a:pt x="585" y="170"/>
                  </a:lnTo>
                  <a:lnTo>
                    <a:pt x="574" y="159"/>
                  </a:lnTo>
                  <a:lnTo>
                    <a:pt x="561" y="149"/>
                  </a:lnTo>
                  <a:lnTo>
                    <a:pt x="547" y="140"/>
                  </a:lnTo>
                  <a:lnTo>
                    <a:pt x="533" y="133"/>
                  </a:lnTo>
                  <a:lnTo>
                    <a:pt x="519" y="127"/>
                  </a:lnTo>
                  <a:lnTo>
                    <a:pt x="497" y="122"/>
                  </a:lnTo>
                  <a:lnTo>
                    <a:pt x="477" y="118"/>
                  </a:lnTo>
                  <a:lnTo>
                    <a:pt x="455" y="115"/>
                  </a:lnTo>
                  <a:lnTo>
                    <a:pt x="433" y="114"/>
                  </a:lnTo>
                  <a:lnTo>
                    <a:pt x="408" y="115"/>
                  </a:lnTo>
                  <a:lnTo>
                    <a:pt x="384" y="119"/>
                  </a:lnTo>
                  <a:lnTo>
                    <a:pt x="359" y="124"/>
                  </a:lnTo>
                  <a:lnTo>
                    <a:pt x="337" y="130"/>
                  </a:lnTo>
                  <a:lnTo>
                    <a:pt x="319" y="139"/>
                  </a:lnTo>
                  <a:lnTo>
                    <a:pt x="302" y="149"/>
                  </a:lnTo>
                  <a:lnTo>
                    <a:pt x="286" y="159"/>
                  </a:lnTo>
                  <a:lnTo>
                    <a:pt x="272" y="172"/>
                  </a:lnTo>
                  <a:lnTo>
                    <a:pt x="259" y="187"/>
                  </a:lnTo>
                  <a:lnTo>
                    <a:pt x="248" y="203"/>
                  </a:lnTo>
                  <a:lnTo>
                    <a:pt x="239" y="220"/>
                  </a:lnTo>
                  <a:lnTo>
                    <a:pt x="231" y="238"/>
                  </a:lnTo>
                  <a:lnTo>
                    <a:pt x="225" y="257"/>
                  </a:lnTo>
                  <a:lnTo>
                    <a:pt x="219" y="276"/>
                  </a:lnTo>
                  <a:lnTo>
                    <a:pt x="215" y="294"/>
                  </a:lnTo>
                  <a:lnTo>
                    <a:pt x="211" y="313"/>
                  </a:lnTo>
                  <a:lnTo>
                    <a:pt x="208" y="334"/>
                  </a:lnTo>
                  <a:lnTo>
                    <a:pt x="205" y="353"/>
                  </a:lnTo>
                  <a:lnTo>
                    <a:pt x="204" y="373"/>
                  </a:lnTo>
                  <a:lnTo>
                    <a:pt x="204" y="394"/>
                  </a:lnTo>
                  <a:lnTo>
                    <a:pt x="204" y="410"/>
                  </a:lnTo>
                  <a:lnTo>
                    <a:pt x="205" y="427"/>
                  </a:lnTo>
                  <a:lnTo>
                    <a:pt x="209" y="459"/>
                  </a:lnTo>
                  <a:lnTo>
                    <a:pt x="215" y="491"/>
                  </a:lnTo>
                  <a:lnTo>
                    <a:pt x="223" y="522"/>
                  </a:lnTo>
                  <a:lnTo>
                    <a:pt x="229" y="541"/>
                  </a:lnTo>
                  <a:lnTo>
                    <a:pt x="239" y="560"/>
                  </a:lnTo>
                  <a:lnTo>
                    <a:pt x="249" y="577"/>
                  </a:lnTo>
                  <a:lnTo>
                    <a:pt x="262" y="592"/>
                  </a:lnTo>
                  <a:lnTo>
                    <a:pt x="277" y="606"/>
                  </a:lnTo>
                  <a:lnTo>
                    <a:pt x="293" y="619"/>
                  </a:lnTo>
                  <a:lnTo>
                    <a:pt x="310" y="630"/>
                  </a:lnTo>
                  <a:lnTo>
                    <a:pt x="328" y="638"/>
                  </a:lnTo>
                  <a:lnTo>
                    <a:pt x="354" y="646"/>
                  </a:lnTo>
                  <a:lnTo>
                    <a:pt x="380" y="652"/>
                  </a:lnTo>
                  <a:lnTo>
                    <a:pt x="405" y="656"/>
                  </a:lnTo>
                  <a:lnTo>
                    <a:pt x="419" y="657"/>
                  </a:lnTo>
                  <a:lnTo>
                    <a:pt x="433" y="658"/>
                  </a:lnTo>
                  <a:lnTo>
                    <a:pt x="457" y="657"/>
                  </a:lnTo>
                  <a:lnTo>
                    <a:pt x="479" y="653"/>
                  </a:lnTo>
                  <a:lnTo>
                    <a:pt x="501" y="649"/>
                  </a:lnTo>
                  <a:lnTo>
                    <a:pt x="523" y="644"/>
                  </a:lnTo>
                  <a:lnTo>
                    <a:pt x="537" y="638"/>
                  </a:lnTo>
                  <a:lnTo>
                    <a:pt x="549" y="631"/>
                  </a:lnTo>
                  <a:lnTo>
                    <a:pt x="562" y="623"/>
                  </a:lnTo>
                  <a:lnTo>
                    <a:pt x="573" y="614"/>
                  </a:lnTo>
                  <a:lnTo>
                    <a:pt x="584" y="604"/>
                  </a:lnTo>
                  <a:lnTo>
                    <a:pt x="593" y="592"/>
                  </a:lnTo>
                  <a:lnTo>
                    <a:pt x="601" y="581"/>
                  </a:lnTo>
                  <a:lnTo>
                    <a:pt x="607" y="567"/>
                  </a:lnTo>
                  <a:lnTo>
                    <a:pt x="615" y="549"/>
                  </a:lnTo>
                  <a:lnTo>
                    <a:pt x="620" y="529"/>
                  </a:lnTo>
                  <a:lnTo>
                    <a:pt x="622" y="509"/>
                  </a:lnTo>
                  <a:lnTo>
                    <a:pt x="623" y="489"/>
                  </a:lnTo>
                  <a:lnTo>
                    <a:pt x="828" y="489"/>
                  </a:lnTo>
                  <a:lnTo>
                    <a:pt x="827" y="506"/>
                  </a:lnTo>
                  <a:lnTo>
                    <a:pt x="825" y="524"/>
                  </a:lnTo>
                  <a:lnTo>
                    <a:pt x="822" y="541"/>
                  </a:lnTo>
                  <a:lnTo>
                    <a:pt x="819" y="558"/>
                  </a:lnTo>
                  <a:lnTo>
                    <a:pt x="815" y="571"/>
                  </a:lnTo>
                  <a:lnTo>
                    <a:pt x="810" y="585"/>
                  </a:lnTo>
                  <a:lnTo>
                    <a:pt x="805" y="598"/>
                  </a:lnTo>
                  <a:lnTo>
                    <a:pt x="800" y="610"/>
                  </a:lnTo>
                  <a:lnTo>
                    <a:pt x="793" y="622"/>
                  </a:lnTo>
                  <a:lnTo>
                    <a:pt x="786" y="634"/>
                  </a:lnTo>
                  <a:lnTo>
                    <a:pt x="778" y="645"/>
                  </a:lnTo>
                  <a:lnTo>
                    <a:pt x="770" y="656"/>
                  </a:lnTo>
                  <a:lnTo>
                    <a:pt x="760" y="666"/>
                  </a:lnTo>
                  <a:lnTo>
                    <a:pt x="750" y="676"/>
                  </a:lnTo>
                  <a:lnTo>
                    <a:pt x="741" y="684"/>
                  </a:lnTo>
                  <a:lnTo>
                    <a:pt x="730" y="693"/>
                  </a:lnTo>
                  <a:lnTo>
                    <a:pt x="718" y="700"/>
                  </a:lnTo>
                  <a:lnTo>
                    <a:pt x="708" y="708"/>
                  </a:lnTo>
                  <a:lnTo>
                    <a:pt x="695" y="714"/>
                  </a:lnTo>
                  <a:lnTo>
                    <a:pt x="683" y="720"/>
                  </a:lnTo>
                  <a:lnTo>
                    <a:pt x="653" y="731"/>
                  </a:lnTo>
                  <a:lnTo>
                    <a:pt x="623" y="741"/>
                  </a:lnTo>
                  <a:lnTo>
                    <a:pt x="593" y="751"/>
                  </a:lnTo>
                  <a:lnTo>
                    <a:pt x="562" y="757"/>
                  </a:lnTo>
                  <a:lnTo>
                    <a:pt x="530" y="764"/>
                  </a:lnTo>
                  <a:lnTo>
                    <a:pt x="498" y="768"/>
                  </a:lnTo>
                  <a:lnTo>
                    <a:pt x="466" y="770"/>
                  </a:lnTo>
                  <a:lnTo>
                    <a:pt x="433" y="771"/>
                  </a:lnTo>
                  <a:lnTo>
                    <a:pt x="407" y="770"/>
                  </a:lnTo>
                  <a:lnTo>
                    <a:pt x="382" y="769"/>
                  </a:lnTo>
                  <a:lnTo>
                    <a:pt x="357" y="767"/>
                  </a:lnTo>
                  <a:lnTo>
                    <a:pt x="332" y="764"/>
                  </a:lnTo>
                  <a:lnTo>
                    <a:pt x="307" y="759"/>
                  </a:lnTo>
                  <a:lnTo>
                    <a:pt x="283" y="754"/>
                  </a:lnTo>
                  <a:lnTo>
                    <a:pt x="259" y="748"/>
                  </a:lnTo>
                  <a:lnTo>
                    <a:pt x="235" y="741"/>
                  </a:lnTo>
                  <a:lnTo>
                    <a:pt x="218" y="735"/>
                  </a:lnTo>
                  <a:lnTo>
                    <a:pt x="201" y="727"/>
                  </a:lnTo>
                  <a:lnTo>
                    <a:pt x="184" y="720"/>
                  </a:lnTo>
                  <a:lnTo>
                    <a:pt x="168" y="711"/>
                  </a:lnTo>
                  <a:lnTo>
                    <a:pt x="152" y="702"/>
                  </a:lnTo>
                  <a:lnTo>
                    <a:pt x="137" y="692"/>
                  </a:lnTo>
                  <a:lnTo>
                    <a:pt x="122" y="680"/>
                  </a:lnTo>
                  <a:lnTo>
                    <a:pt x="108" y="668"/>
                  </a:lnTo>
                  <a:lnTo>
                    <a:pt x="94" y="657"/>
                  </a:lnTo>
                  <a:lnTo>
                    <a:pt x="83" y="643"/>
                  </a:lnTo>
                  <a:lnTo>
                    <a:pt x="71" y="629"/>
                  </a:lnTo>
                  <a:lnTo>
                    <a:pt x="60" y="614"/>
                  </a:lnTo>
                  <a:lnTo>
                    <a:pt x="49" y="599"/>
                  </a:lnTo>
                  <a:lnTo>
                    <a:pt x="41" y="583"/>
                  </a:lnTo>
                  <a:lnTo>
                    <a:pt x="33" y="567"/>
                  </a:lnTo>
                  <a:lnTo>
                    <a:pt x="27" y="55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8" name="Freeform 18"/>
            <p:cNvSpPr>
              <a:spLocks/>
            </p:cNvSpPr>
            <p:nvPr/>
          </p:nvSpPr>
          <p:spPr bwMode="auto">
            <a:xfrm>
              <a:off x="7624763" y="441325"/>
              <a:ext cx="44450" cy="114300"/>
            </a:xfrm>
            <a:custGeom>
              <a:avLst/>
              <a:gdLst>
                <a:gd name="T0" fmla="*/ 2147483647 w 180"/>
                <a:gd name="T1" fmla="*/ 2147483647 h 464"/>
                <a:gd name="T2" fmla="*/ 0 w 180"/>
                <a:gd name="T3" fmla="*/ 2147483647 h 464"/>
                <a:gd name="T4" fmla="*/ 0 w 180"/>
                <a:gd name="T5" fmla="*/ 2147483647 h 464"/>
                <a:gd name="T6" fmla="*/ 2147483647 w 180"/>
                <a:gd name="T7" fmla="*/ 2147483647 h 464"/>
                <a:gd name="T8" fmla="*/ 2147483647 w 180"/>
                <a:gd name="T9" fmla="*/ 2147483647 h 464"/>
                <a:gd name="T10" fmla="*/ 2147483647 w 180"/>
                <a:gd name="T11" fmla="*/ 2147483647 h 464"/>
                <a:gd name="T12" fmla="*/ 2147483647 w 180"/>
                <a:gd name="T13" fmla="*/ 2147483647 h 464"/>
                <a:gd name="T14" fmla="*/ 2147483647 w 180"/>
                <a:gd name="T15" fmla="*/ 2147483647 h 464"/>
                <a:gd name="T16" fmla="*/ 2147483647 w 180"/>
                <a:gd name="T17" fmla="*/ 2147483647 h 464"/>
                <a:gd name="T18" fmla="*/ 2147483647 w 180"/>
                <a:gd name="T19" fmla="*/ 2147483647 h 464"/>
                <a:gd name="T20" fmla="*/ 2147483647 w 180"/>
                <a:gd name="T21" fmla="*/ 2147483647 h 464"/>
                <a:gd name="T22" fmla="*/ 2147483647 w 180"/>
                <a:gd name="T23" fmla="*/ 2147483647 h 464"/>
                <a:gd name="T24" fmla="*/ 2147483647 w 180"/>
                <a:gd name="T25" fmla="*/ 2147483647 h 464"/>
                <a:gd name="T26" fmla="*/ 2147483647 w 180"/>
                <a:gd name="T27" fmla="*/ 2147483647 h 464"/>
                <a:gd name="T28" fmla="*/ 2147483647 w 180"/>
                <a:gd name="T29" fmla="*/ 2147483647 h 464"/>
                <a:gd name="T30" fmla="*/ 2147483647 w 180"/>
                <a:gd name="T31" fmla="*/ 2147483647 h 464"/>
                <a:gd name="T32" fmla="*/ 2147483647 w 180"/>
                <a:gd name="T33" fmla="*/ 2147483647 h 464"/>
                <a:gd name="T34" fmla="*/ 2147483647 w 180"/>
                <a:gd name="T35" fmla="*/ 2147483647 h 464"/>
                <a:gd name="T36" fmla="*/ 2147483647 w 180"/>
                <a:gd name="T37" fmla="*/ 0 h 464"/>
                <a:gd name="T38" fmla="*/ 2147483647 w 180"/>
                <a:gd name="T39" fmla="*/ 2147483647 h 4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464"/>
                <a:gd name="T62" fmla="*/ 180 w 180"/>
                <a:gd name="T63" fmla="*/ 464 h 4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464">
                  <a:moveTo>
                    <a:pt x="173" y="1"/>
                  </a:moveTo>
                  <a:lnTo>
                    <a:pt x="0" y="17"/>
                  </a:lnTo>
                  <a:lnTo>
                    <a:pt x="0" y="43"/>
                  </a:lnTo>
                  <a:lnTo>
                    <a:pt x="5" y="43"/>
                  </a:lnTo>
                  <a:lnTo>
                    <a:pt x="29" y="46"/>
                  </a:lnTo>
                  <a:lnTo>
                    <a:pt x="46" y="48"/>
                  </a:lnTo>
                  <a:lnTo>
                    <a:pt x="58" y="53"/>
                  </a:lnTo>
                  <a:lnTo>
                    <a:pt x="63" y="55"/>
                  </a:lnTo>
                  <a:lnTo>
                    <a:pt x="66" y="57"/>
                  </a:lnTo>
                  <a:lnTo>
                    <a:pt x="69" y="60"/>
                  </a:lnTo>
                  <a:lnTo>
                    <a:pt x="72" y="63"/>
                  </a:lnTo>
                  <a:lnTo>
                    <a:pt x="73" y="68"/>
                  </a:lnTo>
                  <a:lnTo>
                    <a:pt x="74" y="73"/>
                  </a:lnTo>
                  <a:lnTo>
                    <a:pt x="75" y="85"/>
                  </a:lnTo>
                  <a:lnTo>
                    <a:pt x="75" y="102"/>
                  </a:lnTo>
                  <a:lnTo>
                    <a:pt x="75" y="464"/>
                  </a:lnTo>
                  <a:lnTo>
                    <a:pt x="180" y="464"/>
                  </a:lnTo>
                  <a:lnTo>
                    <a:pt x="180" y="0"/>
                  </a:lnTo>
                  <a:lnTo>
                    <a:pt x="173"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9" name="Freeform 20"/>
            <p:cNvSpPr>
              <a:spLocks/>
            </p:cNvSpPr>
            <p:nvPr/>
          </p:nvSpPr>
          <p:spPr bwMode="auto">
            <a:xfrm>
              <a:off x="7693025" y="474663"/>
              <a:ext cx="88900" cy="80962"/>
            </a:xfrm>
            <a:custGeom>
              <a:avLst/>
              <a:gdLst>
                <a:gd name="T0" fmla="*/ 2147483647 w 366"/>
                <a:gd name="T1" fmla="*/ 2147483647 h 327"/>
                <a:gd name="T2" fmla="*/ 2147483647 w 366"/>
                <a:gd name="T3" fmla="*/ 2147483647 h 327"/>
                <a:gd name="T4" fmla="*/ 2147483647 w 366"/>
                <a:gd name="T5" fmla="*/ 2147483647 h 327"/>
                <a:gd name="T6" fmla="*/ 2147483647 w 366"/>
                <a:gd name="T7" fmla="*/ 2147483647 h 327"/>
                <a:gd name="T8" fmla="*/ 2147483647 w 366"/>
                <a:gd name="T9" fmla="*/ 2147483647 h 327"/>
                <a:gd name="T10" fmla="*/ 2147483647 w 366"/>
                <a:gd name="T11" fmla="*/ 2147483647 h 327"/>
                <a:gd name="T12" fmla="*/ 2147483647 w 366"/>
                <a:gd name="T13" fmla="*/ 2147483647 h 327"/>
                <a:gd name="T14" fmla="*/ 2147483647 w 366"/>
                <a:gd name="T15" fmla="*/ 0 h 327"/>
                <a:gd name="T16" fmla="*/ 0 w 366"/>
                <a:gd name="T17" fmla="*/ 2147483647 h 327"/>
                <a:gd name="T18" fmla="*/ 2147483647 w 366"/>
                <a:gd name="T19" fmla="*/ 2147483647 h 327"/>
                <a:gd name="T20" fmla="*/ 2147483647 w 366"/>
                <a:gd name="T21" fmla="*/ 2147483647 h 327"/>
                <a:gd name="T22" fmla="*/ 2147483647 w 366"/>
                <a:gd name="T23" fmla="*/ 2147483647 h 327"/>
                <a:gd name="T24" fmla="*/ 2147483647 w 366"/>
                <a:gd name="T25" fmla="*/ 2147483647 h 327"/>
                <a:gd name="T26" fmla="*/ 2147483647 w 366"/>
                <a:gd name="T27" fmla="*/ 2147483647 h 327"/>
                <a:gd name="T28" fmla="*/ 2147483647 w 366"/>
                <a:gd name="T29" fmla="*/ 2147483647 h 327"/>
                <a:gd name="T30" fmla="*/ 2147483647 w 366"/>
                <a:gd name="T31" fmla="*/ 2147483647 h 327"/>
                <a:gd name="T32" fmla="*/ 2147483647 w 366"/>
                <a:gd name="T33" fmla="*/ 2147483647 h 327"/>
                <a:gd name="T34" fmla="*/ 2147483647 w 366"/>
                <a:gd name="T35" fmla="*/ 2147483647 h 327"/>
                <a:gd name="T36" fmla="*/ 2147483647 w 366"/>
                <a:gd name="T37" fmla="*/ 2147483647 h 327"/>
                <a:gd name="T38" fmla="*/ 2147483647 w 366"/>
                <a:gd name="T39" fmla="*/ 2147483647 h 327"/>
                <a:gd name="T40" fmla="*/ 2147483647 w 366"/>
                <a:gd name="T41" fmla="*/ 2147483647 h 327"/>
                <a:gd name="T42" fmla="*/ 2147483647 w 366"/>
                <a:gd name="T43" fmla="*/ 2147483647 h 327"/>
                <a:gd name="T44" fmla="*/ 2147483647 w 366"/>
                <a:gd name="T45" fmla="*/ 2147483647 h 327"/>
                <a:gd name="T46" fmla="*/ 2147483647 w 366"/>
                <a:gd name="T47" fmla="*/ 2147483647 h 327"/>
                <a:gd name="T48" fmla="*/ 2147483647 w 366"/>
                <a:gd name="T49" fmla="*/ 2147483647 h 327"/>
                <a:gd name="T50" fmla="*/ 2147483647 w 366"/>
                <a:gd name="T51" fmla="*/ 2147483647 h 327"/>
                <a:gd name="T52" fmla="*/ 2147483647 w 366"/>
                <a:gd name="T53" fmla="*/ 2147483647 h 327"/>
                <a:gd name="T54" fmla="*/ 2147483647 w 366"/>
                <a:gd name="T55" fmla="*/ 2147483647 h 327"/>
                <a:gd name="T56" fmla="*/ 2147483647 w 366"/>
                <a:gd name="T57" fmla="*/ 2147483647 h 327"/>
                <a:gd name="T58" fmla="*/ 2147483647 w 366"/>
                <a:gd name="T59" fmla="*/ 2147483647 h 327"/>
                <a:gd name="T60" fmla="*/ 2147483647 w 366"/>
                <a:gd name="T61" fmla="*/ 2147483647 h 327"/>
                <a:gd name="T62" fmla="*/ 2147483647 w 366"/>
                <a:gd name="T63" fmla="*/ 2147483647 h 327"/>
                <a:gd name="T64" fmla="*/ 2147483647 w 366"/>
                <a:gd name="T65" fmla="*/ 2147483647 h 327"/>
                <a:gd name="T66" fmla="*/ 2147483647 w 366"/>
                <a:gd name="T67" fmla="*/ 2147483647 h 327"/>
                <a:gd name="T68" fmla="*/ 2147483647 w 366"/>
                <a:gd name="T69" fmla="*/ 2147483647 h 327"/>
                <a:gd name="T70" fmla="*/ 2147483647 w 366"/>
                <a:gd name="T71" fmla="*/ 2147483647 h 327"/>
                <a:gd name="T72" fmla="*/ 2147483647 w 366"/>
                <a:gd name="T73" fmla="*/ 2147483647 h 327"/>
                <a:gd name="T74" fmla="*/ 2147483647 w 366"/>
                <a:gd name="T75" fmla="*/ 2147483647 h 327"/>
                <a:gd name="T76" fmla="*/ 2147483647 w 366"/>
                <a:gd name="T77" fmla="*/ 2147483647 h 327"/>
                <a:gd name="T78" fmla="*/ 2147483647 w 366"/>
                <a:gd name="T79" fmla="*/ 2147483647 h 327"/>
                <a:gd name="T80" fmla="*/ 2147483647 w 366"/>
                <a:gd name="T81" fmla="*/ 2147483647 h 3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6"/>
                <a:gd name="T124" fmla="*/ 0 h 327"/>
                <a:gd name="T125" fmla="*/ 366 w 366"/>
                <a:gd name="T126" fmla="*/ 327 h 3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6" h="327">
                  <a:moveTo>
                    <a:pt x="269" y="1"/>
                  </a:moveTo>
                  <a:lnTo>
                    <a:pt x="269" y="1"/>
                  </a:lnTo>
                  <a:lnTo>
                    <a:pt x="257" y="2"/>
                  </a:lnTo>
                  <a:lnTo>
                    <a:pt x="246" y="3"/>
                  </a:lnTo>
                  <a:lnTo>
                    <a:pt x="236" y="5"/>
                  </a:lnTo>
                  <a:lnTo>
                    <a:pt x="226" y="9"/>
                  </a:lnTo>
                  <a:lnTo>
                    <a:pt x="216" y="12"/>
                  </a:lnTo>
                  <a:lnTo>
                    <a:pt x="207" y="16"/>
                  </a:lnTo>
                  <a:lnTo>
                    <a:pt x="199" y="21"/>
                  </a:lnTo>
                  <a:lnTo>
                    <a:pt x="191" y="27"/>
                  </a:lnTo>
                  <a:lnTo>
                    <a:pt x="177" y="37"/>
                  </a:lnTo>
                  <a:lnTo>
                    <a:pt x="166" y="49"/>
                  </a:lnTo>
                  <a:lnTo>
                    <a:pt x="156" y="61"/>
                  </a:lnTo>
                  <a:lnTo>
                    <a:pt x="148" y="72"/>
                  </a:lnTo>
                  <a:lnTo>
                    <a:pt x="148" y="0"/>
                  </a:lnTo>
                  <a:lnTo>
                    <a:pt x="0" y="24"/>
                  </a:lnTo>
                  <a:lnTo>
                    <a:pt x="0" y="48"/>
                  </a:lnTo>
                  <a:lnTo>
                    <a:pt x="7" y="48"/>
                  </a:lnTo>
                  <a:lnTo>
                    <a:pt x="22" y="49"/>
                  </a:lnTo>
                  <a:lnTo>
                    <a:pt x="34" y="51"/>
                  </a:lnTo>
                  <a:lnTo>
                    <a:pt x="43" y="55"/>
                  </a:lnTo>
                  <a:lnTo>
                    <a:pt x="47" y="57"/>
                  </a:lnTo>
                  <a:lnTo>
                    <a:pt x="51" y="59"/>
                  </a:lnTo>
                  <a:lnTo>
                    <a:pt x="53" y="62"/>
                  </a:lnTo>
                  <a:lnTo>
                    <a:pt x="56" y="66"/>
                  </a:lnTo>
                  <a:lnTo>
                    <a:pt x="59" y="75"/>
                  </a:lnTo>
                  <a:lnTo>
                    <a:pt x="60" y="87"/>
                  </a:lnTo>
                  <a:lnTo>
                    <a:pt x="61" y="101"/>
                  </a:lnTo>
                  <a:lnTo>
                    <a:pt x="61" y="327"/>
                  </a:lnTo>
                  <a:lnTo>
                    <a:pt x="148" y="327"/>
                  </a:lnTo>
                  <a:lnTo>
                    <a:pt x="148" y="160"/>
                  </a:lnTo>
                  <a:lnTo>
                    <a:pt x="149" y="152"/>
                  </a:lnTo>
                  <a:lnTo>
                    <a:pt x="150" y="143"/>
                  </a:lnTo>
                  <a:lnTo>
                    <a:pt x="152" y="135"/>
                  </a:lnTo>
                  <a:lnTo>
                    <a:pt x="155" y="126"/>
                  </a:lnTo>
                  <a:lnTo>
                    <a:pt x="160" y="118"/>
                  </a:lnTo>
                  <a:lnTo>
                    <a:pt x="164" y="109"/>
                  </a:lnTo>
                  <a:lnTo>
                    <a:pt x="169" y="101"/>
                  </a:lnTo>
                  <a:lnTo>
                    <a:pt x="175" y="93"/>
                  </a:lnTo>
                  <a:lnTo>
                    <a:pt x="181" y="86"/>
                  </a:lnTo>
                  <a:lnTo>
                    <a:pt x="187" y="79"/>
                  </a:lnTo>
                  <a:lnTo>
                    <a:pt x="195" y="74"/>
                  </a:lnTo>
                  <a:lnTo>
                    <a:pt x="202" y="68"/>
                  </a:lnTo>
                  <a:lnTo>
                    <a:pt x="210" y="64"/>
                  </a:lnTo>
                  <a:lnTo>
                    <a:pt x="218" y="61"/>
                  </a:lnTo>
                  <a:lnTo>
                    <a:pt x="226" y="59"/>
                  </a:lnTo>
                  <a:lnTo>
                    <a:pt x="234" y="59"/>
                  </a:lnTo>
                  <a:lnTo>
                    <a:pt x="242" y="59"/>
                  </a:lnTo>
                  <a:lnTo>
                    <a:pt x="248" y="60"/>
                  </a:lnTo>
                  <a:lnTo>
                    <a:pt x="255" y="62"/>
                  </a:lnTo>
                  <a:lnTo>
                    <a:pt x="259" y="65"/>
                  </a:lnTo>
                  <a:lnTo>
                    <a:pt x="263" y="68"/>
                  </a:lnTo>
                  <a:lnTo>
                    <a:pt x="267" y="73"/>
                  </a:lnTo>
                  <a:lnTo>
                    <a:pt x="270" y="78"/>
                  </a:lnTo>
                  <a:lnTo>
                    <a:pt x="272" y="83"/>
                  </a:lnTo>
                  <a:lnTo>
                    <a:pt x="276" y="96"/>
                  </a:lnTo>
                  <a:lnTo>
                    <a:pt x="277" y="112"/>
                  </a:lnTo>
                  <a:lnTo>
                    <a:pt x="278" y="130"/>
                  </a:lnTo>
                  <a:lnTo>
                    <a:pt x="278" y="151"/>
                  </a:lnTo>
                  <a:lnTo>
                    <a:pt x="278" y="327"/>
                  </a:lnTo>
                  <a:lnTo>
                    <a:pt x="366" y="327"/>
                  </a:lnTo>
                  <a:lnTo>
                    <a:pt x="366" y="101"/>
                  </a:lnTo>
                  <a:lnTo>
                    <a:pt x="366" y="89"/>
                  </a:lnTo>
                  <a:lnTo>
                    <a:pt x="365" y="78"/>
                  </a:lnTo>
                  <a:lnTo>
                    <a:pt x="363" y="67"/>
                  </a:lnTo>
                  <a:lnTo>
                    <a:pt x="359" y="58"/>
                  </a:lnTo>
                  <a:lnTo>
                    <a:pt x="356" y="49"/>
                  </a:lnTo>
                  <a:lnTo>
                    <a:pt x="352" y="41"/>
                  </a:lnTo>
                  <a:lnTo>
                    <a:pt x="347" y="33"/>
                  </a:lnTo>
                  <a:lnTo>
                    <a:pt x="341" y="27"/>
                  </a:lnTo>
                  <a:lnTo>
                    <a:pt x="335" y="21"/>
                  </a:lnTo>
                  <a:lnTo>
                    <a:pt x="327" y="16"/>
                  </a:lnTo>
                  <a:lnTo>
                    <a:pt x="320" y="12"/>
                  </a:lnTo>
                  <a:lnTo>
                    <a:pt x="310" y="7"/>
                  </a:lnTo>
                  <a:lnTo>
                    <a:pt x="302" y="5"/>
                  </a:lnTo>
                  <a:lnTo>
                    <a:pt x="291" y="3"/>
                  </a:lnTo>
                  <a:lnTo>
                    <a:pt x="280" y="2"/>
                  </a:lnTo>
                  <a:lnTo>
                    <a:pt x="26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0" name="Freeform 22"/>
            <p:cNvSpPr>
              <a:spLocks/>
            </p:cNvSpPr>
            <p:nvPr/>
          </p:nvSpPr>
          <p:spPr bwMode="auto">
            <a:xfrm>
              <a:off x="7807325" y="474663"/>
              <a:ext cx="61913" cy="82550"/>
            </a:xfrm>
            <a:custGeom>
              <a:avLst/>
              <a:gdLst>
                <a:gd name="T0" fmla="*/ 2147483647 w 245"/>
                <a:gd name="T1" fmla="*/ 2147483647 h 334"/>
                <a:gd name="T2" fmla="*/ 2147483647 w 245"/>
                <a:gd name="T3" fmla="*/ 2147483647 h 334"/>
                <a:gd name="T4" fmla="*/ 2147483647 w 245"/>
                <a:gd name="T5" fmla="*/ 2147483647 h 334"/>
                <a:gd name="T6" fmla="*/ 2147483647 w 245"/>
                <a:gd name="T7" fmla="*/ 2147483647 h 334"/>
                <a:gd name="T8" fmla="*/ 2147483647 w 245"/>
                <a:gd name="T9" fmla="*/ 2147483647 h 334"/>
                <a:gd name="T10" fmla="*/ 2147483647 w 245"/>
                <a:gd name="T11" fmla="*/ 2147483647 h 334"/>
                <a:gd name="T12" fmla="*/ 2147483647 w 245"/>
                <a:gd name="T13" fmla="*/ 2147483647 h 334"/>
                <a:gd name="T14" fmla="*/ 2147483647 w 245"/>
                <a:gd name="T15" fmla="*/ 2147483647 h 334"/>
                <a:gd name="T16" fmla="*/ 2147483647 w 245"/>
                <a:gd name="T17" fmla="*/ 2147483647 h 334"/>
                <a:gd name="T18" fmla="*/ 2147483647 w 245"/>
                <a:gd name="T19" fmla="*/ 2147483647 h 334"/>
                <a:gd name="T20" fmla="*/ 2147483647 w 245"/>
                <a:gd name="T21" fmla="*/ 2147483647 h 334"/>
                <a:gd name="T22" fmla="*/ 2147483647 w 245"/>
                <a:gd name="T23" fmla="*/ 2147483647 h 334"/>
                <a:gd name="T24" fmla="*/ 2147483647 w 245"/>
                <a:gd name="T25" fmla="*/ 2147483647 h 334"/>
                <a:gd name="T26" fmla="*/ 2147483647 w 245"/>
                <a:gd name="T27" fmla="*/ 2147483647 h 334"/>
                <a:gd name="T28" fmla="*/ 2147483647 w 245"/>
                <a:gd name="T29" fmla="*/ 2147483647 h 334"/>
                <a:gd name="T30" fmla="*/ 2147483647 w 245"/>
                <a:gd name="T31" fmla="*/ 2147483647 h 334"/>
                <a:gd name="T32" fmla="*/ 2147483647 w 245"/>
                <a:gd name="T33" fmla="*/ 2147483647 h 334"/>
                <a:gd name="T34" fmla="*/ 0 w 245"/>
                <a:gd name="T35" fmla="*/ 2147483647 h 334"/>
                <a:gd name="T36" fmla="*/ 2147483647 w 245"/>
                <a:gd name="T37" fmla="*/ 2147483647 h 334"/>
                <a:gd name="T38" fmla="*/ 2147483647 w 245"/>
                <a:gd name="T39" fmla="*/ 2147483647 h 334"/>
                <a:gd name="T40" fmla="*/ 2147483647 w 245"/>
                <a:gd name="T41" fmla="*/ 2147483647 h 334"/>
                <a:gd name="T42" fmla="*/ 2147483647 w 245"/>
                <a:gd name="T43" fmla="*/ 2147483647 h 334"/>
                <a:gd name="T44" fmla="*/ 2147483647 w 245"/>
                <a:gd name="T45" fmla="*/ 2147483647 h 334"/>
                <a:gd name="T46" fmla="*/ 2147483647 w 245"/>
                <a:gd name="T47" fmla="*/ 2147483647 h 334"/>
                <a:gd name="T48" fmla="*/ 2147483647 w 245"/>
                <a:gd name="T49" fmla="*/ 2147483647 h 334"/>
                <a:gd name="T50" fmla="*/ 2147483647 w 245"/>
                <a:gd name="T51" fmla="*/ 2147483647 h 334"/>
                <a:gd name="T52" fmla="*/ 2147483647 w 245"/>
                <a:gd name="T53" fmla="*/ 2147483647 h 334"/>
                <a:gd name="T54" fmla="*/ 2147483647 w 245"/>
                <a:gd name="T55" fmla="*/ 2147483647 h 334"/>
                <a:gd name="T56" fmla="*/ 2147483647 w 245"/>
                <a:gd name="T57" fmla="*/ 2147483647 h 334"/>
                <a:gd name="T58" fmla="*/ 2147483647 w 245"/>
                <a:gd name="T59" fmla="*/ 2147483647 h 334"/>
                <a:gd name="T60" fmla="*/ 2147483647 w 245"/>
                <a:gd name="T61" fmla="*/ 2147483647 h 334"/>
                <a:gd name="T62" fmla="*/ 2147483647 w 245"/>
                <a:gd name="T63" fmla="*/ 2147483647 h 334"/>
                <a:gd name="T64" fmla="*/ 2147483647 w 245"/>
                <a:gd name="T65" fmla="*/ 2147483647 h 334"/>
                <a:gd name="T66" fmla="*/ 2147483647 w 245"/>
                <a:gd name="T67" fmla="*/ 2147483647 h 334"/>
                <a:gd name="T68" fmla="*/ 2147483647 w 245"/>
                <a:gd name="T69" fmla="*/ 2147483647 h 334"/>
                <a:gd name="T70" fmla="*/ 2147483647 w 245"/>
                <a:gd name="T71" fmla="*/ 2147483647 h 334"/>
                <a:gd name="T72" fmla="*/ 2147483647 w 245"/>
                <a:gd name="T73" fmla="*/ 2147483647 h 334"/>
                <a:gd name="T74" fmla="*/ 2147483647 w 245"/>
                <a:gd name="T75" fmla="*/ 2147483647 h 334"/>
                <a:gd name="T76" fmla="*/ 2147483647 w 245"/>
                <a:gd name="T77" fmla="*/ 2147483647 h 334"/>
                <a:gd name="T78" fmla="*/ 2147483647 w 245"/>
                <a:gd name="T79" fmla="*/ 2147483647 h 334"/>
                <a:gd name="T80" fmla="*/ 2147483647 w 245"/>
                <a:gd name="T81" fmla="*/ 2147483647 h 334"/>
                <a:gd name="T82" fmla="*/ 2147483647 w 245"/>
                <a:gd name="T83" fmla="*/ 2147483647 h 334"/>
                <a:gd name="T84" fmla="*/ 2147483647 w 245"/>
                <a:gd name="T85" fmla="*/ 2147483647 h 334"/>
                <a:gd name="T86" fmla="*/ 2147483647 w 245"/>
                <a:gd name="T87" fmla="*/ 2147483647 h 3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5"/>
                <a:gd name="T133" fmla="*/ 0 h 334"/>
                <a:gd name="T134" fmla="*/ 245 w 245"/>
                <a:gd name="T135" fmla="*/ 334 h 3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5" h="334">
                  <a:moveTo>
                    <a:pt x="145" y="127"/>
                  </a:moveTo>
                  <a:lnTo>
                    <a:pt x="145" y="127"/>
                  </a:lnTo>
                  <a:lnTo>
                    <a:pt x="120" y="115"/>
                  </a:lnTo>
                  <a:lnTo>
                    <a:pt x="109" y="108"/>
                  </a:lnTo>
                  <a:lnTo>
                    <a:pt x="100" y="102"/>
                  </a:lnTo>
                  <a:lnTo>
                    <a:pt x="91" y="95"/>
                  </a:lnTo>
                  <a:lnTo>
                    <a:pt x="86" y="88"/>
                  </a:lnTo>
                  <a:lnTo>
                    <a:pt x="82" y="80"/>
                  </a:lnTo>
                  <a:lnTo>
                    <a:pt x="81" y="76"/>
                  </a:lnTo>
                  <a:lnTo>
                    <a:pt x="81" y="72"/>
                  </a:lnTo>
                  <a:lnTo>
                    <a:pt x="81" y="67"/>
                  </a:lnTo>
                  <a:lnTo>
                    <a:pt x="82" y="63"/>
                  </a:lnTo>
                  <a:lnTo>
                    <a:pt x="84" y="59"/>
                  </a:lnTo>
                  <a:lnTo>
                    <a:pt x="86" y="56"/>
                  </a:lnTo>
                  <a:lnTo>
                    <a:pt x="91" y="50"/>
                  </a:lnTo>
                  <a:lnTo>
                    <a:pt x="99" y="47"/>
                  </a:lnTo>
                  <a:lnTo>
                    <a:pt x="106" y="44"/>
                  </a:lnTo>
                  <a:lnTo>
                    <a:pt x="114" y="43"/>
                  </a:lnTo>
                  <a:lnTo>
                    <a:pt x="127" y="42"/>
                  </a:lnTo>
                  <a:lnTo>
                    <a:pt x="140" y="43"/>
                  </a:lnTo>
                  <a:lnTo>
                    <a:pt x="153" y="45"/>
                  </a:lnTo>
                  <a:lnTo>
                    <a:pt x="165" y="48"/>
                  </a:lnTo>
                  <a:lnTo>
                    <a:pt x="176" y="52"/>
                  </a:lnTo>
                  <a:lnTo>
                    <a:pt x="186" y="58"/>
                  </a:lnTo>
                  <a:lnTo>
                    <a:pt x="195" y="62"/>
                  </a:lnTo>
                  <a:lnTo>
                    <a:pt x="209" y="70"/>
                  </a:lnTo>
                  <a:lnTo>
                    <a:pt x="223" y="78"/>
                  </a:lnTo>
                  <a:lnTo>
                    <a:pt x="223" y="67"/>
                  </a:lnTo>
                  <a:lnTo>
                    <a:pt x="223" y="13"/>
                  </a:lnTo>
                  <a:lnTo>
                    <a:pt x="211" y="11"/>
                  </a:lnTo>
                  <a:lnTo>
                    <a:pt x="197" y="8"/>
                  </a:lnTo>
                  <a:lnTo>
                    <a:pt x="179" y="4"/>
                  </a:lnTo>
                  <a:lnTo>
                    <a:pt x="156" y="1"/>
                  </a:lnTo>
                  <a:lnTo>
                    <a:pt x="132" y="0"/>
                  </a:lnTo>
                  <a:lnTo>
                    <a:pt x="117" y="1"/>
                  </a:lnTo>
                  <a:lnTo>
                    <a:pt x="103" y="2"/>
                  </a:lnTo>
                  <a:lnTo>
                    <a:pt x="89" y="4"/>
                  </a:lnTo>
                  <a:lnTo>
                    <a:pt x="76" y="6"/>
                  </a:lnTo>
                  <a:lnTo>
                    <a:pt x="65" y="11"/>
                  </a:lnTo>
                  <a:lnTo>
                    <a:pt x="54" y="15"/>
                  </a:lnTo>
                  <a:lnTo>
                    <a:pt x="44" y="19"/>
                  </a:lnTo>
                  <a:lnTo>
                    <a:pt x="35" y="26"/>
                  </a:lnTo>
                  <a:lnTo>
                    <a:pt x="27" y="32"/>
                  </a:lnTo>
                  <a:lnTo>
                    <a:pt x="20" y="39"/>
                  </a:lnTo>
                  <a:lnTo>
                    <a:pt x="14" y="47"/>
                  </a:lnTo>
                  <a:lnTo>
                    <a:pt x="9" y="56"/>
                  </a:lnTo>
                  <a:lnTo>
                    <a:pt x="6" y="64"/>
                  </a:lnTo>
                  <a:lnTo>
                    <a:pt x="3" y="74"/>
                  </a:lnTo>
                  <a:lnTo>
                    <a:pt x="0" y="85"/>
                  </a:lnTo>
                  <a:lnTo>
                    <a:pt x="0" y="95"/>
                  </a:lnTo>
                  <a:lnTo>
                    <a:pt x="0" y="105"/>
                  </a:lnTo>
                  <a:lnTo>
                    <a:pt x="3" y="113"/>
                  </a:lnTo>
                  <a:lnTo>
                    <a:pt x="6" y="122"/>
                  </a:lnTo>
                  <a:lnTo>
                    <a:pt x="9" y="131"/>
                  </a:lnTo>
                  <a:lnTo>
                    <a:pt x="13" y="137"/>
                  </a:lnTo>
                  <a:lnTo>
                    <a:pt x="19" y="144"/>
                  </a:lnTo>
                  <a:lnTo>
                    <a:pt x="25" y="151"/>
                  </a:lnTo>
                  <a:lnTo>
                    <a:pt x="31" y="157"/>
                  </a:lnTo>
                  <a:lnTo>
                    <a:pt x="46" y="168"/>
                  </a:lnTo>
                  <a:lnTo>
                    <a:pt x="62" y="178"/>
                  </a:lnTo>
                  <a:lnTo>
                    <a:pt x="79" y="187"/>
                  </a:lnTo>
                  <a:lnTo>
                    <a:pt x="97" y="196"/>
                  </a:lnTo>
                  <a:lnTo>
                    <a:pt x="122" y="209"/>
                  </a:lnTo>
                  <a:lnTo>
                    <a:pt x="134" y="215"/>
                  </a:lnTo>
                  <a:lnTo>
                    <a:pt x="144" y="221"/>
                  </a:lnTo>
                  <a:lnTo>
                    <a:pt x="152" y="229"/>
                  </a:lnTo>
                  <a:lnTo>
                    <a:pt x="159" y="236"/>
                  </a:lnTo>
                  <a:lnTo>
                    <a:pt x="162" y="241"/>
                  </a:lnTo>
                  <a:lnTo>
                    <a:pt x="163" y="245"/>
                  </a:lnTo>
                  <a:lnTo>
                    <a:pt x="164" y="249"/>
                  </a:lnTo>
                  <a:lnTo>
                    <a:pt x="165" y="255"/>
                  </a:lnTo>
                  <a:lnTo>
                    <a:pt x="164" y="263"/>
                  </a:lnTo>
                  <a:lnTo>
                    <a:pt x="161" y="271"/>
                  </a:lnTo>
                  <a:lnTo>
                    <a:pt x="156" y="277"/>
                  </a:lnTo>
                  <a:lnTo>
                    <a:pt x="149" y="282"/>
                  </a:lnTo>
                  <a:lnTo>
                    <a:pt x="141" y="287"/>
                  </a:lnTo>
                  <a:lnTo>
                    <a:pt x="131" y="290"/>
                  </a:lnTo>
                  <a:lnTo>
                    <a:pt x="119" y="292"/>
                  </a:lnTo>
                  <a:lnTo>
                    <a:pt x="106" y="292"/>
                  </a:lnTo>
                  <a:lnTo>
                    <a:pt x="91" y="292"/>
                  </a:lnTo>
                  <a:lnTo>
                    <a:pt x="77" y="289"/>
                  </a:lnTo>
                  <a:lnTo>
                    <a:pt x="63" y="286"/>
                  </a:lnTo>
                  <a:lnTo>
                    <a:pt x="51" y="280"/>
                  </a:lnTo>
                  <a:lnTo>
                    <a:pt x="39" y="275"/>
                  </a:lnTo>
                  <a:lnTo>
                    <a:pt x="28" y="270"/>
                  </a:lnTo>
                  <a:lnTo>
                    <a:pt x="10" y="259"/>
                  </a:lnTo>
                  <a:lnTo>
                    <a:pt x="1" y="254"/>
                  </a:lnTo>
                  <a:lnTo>
                    <a:pt x="1" y="321"/>
                  </a:lnTo>
                  <a:lnTo>
                    <a:pt x="8" y="322"/>
                  </a:lnTo>
                  <a:lnTo>
                    <a:pt x="24" y="326"/>
                  </a:lnTo>
                  <a:lnTo>
                    <a:pt x="45" y="329"/>
                  </a:lnTo>
                  <a:lnTo>
                    <a:pt x="72" y="333"/>
                  </a:lnTo>
                  <a:lnTo>
                    <a:pt x="87" y="334"/>
                  </a:lnTo>
                  <a:lnTo>
                    <a:pt x="103" y="334"/>
                  </a:lnTo>
                  <a:lnTo>
                    <a:pt x="119" y="334"/>
                  </a:lnTo>
                  <a:lnTo>
                    <a:pt x="135" y="333"/>
                  </a:lnTo>
                  <a:lnTo>
                    <a:pt x="149" y="331"/>
                  </a:lnTo>
                  <a:lnTo>
                    <a:pt x="163" y="327"/>
                  </a:lnTo>
                  <a:lnTo>
                    <a:pt x="176" y="324"/>
                  </a:lnTo>
                  <a:lnTo>
                    <a:pt x="187" y="319"/>
                  </a:lnTo>
                  <a:lnTo>
                    <a:pt x="198" y="314"/>
                  </a:lnTo>
                  <a:lnTo>
                    <a:pt x="208" y="308"/>
                  </a:lnTo>
                  <a:lnTo>
                    <a:pt x="216" y="302"/>
                  </a:lnTo>
                  <a:lnTo>
                    <a:pt x="224" y="294"/>
                  </a:lnTo>
                  <a:lnTo>
                    <a:pt x="230" y="287"/>
                  </a:lnTo>
                  <a:lnTo>
                    <a:pt x="236" y="278"/>
                  </a:lnTo>
                  <a:lnTo>
                    <a:pt x="240" y="269"/>
                  </a:lnTo>
                  <a:lnTo>
                    <a:pt x="242" y="259"/>
                  </a:lnTo>
                  <a:lnTo>
                    <a:pt x="244" y="248"/>
                  </a:lnTo>
                  <a:lnTo>
                    <a:pt x="245" y="236"/>
                  </a:lnTo>
                  <a:lnTo>
                    <a:pt x="244" y="226"/>
                  </a:lnTo>
                  <a:lnTo>
                    <a:pt x="242" y="216"/>
                  </a:lnTo>
                  <a:lnTo>
                    <a:pt x="240" y="206"/>
                  </a:lnTo>
                  <a:lnTo>
                    <a:pt x="236" y="198"/>
                  </a:lnTo>
                  <a:lnTo>
                    <a:pt x="231" y="189"/>
                  </a:lnTo>
                  <a:lnTo>
                    <a:pt x="226" y="182"/>
                  </a:lnTo>
                  <a:lnTo>
                    <a:pt x="219" y="174"/>
                  </a:lnTo>
                  <a:lnTo>
                    <a:pt x="212" y="168"/>
                  </a:lnTo>
                  <a:lnTo>
                    <a:pt x="197" y="156"/>
                  </a:lnTo>
                  <a:lnTo>
                    <a:pt x="180" y="146"/>
                  </a:lnTo>
                  <a:lnTo>
                    <a:pt x="162" y="136"/>
                  </a:lnTo>
                  <a:lnTo>
                    <a:pt x="145" y="127"/>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1" name="Freeform 24"/>
            <p:cNvSpPr>
              <a:spLocks noEditPoints="1"/>
            </p:cNvSpPr>
            <p:nvPr/>
          </p:nvSpPr>
          <p:spPr bwMode="auto">
            <a:xfrm>
              <a:off x="7880350" y="474663"/>
              <a:ext cx="92075" cy="114300"/>
            </a:xfrm>
            <a:custGeom>
              <a:avLst/>
              <a:gdLst>
                <a:gd name="T0" fmla="*/ 2147483647 w 376"/>
                <a:gd name="T1" fmla="*/ 2147483647 h 462"/>
                <a:gd name="T2" fmla="*/ 2147483647 w 376"/>
                <a:gd name="T3" fmla="*/ 2147483647 h 462"/>
                <a:gd name="T4" fmla="*/ 2147483647 w 376"/>
                <a:gd name="T5" fmla="*/ 2147483647 h 462"/>
                <a:gd name="T6" fmla="*/ 2147483647 w 376"/>
                <a:gd name="T7" fmla="*/ 2147483647 h 462"/>
                <a:gd name="T8" fmla="*/ 2147483647 w 376"/>
                <a:gd name="T9" fmla="*/ 2147483647 h 462"/>
                <a:gd name="T10" fmla="*/ 2147483647 w 376"/>
                <a:gd name="T11" fmla="*/ 2147483647 h 462"/>
                <a:gd name="T12" fmla="*/ 2147483647 w 376"/>
                <a:gd name="T13" fmla="*/ 2147483647 h 462"/>
                <a:gd name="T14" fmla="*/ 2147483647 w 376"/>
                <a:gd name="T15" fmla="*/ 2147483647 h 462"/>
                <a:gd name="T16" fmla="*/ 2147483647 w 376"/>
                <a:gd name="T17" fmla="*/ 2147483647 h 462"/>
                <a:gd name="T18" fmla="*/ 2147483647 w 376"/>
                <a:gd name="T19" fmla="*/ 2147483647 h 462"/>
                <a:gd name="T20" fmla="*/ 2147483647 w 376"/>
                <a:gd name="T21" fmla="*/ 2147483647 h 462"/>
                <a:gd name="T22" fmla="*/ 2147483647 w 376"/>
                <a:gd name="T23" fmla="*/ 2147483647 h 462"/>
                <a:gd name="T24" fmla="*/ 2147483647 w 376"/>
                <a:gd name="T25" fmla="*/ 2147483647 h 462"/>
                <a:gd name="T26" fmla="*/ 2147483647 w 376"/>
                <a:gd name="T27" fmla="*/ 2147483647 h 462"/>
                <a:gd name="T28" fmla="*/ 2147483647 w 376"/>
                <a:gd name="T29" fmla="*/ 2147483647 h 462"/>
                <a:gd name="T30" fmla="*/ 2147483647 w 376"/>
                <a:gd name="T31" fmla="*/ 2147483647 h 462"/>
                <a:gd name="T32" fmla="*/ 2147483647 w 376"/>
                <a:gd name="T33" fmla="*/ 2147483647 h 462"/>
                <a:gd name="T34" fmla="*/ 2147483647 w 376"/>
                <a:gd name="T35" fmla="*/ 2147483647 h 462"/>
                <a:gd name="T36" fmla="*/ 2147483647 w 376"/>
                <a:gd name="T37" fmla="*/ 2147483647 h 462"/>
                <a:gd name="T38" fmla="*/ 2147483647 w 376"/>
                <a:gd name="T39" fmla="*/ 2147483647 h 462"/>
                <a:gd name="T40" fmla="*/ 2147483647 w 376"/>
                <a:gd name="T41" fmla="*/ 2147483647 h 462"/>
                <a:gd name="T42" fmla="*/ 2147483647 w 376"/>
                <a:gd name="T43" fmla="*/ 2147483647 h 462"/>
                <a:gd name="T44" fmla="*/ 2147483647 w 376"/>
                <a:gd name="T45" fmla="*/ 2147483647 h 462"/>
                <a:gd name="T46" fmla="*/ 2147483647 w 376"/>
                <a:gd name="T47" fmla="*/ 2147483647 h 462"/>
                <a:gd name="T48" fmla="*/ 2147483647 w 376"/>
                <a:gd name="T49" fmla="*/ 2147483647 h 462"/>
                <a:gd name="T50" fmla="*/ 2147483647 w 376"/>
                <a:gd name="T51" fmla="*/ 2147483647 h 462"/>
                <a:gd name="T52" fmla="*/ 2147483647 w 376"/>
                <a:gd name="T53" fmla="*/ 2147483647 h 462"/>
                <a:gd name="T54" fmla="*/ 2147483647 w 376"/>
                <a:gd name="T55" fmla="*/ 2147483647 h 462"/>
                <a:gd name="T56" fmla="*/ 2147483647 w 376"/>
                <a:gd name="T57" fmla="*/ 2147483647 h 462"/>
                <a:gd name="T58" fmla="*/ 2147483647 w 376"/>
                <a:gd name="T59" fmla="*/ 2147483647 h 462"/>
                <a:gd name="T60" fmla="*/ 2147483647 w 376"/>
                <a:gd name="T61" fmla="*/ 2147483647 h 462"/>
                <a:gd name="T62" fmla="*/ 2147483647 w 376"/>
                <a:gd name="T63" fmla="*/ 2147483647 h 462"/>
                <a:gd name="T64" fmla="*/ 2147483647 w 376"/>
                <a:gd name="T65" fmla="*/ 2147483647 h 462"/>
                <a:gd name="T66" fmla="*/ 2147483647 w 376"/>
                <a:gd name="T67" fmla="*/ 2147483647 h 462"/>
                <a:gd name="T68" fmla="*/ 2147483647 w 376"/>
                <a:gd name="T69" fmla="*/ 2147483647 h 462"/>
                <a:gd name="T70" fmla="*/ 2147483647 w 376"/>
                <a:gd name="T71" fmla="*/ 2147483647 h 462"/>
                <a:gd name="T72" fmla="*/ 2147483647 w 376"/>
                <a:gd name="T73" fmla="*/ 2147483647 h 462"/>
                <a:gd name="T74" fmla="*/ 2147483647 w 376"/>
                <a:gd name="T75" fmla="*/ 2147483647 h 462"/>
                <a:gd name="T76" fmla="*/ 2147483647 w 376"/>
                <a:gd name="T77" fmla="*/ 2147483647 h 462"/>
                <a:gd name="T78" fmla="*/ 2147483647 w 376"/>
                <a:gd name="T79" fmla="*/ 2147483647 h 462"/>
                <a:gd name="T80" fmla="*/ 2147483647 w 376"/>
                <a:gd name="T81" fmla="*/ 2147483647 h 462"/>
                <a:gd name="T82" fmla="*/ 2147483647 w 376"/>
                <a:gd name="T83" fmla="*/ 2147483647 h 462"/>
                <a:gd name="T84" fmla="*/ 2147483647 w 376"/>
                <a:gd name="T85" fmla="*/ 2147483647 h 462"/>
                <a:gd name="T86" fmla="*/ 2147483647 w 376"/>
                <a:gd name="T87" fmla="*/ 2147483647 h 4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6"/>
                <a:gd name="T133" fmla="*/ 0 h 462"/>
                <a:gd name="T134" fmla="*/ 376 w 376"/>
                <a:gd name="T135" fmla="*/ 462 h 4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6" h="462">
                  <a:moveTo>
                    <a:pt x="215" y="49"/>
                  </a:moveTo>
                  <a:lnTo>
                    <a:pt x="215" y="49"/>
                  </a:lnTo>
                  <a:lnTo>
                    <a:pt x="225" y="50"/>
                  </a:lnTo>
                  <a:lnTo>
                    <a:pt x="234" y="52"/>
                  </a:lnTo>
                  <a:lnTo>
                    <a:pt x="243" y="56"/>
                  </a:lnTo>
                  <a:lnTo>
                    <a:pt x="250" y="60"/>
                  </a:lnTo>
                  <a:lnTo>
                    <a:pt x="256" y="66"/>
                  </a:lnTo>
                  <a:lnTo>
                    <a:pt x="262" y="73"/>
                  </a:lnTo>
                  <a:lnTo>
                    <a:pt x="266" y="80"/>
                  </a:lnTo>
                  <a:lnTo>
                    <a:pt x="270" y="88"/>
                  </a:lnTo>
                  <a:lnTo>
                    <a:pt x="274" y="96"/>
                  </a:lnTo>
                  <a:lnTo>
                    <a:pt x="276" y="106"/>
                  </a:lnTo>
                  <a:lnTo>
                    <a:pt x="279" y="125"/>
                  </a:lnTo>
                  <a:lnTo>
                    <a:pt x="281" y="144"/>
                  </a:lnTo>
                  <a:lnTo>
                    <a:pt x="281" y="164"/>
                  </a:lnTo>
                  <a:lnTo>
                    <a:pt x="280" y="193"/>
                  </a:lnTo>
                  <a:lnTo>
                    <a:pt x="277" y="218"/>
                  </a:lnTo>
                  <a:lnTo>
                    <a:pt x="275" y="229"/>
                  </a:lnTo>
                  <a:lnTo>
                    <a:pt x="271" y="238"/>
                  </a:lnTo>
                  <a:lnTo>
                    <a:pt x="268" y="248"/>
                  </a:lnTo>
                  <a:lnTo>
                    <a:pt x="265" y="257"/>
                  </a:lnTo>
                  <a:lnTo>
                    <a:pt x="261" y="263"/>
                  </a:lnTo>
                  <a:lnTo>
                    <a:pt x="255" y="270"/>
                  </a:lnTo>
                  <a:lnTo>
                    <a:pt x="250" y="275"/>
                  </a:lnTo>
                  <a:lnTo>
                    <a:pt x="245" y="279"/>
                  </a:lnTo>
                  <a:lnTo>
                    <a:pt x="237" y="282"/>
                  </a:lnTo>
                  <a:lnTo>
                    <a:pt x="231" y="284"/>
                  </a:lnTo>
                  <a:lnTo>
                    <a:pt x="223" y="287"/>
                  </a:lnTo>
                  <a:lnTo>
                    <a:pt x="215" y="287"/>
                  </a:lnTo>
                  <a:lnTo>
                    <a:pt x="205" y="287"/>
                  </a:lnTo>
                  <a:lnTo>
                    <a:pt x="196" y="284"/>
                  </a:lnTo>
                  <a:lnTo>
                    <a:pt x="188" y="281"/>
                  </a:lnTo>
                  <a:lnTo>
                    <a:pt x="181" y="278"/>
                  </a:lnTo>
                  <a:lnTo>
                    <a:pt x="174" y="273"/>
                  </a:lnTo>
                  <a:lnTo>
                    <a:pt x="169" y="267"/>
                  </a:lnTo>
                  <a:lnTo>
                    <a:pt x="164" y="261"/>
                  </a:lnTo>
                  <a:lnTo>
                    <a:pt x="159" y="255"/>
                  </a:lnTo>
                  <a:lnTo>
                    <a:pt x="156" y="247"/>
                  </a:lnTo>
                  <a:lnTo>
                    <a:pt x="153" y="240"/>
                  </a:lnTo>
                  <a:lnTo>
                    <a:pt x="149" y="224"/>
                  </a:lnTo>
                  <a:lnTo>
                    <a:pt x="146" y="206"/>
                  </a:lnTo>
                  <a:lnTo>
                    <a:pt x="146" y="189"/>
                  </a:lnTo>
                  <a:lnTo>
                    <a:pt x="146" y="161"/>
                  </a:lnTo>
                  <a:lnTo>
                    <a:pt x="146" y="148"/>
                  </a:lnTo>
                  <a:lnTo>
                    <a:pt x="149" y="130"/>
                  </a:lnTo>
                  <a:lnTo>
                    <a:pt x="152" y="111"/>
                  </a:lnTo>
                  <a:lnTo>
                    <a:pt x="154" y="102"/>
                  </a:lnTo>
                  <a:lnTo>
                    <a:pt x="157" y="93"/>
                  </a:lnTo>
                  <a:lnTo>
                    <a:pt x="161" y="84"/>
                  </a:lnTo>
                  <a:lnTo>
                    <a:pt x="166" y="76"/>
                  </a:lnTo>
                  <a:lnTo>
                    <a:pt x="171" y="68"/>
                  </a:lnTo>
                  <a:lnTo>
                    <a:pt x="177" y="62"/>
                  </a:lnTo>
                  <a:lnTo>
                    <a:pt x="185" y="57"/>
                  </a:lnTo>
                  <a:lnTo>
                    <a:pt x="193" y="52"/>
                  </a:lnTo>
                  <a:lnTo>
                    <a:pt x="203" y="50"/>
                  </a:lnTo>
                  <a:lnTo>
                    <a:pt x="215" y="49"/>
                  </a:lnTo>
                  <a:close/>
                  <a:moveTo>
                    <a:pt x="239" y="1"/>
                  </a:moveTo>
                  <a:lnTo>
                    <a:pt x="239" y="1"/>
                  </a:lnTo>
                  <a:lnTo>
                    <a:pt x="228" y="2"/>
                  </a:lnTo>
                  <a:lnTo>
                    <a:pt x="215" y="4"/>
                  </a:lnTo>
                  <a:lnTo>
                    <a:pt x="203" y="7"/>
                  </a:lnTo>
                  <a:lnTo>
                    <a:pt x="191" y="13"/>
                  </a:lnTo>
                  <a:lnTo>
                    <a:pt x="180" y="19"/>
                  </a:lnTo>
                  <a:lnTo>
                    <a:pt x="169" y="27"/>
                  </a:lnTo>
                  <a:lnTo>
                    <a:pt x="158" y="36"/>
                  </a:lnTo>
                  <a:lnTo>
                    <a:pt x="147" y="46"/>
                  </a:lnTo>
                  <a:lnTo>
                    <a:pt x="147" y="0"/>
                  </a:lnTo>
                  <a:lnTo>
                    <a:pt x="140" y="1"/>
                  </a:lnTo>
                  <a:lnTo>
                    <a:pt x="0" y="24"/>
                  </a:lnTo>
                  <a:lnTo>
                    <a:pt x="0" y="48"/>
                  </a:lnTo>
                  <a:lnTo>
                    <a:pt x="6" y="48"/>
                  </a:lnTo>
                  <a:lnTo>
                    <a:pt x="21" y="49"/>
                  </a:lnTo>
                  <a:lnTo>
                    <a:pt x="33" y="51"/>
                  </a:lnTo>
                  <a:lnTo>
                    <a:pt x="42" y="55"/>
                  </a:lnTo>
                  <a:lnTo>
                    <a:pt x="46" y="57"/>
                  </a:lnTo>
                  <a:lnTo>
                    <a:pt x="49" y="59"/>
                  </a:lnTo>
                  <a:lnTo>
                    <a:pt x="51" y="62"/>
                  </a:lnTo>
                  <a:lnTo>
                    <a:pt x="53" y="65"/>
                  </a:lnTo>
                  <a:lnTo>
                    <a:pt x="57" y="75"/>
                  </a:lnTo>
                  <a:lnTo>
                    <a:pt x="59" y="87"/>
                  </a:lnTo>
                  <a:lnTo>
                    <a:pt x="59" y="101"/>
                  </a:lnTo>
                  <a:lnTo>
                    <a:pt x="59" y="462"/>
                  </a:lnTo>
                  <a:lnTo>
                    <a:pt x="146" y="462"/>
                  </a:lnTo>
                  <a:lnTo>
                    <a:pt x="146" y="297"/>
                  </a:lnTo>
                  <a:lnTo>
                    <a:pt x="153" y="305"/>
                  </a:lnTo>
                  <a:lnTo>
                    <a:pt x="160" y="311"/>
                  </a:lnTo>
                  <a:lnTo>
                    <a:pt x="169" y="318"/>
                  </a:lnTo>
                  <a:lnTo>
                    <a:pt x="180" y="324"/>
                  </a:lnTo>
                  <a:lnTo>
                    <a:pt x="190" y="328"/>
                  </a:lnTo>
                  <a:lnTo>
                    <a:pt x="204" y="332"/>
                  </a:lnTo>
                  <a:lnTo>
                    <a:pt x="219" y="334"/>
                  </a:lnTo>
                  <a:lnTo>
                    <a:pt x="236" y="335"/>
                  </a:lnTo>
                  <a:lnTo>
                    <a:pt x="253" y="335"/>
                  </a:lnTo>
                  <a:lnTo>
                    <a:pt x="268" y="333"/>
                  </a:lnTo>
                  <a:lnTo>
                    <a:pt x="283" y="328"/>
                  </a:lnTo>
                  <a:lnTo>
                    <a:pt x="297" y="324"/>
                  </a:lnTo>
                  <a:lnTo>
                    <a:pt x="309" y="318"/>
                  </a:lnTo>
                  <a:lnTo>
                    <a:pt x="321" y="310"/>
                  </a:lnTo>
                  <a:lnTo>
                    <a:pt x="331" y="302"/>
                  </a:lnTo>
                  <a:lnTo>
                    <a:pt x="341" y="291"/>
                  </a:lnTo>
                  <a:lnTo>
                    <a:pt x="348" y="280"/>
                  </a:lnTo>
                  <a:lnTo>
                    <a:pt x="356" y="267"/>
                  </a:lnTo>
                  <a:lnTo>
                    <a:pt x="362" y="252"/>
                  </a:lnTo>
                  <a:lnTo>
                    <a:pt x="368" y="237"/>
                  </a:lnTo>
                  <a:lnTo>
                    <a:pt x="371" y="220"/>
                  </a:lnTo>
                  <a:lnTo>
                    <a:pt x="374" y="203"/>
                  </a:lnTo>
                  <a:lnTo>
                    <a:pt x="375" y="184"/>
                  </a:lnTo>
                  <a:lnTo>
                    <a:pt x="376" y="164"/>
                  </a:lnTo>
                  <a:lnTo>
                    <a:pt x="375" y="144"/>
                  </a:lnTo>
                  <a:lnTo>
                    <a:pt x="374" y="127"/>
                  </a:lnTo>
                  <a:lnTo>
                    <a:pt x="371" y="110"/>
                  </a:lnTo>
                  <a:lnTo>
                    <a:pt x="367" y="94"/>
                  </a:lnTo>
                  <a:lnTo>
                    <a:pt x="362" y="80"/>
                  </a:lnTo>
                  <a:lnTo>
                    <a:pt x="356" y="66"/>
                  </a:lnTo>
                  <a:lnTo>
                    <a:pt x="348" y="55"/>
                  </a:lnTo>
                  <a:lnTo>
                    <a:pt x="340" y="44"/>
                  </a:lnTo>
                  <a:lnTo>
                    <a:pt x="331" y="34"/>
                  </a:lnTo>
                  <a:lnTo>
                    <a:pt x="321" y="26"/>
                  </a:lnTo>
                  <a:lnTo>
                    <a:pt x="310" y="18"/>
                  </a:lnTo>
                  <a:lnTo>
                    <a:pt x="297" y="12"/>
                  </a:lnTo>
                  <a:lnTo>
                    <a:pt x="284" y="7"/>
                  </a:lnTo>
                  <a:lnTo>
                    <a:pt x="270" y="4"/>
                  </a:lnTo>
                  <a:lnTo>
                    <a:pt x="255" y="2"/>
                  </a:lnTo>
                  <a:lnTo>
                    <a:pt x="23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2" name="Freeform 27"/>
            <p:cNvSpPr>
              <a:spLocks/>
            </p:cNvSpPr>
            <p:nvPr/>
          </p:nvSpPr>
          <p:spPr bwMode="auto">
            <a:xfrm>
              <a:off x="7988300" y="474663"/>
              <a:ext cx="36513" cy="80962"/>
            </a:xfrm>
            <a:custGeom>
              <a:avLst/>
              <a:gdLst>
                <a:gd name="T0" fmla="*/ 0 w 145"/>
                <a:gd name="T1" fmla="*/ 2147483647 h 327"/>
                <a:gd name="T2" fmla="*/ 0 w 145"/>
                <a:gd name="T3" fmla="*/ 2147483647 h 327"/>
                <a:gd name="T4" fmla="*/ 2147483647 w 145"/>
                <a:gd name="T5" fmla="*/ 2147483647 h 327"/>
                <a:gd name="T6" fmla="*/ 2147483647 w 145"/>
                <a:gd name="T7" fmla="*/ 2147483647 h 327"/>
                <a:gd name="T8" fmla="*/ 2147483647 w 145"/>
                <a:gd name="T9" fmla="*/ 2147483647 h 327"/>
                <a:gd name="T10" fmla="*/ 2147483647 w 145"/>
                <a:gd name="T11" fmla="*/ 2147483647 h 327"/>
                <a:gd name="T12" fmla="*/ 2147483647 w 145"/>
                <a:gd name="T13" fmla="*/ 2147483647 h 327"/>
                <a:gd name="T14" fmla="*/ 2147483647 w 145"/>
                <a:gd name="T15" fmla="*/ 2147483647 h 327"/>
                <a:gd name="T16" fmla="*/ 2147483647 w 145"/>
                <a:gd name="T17" fmla="*/ 2147483647 h 327"/>
                <a:gd name="T18" fmla="*/ 2147483647 w 145"/>
                <a:gd name="T19" fmla="*/ 2147483647 h 327"/>
                <a:gd name="T20" fmla="*/ 2147483647 w 145"/>
                <a:gd name="T21" fmla="*/ 2147483647 h 327"/>
                <a:gd name="T22" fmla="*/ 2147483647 w 145"/>
                <a:gd name="T23" fmla="*/ 2147483647 h 327"/>
                <a:gd name="T24" fmla="*/ 2147483647 w 145"/>
                <a:gd name="T25" fmla="*/ 2147483647 h 327"/>
                <a:gd name="T26" fmla="*/ 2147483647 w 145"/>
                <a:gd name="T27" fmla="*/ 2147483647 h 327"/>
                <a:gd name="T28" fmla="*/ 2147483647 w 145"/>
                <a:gd name="T29" fmla="*/ 2147483647 h 327"/>
                <a:gd name="T30" fmla="*/ 2147483647 w 145"/>
                <a:gd name="T31" fmla="*/ 2147483647 h 327"/>
                <a:gd name="T32" fmla="*/ 2147483647 w 145"/>
                <a:gd name="T33" fmla="*/ 0 h 327"/>
                <a:gd name="T34" fmla="*/ 2147483647 w 145"/>
                <a:gd name="T35" fmla="*/ 2147483647 h 327"/>
                <a:gd name="T36" fmla="*/ 0 w 145"/>
                <a:gd name="T37" fmla="*/ 2147483647 h 3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5"/>
                <a:gd name="T58" fmla="*/ 0 h 327"/>
                <a:gd name="T59" fmla="*/ 145 w 145"/>
                <a:gd name="T60" fmla="*/ 327 h 3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5" h="327">
                  <a:moveTo>
                    <a:pt x="0" y="24"/>
                  </a:moveTo>
                  <a:lnTo>
                    <a:pt x="0" y="48"/>
                  </a:lnTo>
                  <a:lnTo>
                    <a:pt x="6" y="48"/>
                  </a:lnTo>
                  <a:lnTo>
                    <a:pt x="21" y="49"/>
                  </a:lnTo>
                  <a:lnTo>
                    <a:pt x="32" y="51"/>
                  </a:lnTo>
                  <a:lnTo>
                    <a:pt x="42" y="55"/>
                  </a:lnTo>
                  <a:lnTo>
                    <a:pt x="45" y="57"/>
                  </a:lnTo>
                  <a:lnTo>
                    <a:pt x="48" y="59"/>
                  </a:lnTo>
                  <a:lnTo>
                    <a:pt x="51" y="62"/>
                  </a:lnTo>
                  <a:lnTo>
                    <a:pt x="53" y="65"/>
                  </a:lnTo>
                  <a:lnTo>
                    <a:pt x="57" y="75"/>
                  </a:lnTo>
                  <a:lnTo>
                    <a:pt x="58" y="87"/>
                  </a:lnTo>
                  <a:lnTo>
                    <a:pt x="58" y="101"/>
                  </a:lnTo>
                  <a:lnTo>
                    <a:pt x="58" y="327"/>
                  </a:lnTo>
                  <a:lnTo>
                    <a:pt x="145" y="327"/>
                  </a:lnTo>
                  <a:lnTo>
                    <a:pt x="145" y="0"/>
                  </a:lnTo>
                  <a:lnTo>
                    <a:pt x="139" y="1"/>
                  </a:lnTo>
                  <a:lnTo>
                    <a:pt x="0" y="2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3" name="Freeform 29"/>
            <p:cNvSpPr>
              <a:spLocks/>
            </p:cNvSpPr>
            <p:nvPr/>
          </p:nvSpPr>
          <p:spPr bwMode="auto">
            <a:xfrm>
              <a:off x="8001000" y="441325"/>
              <a:ext cx="26988" cy="23813"/>
            </a:xfrm>
            <a:custGeom>
              <a:avLst/>
              <a:gdLst>
                <a:gd name="T0" fmla="*/ 2147483647 w 108"/>
                <a:gd name="T1" fmla="*/ 2147483647 h 96"/>
                <a:gd name="T2" fmla="*/ 2147483647 w 108"/>
                <a:gd name="T3" fmla="*/ 2147483647 h 96"/>
                <a:gd name="T4" fmla="*/ 2147483647 w 108"/>
                <a:gd name="T5" fmla="*/ 2147483647 h 96"/>
                <a:gd name="T6" fmla="*/ 2147483647 w 108"/>
                <a:gd name="T7" fmla="*/ 2147483647 h 96"/>
                <a:gd name="T8" fmla="*/ 2147483647 w 108"/>
                <a:gd name="T9" fmla="*/ 2147483647 h 96"/>
                <a:gd name="T10" fmla="*/ 2147483647 w 108"/>
                <a:gd name="T11" fmla="*/ 2147483647 h 96"/>
                <a:gd name="T12" fmla="*/ 2147483647 w 108"/>
                <a:gd name="T13" fmla="*/ 2147483647 h 96"/>
                <a:gd name="T14" fmla="*/ 2147483647 w 108"/>
                <a:gd name="T15" fmla="*/ 2147483647 h 96"/>
                <a:gd name="T16" fmla="*/ 2147483647 w 108"/>
                <a:gd name="T17" fmla="*/ 2147483647 h 96"/>
                <a:gd name="T18" fmla="*/ 2147483647 w 108"/>
                <a:gd name="T19" fmla="*/ 2147483647 h 96"/>
                <a:gd name="T20" fmla="*/ 2147483647 w 108"/>
                <a:gd name="T21" fmla="*/ 2147483647 h 96"/>
                <a:gd name="T22" fmla="*/ 2147483647 w 108"/>
                <a:gd name="T23" fmla="*/ 2147483647 h 96"/>
                <a:gd name="T24" fmla="*/ 2147483647 w 108"/>
                <a:gd name="T25" fmla="*/ 2147483647 h 96"/>
                <a:gd name="T26" fmla="*/ 2147483647 w 108"/>
                <a:gd name="T27" fmla="*/ 2147483647 h 96"/>
                <a:gd name="T28" fmla="*/ 2147483647 w 108"/>
                <a:gd name="T29" fmla="*/ 2147483647 h 96"/>
                <a:gd name="T30" fmla="*/ 2147483647 w 108"/>
                <a:gd name="T31" fmla="*/ 2147483647 h 96"/>
                <a:gd name="T32" fmla="*/ 2147483647 w 108"/>
                <a:gd name="T33" fmla="*/ 2147483647 h 96"/>
                <a:gd name="T34" fmla="*/ 2147483647 w 108"/>
                <a:gd name="T35" fmla="*/ 2147483647 h 96"/>
                <a:gd name="T36" fmla="*/ 2147483647 w 108"/>
                <a:gd name="T37" fmla="*/ 0 h 96"/>
                <a:gd name="T38" fmla="*/ 2147483647 w 108"/>
                <a:gd name="T39" fmla="*/ 0 h 96"/>
                <a:gd name="T40" fmla="*/ 2147483647 w 108"/>
                <a:gd name="T41" fmla="*/ 2147483647 h 96"/>
                <a:gd name="T42" fmla="*/ 2147483647 w 108"/>
                <a:gd name="T43" fmla="*/ 2147483647 h 96"/>
                <a:gd name="T44" fmla="*/ 2147483647 w 108"/>
                <a:gd name="T45" fmla="*/ 2147483647 h 96"/>
                <a:gd name="T46" fmla="*/ 2147483647 w 108"/>
                <a:gd name="T47" fmla="*/ 2147483647 h 96"/>
                <a:gd name="T48" fmla="*/ 2147483647 w 108"/>
                <a:gd name="T49" fmla="*/ 2147483647 h 96"/>
                <a:gd name="T50" fmla="*/ 2147483647 w 108"/>
                <a:gd name="T51" fmla="*/ 2147483647 h 96"/>
                <a:gd name="T52" fmla="*/ 2147483647 w 108"/>
                <a:gd name="T53" fmla="*/ 2147483647 h 96"/>
                <a:gd name="T54" fmla="*/ 0 w 108"/>
                <a:gd name="T55" fmla="*/ 2147483647 h 96"/>
                <a:gd name="T56" fmla="*/ 0 w 108"/>
                <a:gd name="T57" fmla="*/ 2147483647 h 96"/>
                <a:gd name="T58" fmla="*/ 2147483647 w 108"/>
                <a:gd name="T59" fmla="*/ 2147483647 h 96"/>
                <a:gd name="T60" fmla="*/ 2147483647 w 108"/>
                <a:gd name="T61" fmla="*/ 2147483647 h 96"/>
                <a:gd name="T62" fmla="*/ 2147483647 w 108"/>
                <a:gd name="T63" fmla="*/ 2147483647 h 96"/>
                <a:gd name="T64" fmla="*/ 2147483647 w 108"/>
                <a:gd name="T65" fmla="*/ 2147483647 h 96"/>
                <a:gd name="T66" fmla="*/ 2147483647 w 108"/>
                <a:gd name="T67" fmla="*/ 2147483647 h 96"/>
                <a:gd name="T68" fmla="*/ 2147483647 w 108"/>
                <a:gd name="T69" fmla="*/ 2147483647 h 96"/>
                <a:gd name="T70" fmla="*/ 2147483647 w 108"/>
                <a:gd name="T71" fmla="*/ 2147483647 h 96"/>
                <a:gd name="T72" fmla="*/ 2147483647 w 108"/>
                <a:gd name="T73" fmla="*/ 2147483647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8"/>
                <a:gd name="T112" fmla="*/ 0 h 96"/>
                <a:gd name="T113" fmla="*/ 108 w 108"/>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8" h="96">
                  <a:moveTo>
                    <a:pt x="53" y="96"/>
                  </a:moveTo>
                  <a:lnTo>
                    <a:pt x="53" y="96"/>
                  </a:lnTo>
                  <a:lnTo>
                    <a:pt x="63" y="94"/>
                  </a:lnTo>
                  <a:lnTo>
                    <a:pt x="74" y="92"/>
                  </a:lnTo>
                  <a:lnTo>
                    <a:pt x="84" y="88"/>
                  </a:lnTo>
                  <a:lnTo>
                    <a:pt x="91" y="82"/>
                  </a:lnTo>
                  <a:lnTo>
                    <a:pt x="99" y="74"/>
                  </a:lnTo>
                  <a:lnTo>
                    <a:pt x="103" y="67"/>
                  </a:lnTo>
                  <a:lnTo>
                    <a:pt x="106" y="57"/>
                  </a:lnTo>
                  <a:lnTo>
                    <a:pt x="108" y="47"/>
                  </a:lnTo>
                  <a:lnTo>
                    <a:pt x="107" y="39"/>
                  </a:lnTo>
                  <a:lnTo>
                    <a:pt x="104" y="29"/>
                  </a:lnTo>
                  <a:lnTo>
                    <a:pt x="99" y="22"/>
                  </a:lnTo>
                  <a:lnTo>
                    <a:pt x="92" y="14"/>
                  </a:lnTo>
                  <a:lnTo>
                    <a:pt x="84" y="9"/>
                  </a:lnTo>
                  <a:lnTo>
                    <a:pt x="74" y="5"/>
                  </a:lnTo>
                  <a:lnTo>
                    <a:pt x="64" y="1"/>
                  </a:lnTo>
                  <a:lnTo>
                    <a:pt x="54" y="0"/>
                  </a:lnTo>
                  <a:lnTo>
                    <a:pt x="43" y="1"/>
                  </a:lnTo>
                  <a:lnTo>
                    <a:pt x="32" y="5"/>
                  </a:lnTo>
                  <a:lnTo>
                    <a:pt x="24" y="9"/>
                  </a:lnTo>
                  <a:lnTo>
                    <a:pt x="15" y="14"/>
                  </a:lnTo>
                  <a:lnTo>
                    <a:pt x="9" y="22"/>
                  </a:lnTo>
                  <a:lnTo>
                    <a:pt x="5" y="29"/>
                  </a:lnTo>
                  <a:lnTo>
                    <a:pt x="1" y="39"/>
                  </a:lnTo>
                  <a:lnTo>
                    <a:pt x="0" y="47"/>
                  </a:lnTo>
                  <a:lnTo>
                    <a:pt x="1" y="57"/>
                  </a:lnTo>
                  <a:lnTo>
                    <a:pt x="5" y="67"/>
                  </a:lnTo>
                  <a:lnTo>
                    <a:pt x="9" y="74"/>
                  </a:lnTo>
                  <a:lnTo>
                    <a:pt x="15" y="82"/>
                  </a:lnTo>
                  <a:lnTo>
                    <a:pt x="23" y="88"/>
                  </a:lnTo>
                  <a:lnTo>
                    <a:pt x="32" y="92"/>
                  </a:lnTo>
                  <a:lnTo>
                    <a:pt x="42" y="94"/>
                  </a:lnTo>
                  <a:lnTo>
                    <a:pt x="53" y="96"/>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4" name="Freeform 31"/>
            <p:cNvSpPr>
              <a:spLocks/>
            </p:cNvSpPr>
            <p:nvPr/>
          </p:nvSpPr>
          <p:spPr bwMode="auto">
            <a:xfrm>
              <a:off x="8045450" y="474663"/>
              <a:ext cx="69850" cy="80962"/>
            </a:xfrm>
            <a:custGeom>
              <a:avLst/>
              <a:gdLst>
                <a:gd name="T0" fmla="*/ 2147483647 w 282"/>
                <a:gd name="T1" fmla="*/ 2147483647 h 327"/>
                <a:gd name="T2" fmla="*/ 2147483647 w 282"/>
                <a:gd name="T3" fmla="*/ 2147483647 h 327"/>
                <a:gd name="T4" fmla="*/ 2147483647 w 282"/>
                <a:gd name="T5" fmla="*/ 2147483647 h 327"/>
                <a:gd name="T6" fmla="*/ 2147483647 w 282"/>
                <a:gd name="T7" fmla="*/ 2147483647 h 327"/>
                <a:gd name="T8" fmla="*/ 2147483647 w 282"/>
                <a:gd name="T9" fmla="*/ 2147483647 h 327"/>
                <a:gd name="T10" fmla="*/ 2147483647 w 282"/>
                <a:gd name="T11" fmla="*/ 2147483647 h 327"/>
                <a:gd name="T12" fmla="*/ 2147483647 w 282"/>
                <a:gd name="T13" fmla="*/ 2147483647 h 327"/>
                <a:gd name="T14" fmla="*/ 2147483647 w 282"/>
                <a:gd name="T15" fmla="*/ 2147483647 h 327"/>
                <a:gd name="T16" fmla="*/ 2147483647 w 282"/>
                <a:gd name="T17" fmla="*/ 2147483647 h 327"/>
                <a:gd name="T18" fmla="*/ 2147483647 w 282"/>
                <a:gd name="T19" fmla="*/ 2147483647 h 327"/>
                <a:gd name="T20" fmla="*/ 2147483647 w 282"/>
                <a:gd name="T21" fmla="*/ 2147483647 h 327"/>
                <a:gd name="T22" fmla="*/ 2147483647 w 282"/>
                <a:gd name="T23" fmla="*/ 2147483647 h 327"/>
                <a:gd name="T24" fmla="*/ 2147483647 w 282"/>
                <a:gd name="T25" fmla="*/ 2147483647 h 327"/>
                <a:gd name="T26" fmla="*/ 2147483647 w 282"/>
                <a:gd name="T27" fmla="*/ 2147483647 h 327"/>
                <a:gd name="T28" fmla="*/ 2147483647 w 282"/>
                <a:gd name="T29" fmla="*/ 2147483647 h 327"/>
                <a:gd name="T30" fmla="*/ 2147483647 w 282"/>
                <a:gd name="T31" fmla="*/ 2147483647 h 327"/>
                <a:gd name="T32" fmla="*/ 2147483647 w 282"/>
                <a:gd name="T33" fmla="*/ 2147483647 h 327"/>
                <a:gd name="T34" fmla="*/ 2147483647 w 282"/>
                <a:gd name="T35" fmla="*/ 2147483647 h 327"/>
                <a:gd name="T36" fmla="*/ 2147483647 w 282"/>
                <a:gd name="T37" fmla="*/ 2147483647 h 327"/>
                <a:gd name="T38" fmla="*/ 2147483647 w 282"/>
                <a:gd name="T39" fmla="*/ 0 h 327"/>
                <a:gd name="T40" fmla="*/ 0 w 282"/>
                <a:gd name="T41" fmla="*/ 2147483647 h 327"/>
                <a:gd name="T42" fmla="*/ 0 w 282"/>
                <a:gd name="T43" fmla="*/ 2147483647 h 327"/>
                <a:gd name="T44" fmla="*/ 2147483647 w 282"/>
                <a:gd name="T45" fmla="*/ 2147483647 h 327"/>
                <a:gd name="T46" fmla="*/ 2147483647 w 282"/>
                <a:gd name="T47" fmla="*/ 2147483647 h 327"/>
                <a:gd name="T48" fmla="*/ 2147483647 w 282"/>
                <a:gd name="T49" fmla="*/ 2147483647 h 327"/>
                <a:gd name="T50" fmla="*/ 2147483647 w 282"/>
                <a:gd name="T51" fmla="*/ 2147483647 h 327"/>
                <a:gd name="T52" fmla="*/ 2147483647 w 282"/>
                <a:gd name="T53" fmla="*/ 2147483647 h 327"/>
                <a:gd name="T54" fmla="*/ 2147483647 w 282"/>
                <a:gd name="T55" fmla="*/ 2147483647 h 327"/>
                <a:gd name="T56" fmla="*/ 2147483647 w 282"/>
                <a:gd name="T57" fmla="*/ 2147483647 h 327"/>
                <a:gd name="T58" fmla="*/ 2147483647 w 282"/>
                <a:gd name="T59" fmla="*/ 2147483647 h 327"/>
                <a:gd name="T60" fmla="*/ 2147483647 w 282"/>
                <a:gd name="T61" fmla="*/ 2147483647 h 327"/>
                <a:gd name="T62" fmla="*/ 2147483647 w 282"/>
                <a:gd name="T63" fmla="*/ 2147483647 h 327"/>
                <a:gd name="T64" fmla="*/ 2147483647 w 282"/>
                <a:gd name="T65" fmla="*/ 2147483647 h 327"/>
                <a:gd name="T66" fmla="*/ 2147483647 w 282"/>
                <a:gd name="T67" fmla="*/ 2147483647 h 327"/>
                <a:gd name="T68" fmla="*/ 2147483647 w 282"/>
                <a:gd name="T69" fmla="*/ 2147483647 h 327"/>
                <a:gd name="T70" fmla="*/ 2147483647 w 282"/>
                <a:gd name="T71" fmla="*/ 2147483647 h 327"/>
                <a:gd name="T72" fmla="*/ 2147483647 w 282"/>
                <a:gd name="T73" fmla="*/ 2147483647 h 327"/>
                <a:gd name="T74" fmla="*/ 2147483647 w 282"/>
                <a:gd name="T75" fmla="*/ 2147483647 h 327"/>
                <a:gd name="T76" fmla="*/ 2147483647 w 282"/>
                <a:gd name="T77" fmla="*/ 2147483647 h 327"/>
                <a:gd name="T78" fmla="*/ 2147483647 w 282"/>
                <a:gd name="T79" fmla="*/ 2147483647 h 327"/>
                <a:gd name="T80" fmla="*/ 2147483647 w 282"/>
                <a:gd name="T81" fmla="*/ 2147483647 h 327"/>
                <a:gd name="T82" fmla="*/ 2147483647 w 282"/>
                <a:gd name="T83" fmla="*/ 2147483647 h 327"/>
                <a:gd name="T84" fmla="*/ 2147483647 w 282"/>
                <a:gd name="T85" fmla="*/ 2147483647 h 327"/>
                <a:gd name="T86" fmla="*/ 2147483647 w 282"/>
                <a:gd name="T87" fmla="*/ 2147483647 h 327"/>
                <a:gd name="T88" fmla="*/ 2147483647 w 282"/>
                <a:gd name="T89" fmla="*/ 2147483647 h 327"/>
                <a:gd name="T90" fmla="*/ 2147483647 w 282"/>
                <a:gd name="T91" fmla="*/ 2147483647 h 327"/>
                <a:gd name="T92" fmla="*/ 2147483647 w 282"/>
                <a:gd name="T93" fmla="*/ 2147483647 h 327"/>
                <a:gd name="T94" fmla="*/ 2147483647 w 282"/>
                <a:gd name="T95" fmla="*/ 2147483647 h 327"/>
                <a:gd name="T96" fmla="*/ 2147483647 w 282"/>
                <a:gd name="T97" fmla="*/ 2147483647 h 327"/>
                <a:gd name="T98" fmla="*/ 2147483647 w 282"/>
                <a:gd name="T99" fmla="*/ 2147483647 h 327"/>
                <a:gd name="T100" fmla="*/ 2147483647 w 282"/>
                <a:gd name="T101" fmla="*/ 2147483647 h 327"/>
                <a:gd name="T102" fmla="*/ 2147483647 w 282"/>
                <a:gd name="T103" fmla="*/ 2147483647 h 327"/>
                <a:gd name="T104" fmla="*/ 2147483647 w 282"/>
                <a:gd name="T105" fmla="*/ 2147483647 h 327"/>
                <a:gd name="T106" fmla="*/ 2147483647 w 282"/>
                <a:gd name="T107" fmla="*/ 2147483647 h 327"/>
                <a:gd name="T108" fmla="*/ 2147483647 w 282"/>
                <a:gd name="T109" fmla="*/ 2147483647 h 327"/>
                <a:gd name="T110" fmla="*/ 2147483647 w 282"/>
                <a:gd name="T111" fmla="*/ 2147483647 h 327"/>
                <a:gd name="T112" fmla="*/ 2147483647 w 282"/>
                <a:gd name="T113" fmla="*/ 2147483647 h 327"/>
                <a:gd name="T114" fmla="*/ 2147483647 w 282"/>
                <a:gd name="T115" fmla="*/ 2147483647 h 3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2"/>
                <a:gd name="T175" fmla="*/ 0 h 327"/>
                <a:gd name="T176" fmla="*/ 282 w 282"/>
                <a:gd name="T177" fmla="*/ 327 h 32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2" h="327">
                  <a:moveTo>
                    <a:pt x="282" y="74"/>
                  </a:moveTo>
                  <a:lnTo>
                    <a:pt x="282" y="5"/>
                  </a:lnTo>
                  <a:lnTo>
                    <a:pt x="277" y="4"/>
                  </a:lnTo>
                  <a:lnTo>
                    <a:pt x="256" y="2"/>
                  </a:lnTo>
                  <a:lnTo>
                    <a:pt x="236" y="1"/>
                  </a:lnTo>
                  <a:lnTo>
                    <a:pt x="226" y="2"/>
                  </a:lnTo>
                  <a:lnTo>
                    <a:pt x="218" y="3"/>
                  </a:lnTo>
                  <a:lnTo>
                    <a:pt x="210" y="5"/>
                  </a:lnTo>
                  <a:lnTo>
                    <a:pt x="203" y="7"/>
                  </a:lnTo>
                  <a:lnTo>
                    <a:pt x="195" y="11"/>
                  </a:lnTo>
                  <a:lnTo>
                    <a:pt x="189" y="14"/>
                  </a:lnTo>
                  <a:lnTo>
                    <a:pt x="177" y="24"/>
                  </a:lnTo>
                  <a:lnTo>
                    <a:pt x="168" y="33"/>
                  </a:lnTo>
                  <a:lnTo>
                    <a:pt x="159" y="44"/>
                  </a:lnTo>
                  <a:lnTo>
                    <a:pt x="152" y="56"/>
                  </a:lnTo>
                  <a:lnTo>
                    <a:pt x="146" y="66"/>
                  </a:lnTo>
                  <a:lnTo>
                    <a:pt x="146" y="0"/>
                  </a:lnTo>
                  <a:lnTo>
                    <a:pt x="0" y="24"/>
                  </a:lnTo>
                  <a:lnTo>
                    <a:pt x="0" y="48"/>
                  </a:lnTo>
                  <a:lnTo>
                    <a:pt x="5" y="48"/>
                  </a:lnTo>
                  <a:lnTo>
                    <a:pt x="20" y="49"/>
                  </a:lnTo>
                  <a:lnTo>
                    <a:pt x="33" y="51"/>
                  </a:lnTo>
                  <a:lnTo>
                    <a:pt x="41" y="55"/>
                  </a:lnTo>
                  <a:lnTo>
                    <a:pt x="46" y="57"/>
                  </a:lnTo>
                  <a:lnTo>
                    <a:pt x="49" y="59"/>
                  </a:lnTo>
                  <a:lnTo>
                    <a:pt x="51" y="62"/>
                  </a:lnTo>
                  <a:lnTo>
                    <a:pt x="53" y="65"/>
                  </a:lnTo>
                  <a:lnTo>
                    <a:pt x="56" y="75"/>
                  </a:lnTo>
                  <a:lnTo>
                    <a:pt x="59" y="87"/>
                  </a:lnTo>
                  <a:lnTo>
                    <a:pt x="59" y="101"/>
                  </a:lnTo>
                  <a:lnTo>
                    <a:pt x="59" y="327"/>
                  </a:lnTo>
                  <a:lnTo>
                    <a:pt x="146" y="327"/>
                  </a:lnTo>
                  <a:lnTo>
                    <a:pt x="146" y="164"/>
                  </a:lnTo>
                  <a:lnTo>
                    <a:pt x="147" y="152"/>
                  </a:lnTo>
                  <a:lnTo>
                    <a:pt x="149" y="138"/>
                  </a:lnTo>
                  <a:lnTo>
                    <a:pt x="150" y="130"/>
                  </a:lnTo>
                  <a:lnTo>
                    <a:pt x="154" y="123"/>
                  </a:lnTo>
                  <a:lnTo>
                    <a:pt x="157" y="116"/>
                  </a:lnTo>
                  <a:lnTo>
                    <a:pt x="161" y="108"/>
                  </a:lnTo>
                  <a:lnTo>
                    <a:pt x="167" y="101"/>
                  </a:lnTo>
                  <a:lnTo>
                    <a:pt x="173" y="94"/>
                  </a:lnTo>
                  <a:lnTo>
                    <a:pt x="180" y="88"/>
                  </a:lnTo>
                  <a:lnTo>
                    <a:pt x="189" y="82"/>
                  </a:lnTo>
                  <a:lnTo>
                    <a:pt x="199" y="78"/>
                  </a:lnTo>
                  <a:lnTo>
                    <a:pt x="210" y="75"/>
                  </a:lnTo>
                  <a:lnTo>
                    <a:pt x="223" y="73"/>
                  </a:lnTo>
                  <a:lnTo>
                    <a:pt x="238" y="72"/>
                  </a:lnTo>
                  <a:lnTo>
                    <a:pt x="246" y="73"/>
                  </a:lnTo>
                  <a:lnTo>
                    <a:pt x="253" y="74"/>
                  </a:lnTo>
                  <a:lnTo>
                    <a:pt x="268" y="78"/>
                  </a:lnTo>
                  <a:lnTo>
                    <a:pt x="282" y="81"/>
                  </a:lnTo>
                  <a:lnTo>
                    <a:pt x="282" y="7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5" name="Freeform 33"/>
            <p:cNvSpPr>
              <a:spLocks noEditPoints="1"/>
            </p:cNvSpPr>
            <p:nvPr/>
          </p:nvSpPr>
          <p:spPr bwMode="auto">
            <a:xfrm>
              <a:off x="8124825" y="474663"/>
              <a:ext cx="76200"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1" y="41"/>
                  </a:lnTo>
                  <a:lnTo>
                    <a:pt x="196" y="44"/>
                  </a:lnTo>
                  <a:lnTo>
                    <a:pt x="201" y="47"/>
                  </a:lnTo>
                  <a:lnTo>
                    <a:pt x="206" y="51"/>
                  </a:lnTo>
                  <a:lnTo>
                    <a:pt x="209" y="56"/>
                  </a:lnTo>
                  <a:lnTo>
                    <a:pt x="214" y="66"/>
                  </a:lnTo>
                  <a:lnTo>
                    <a:pt x="218" y="77"/>
                  </a:lnTo>
                  <a:lnTo>
                    <a:pt x="220" y="88"/>
                  </a:lnTo>
                  <a:lnTo>
                    <a:pt x="222" y="100"/>
                  </a:lnTo>
                  <a:lnTo>
                    <a:pt x="95" y="100"/>
                  </a:lnTo>
                  <a:lnTo>
                    <a:pt x="98" y="91"/>
                  </a:lnTo>
                  <a:lnTo>
                    <a:pt x="100" y="80"/>
                  </a:lnTo>
                  <a:lnTo>
                    <a:pt x="105" y="70"/>
                  </a:lnTo>
                  <a:lnTo>
                    <a:pt x="111" y="59"/>
                  </a:lnTo>
                  <a:lnTo>
                    <a:pt x="115" y="55"/>
                  </a:lnTo>
                  <a:lnTo>
                    <a:pt x="120" y="49"/>
                  </a:lnTo>
                  <a:lnTo>
                    <a:pt x="125" y="46"/>
                  </a:lnTo>
                  <a:lnTo>
                    <a:pt x="131" y="42"/>
                  </a:lnTo>
                  <a:lnTo>
                    <a:pt x="137" y="40"/>
                  </a:lnTo>
                  <a:lnTo>
                    <a:pt x="145" y="38"/>
                  </a:lnTo>
                  <a:lnTo>
                    <a:pt x="152" y="35"/>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3" y="19"/>
                  </a:lnTo>
                  <a:lnTo>
                    <a:pt x="241" y="13"/>
                  </a:lnTo>
                  <a:lnTo>
                    <a:pt x="228" y="9"/>
                  </a:lnTo>
                  <a:lnTo>
                    <a:pt x="214" y="5"/>
                  </a:lnTo>
                  <a:lnTo>
                    <a:pt x="198" y="2"/>
                  </a:lnTo>
                  <a:lnTo>
                    <a:pt x="182" y="1"/>
                  </a:lnTo>
                  <a:lnTo>
                    <a:pt x="165" y="0"/>
                  </a:lnTo>
                  <a:lnTo>
                    <a:pt x="145"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6" y="104"/>
                  </a:lnTo>
                  <a:lnTo>
                    <a:pt x="2" y="120"/>
                  </a:lnTo>
                  <a:lnTo>
                    <a:pt x="1" y="137"/>
                  </a:lnTo>
                  <a:lnTo>
                    <a:pt x="0" y="156"/>
                  </a:lnTo>
                  <a:lnTo>
                    <a:pt x="1" y="177"/>
                  </a:lnTo>
                  <a:lnTo>
                    <a:pt x="4" y="196"/>
                  </a:lnTo>
                  <a:lnTo>
                    <a:pt x="8" y="214"/>
                  </a:lnTo>
                  <a:lnTo>
                    <a:pt x="13" y="231"/>
                  </a:lnTo>
                  <a:lnTo>
                    <a:pt x="21" y="247"/>
                  </a:lnTo>
                  <a:lnTo>
                    <a:pt x="29" y="261"/>
                  </a:lnTo>
                  <a:lnTo>
                    <a:pt x="39" y="275"/>
                  </a:lnTo>
                  <a:lnTo>
                    <a:pt x="51" y="287"/>
                  </a:lnTo>
                  <a:lnTo>
                    <a:pt x="63" y="297"/>
                  </a:lnTo>
                  <a:lnTo>
                    <a:pt x="78" y="307"/>
                  </a:lnTo>
                  <a:lnTo>
                    <a:pt x="93" y="316"/>
                  </a:lnTo>
                  <a:lnTo>
                    <a:pt x="110" y="322"/>
                  </a:lnTo>
                  <a:lnTo>
                    <a:pt x="129" y="327"/>
                  </a:lnTo>
                  <a:lnTo>
                    <a:pt x="148" y="331"/>
                  </a:lnTo>
                  <a:lnTo>
                    <a:pt x="169" y="333"/>
                  </a:lnTo>
                  <a:lnTo>
                    <a:pt x="191" y="334"/>
                  </a:lnTo>
                  <a:lnTo>
                    <a:pt x="210" y="334"/>
                  </a:lnTo>
                  <a:lnTo>
                    <a:pt x="227" y="332"/>
                  </a:lnTo>
                  <a:lnTo>
                    <a:pt x="243" y="329"/>
                  </a:lnTo>
                  <a:lnTo>
                    <a:pt x="258" y="327"/>
                  </a:lnTo>
                  <a:lnTo>
                    <a:pt x="282" y="321"/>
                  </a:lnTo>
                  <a:lnTo>
                    <a:pt x="297" y="316"/>
                  </a:lnTo>
                  <a:lnTo>
                    <a:pt x="303" y="314"/>
                  </a:lnTo>
                  <a:lnTo>
                    <a:pt x="303" y="272"/>
                  </a:lnTo>
                  <a:lnTo>
                    <a:pt x="294" y="275"/>
                  </a:lnTo>
                  <a:lnTo>
                    <a:pt x="281" y="279"/>
                  </a:lnTo>
                  <a:lnTo>
                    <a:pt x="265" y="282"/>
                  </a:lnTo>
                  <a:lnTo>
                    <a:pt x="246" y="285"/>
                  </a:lnTo>
                  <a:lnTo>
                    <a:pt x="226" y="286"/>
                  </a:lnTo>
                  <a:lnTo>
                    <a:pt x="209" y="285"/>
                  </a:lnTo>
                  <a:lnTo>
                    <a:pt x="194" y="282"/>
                  </a:lnTo>
                  <a:lnTo>
                    <a:pt x="180" y="278"/>
                  </a:lnTo>
                  <a:lnTo>
                    <a:pt x="166" y="273"/>
                  </a:lnTo>
                  <a:lnTo>
                    <a:pt x="154" y="265"/>
                  </a:lnTo>
                  <a:lnTo>
                    <a:pt x="145" y="258"/>
                  </a:lnTo>
                  <a:lnTo>
                    <a:pt x="135" y="248"/>
                  </a:lnTo>
                  <a:lnTo>
                    <a:pt x="126" y="239"/>
                  </a:lnTo>
                  <a:lnTo>
                    <a:pt x="119" y="228"/>
                  </a:lnTo>
                  <a:lnTo>
                    <a:pt x="114" y="216"/>
                  </a:lnTo>
                  <a:lnTo>
                    <a:pt x="108" y="203"/>
                  </a:lnTo>
                  <a:lnTo>
                    <a:pt x="104" y="192"/>
                  </a:lnTo>
                  <a:lnTo>
                    <a:pt x="101" y="178"/>
                  </a:lnTo>
                  <a:lnTo>
                    <a:pt x="98" y="165"/>
                  </a:lnTo>
                  <a:lnTo>
                    <a:pt x="97"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6" name="Freeform 36"/>
            <p:cNvSpPr>
              <a:spLocks/>
            </p:cNvSpPr>
            <p:nvPr/>
          </p:nvSpPr>
          <p:spPr bwMode="auto">
            <a:xfrm>
              <a:off x="8332788" y="438150"/>
              <a:ext cx="90487" cy="117475"/>
            </a:xfrm>
            <a:custGeom>
              <a:avLst/>
              <a:gdLst>
                <a:gd name="T0" fmla="*/ 2147483647 w 365"/>
                <a:gd name="T1" fmla="*/ 2147483647 h 475"/>
                <a:gd name="T2" fmla="*/ 2147483647 w 365"/>
                <a:gd name="T3" fmla="*/ 2147483647 h 475"/>
                <a:gd name="T4" fmla="*/ 2147483647 w 365"/>
                <a:gd name="T5" fmla="*/ 2147483647 h 475"/>
                <a:gd name="T6" fmla="*/ 2147483647 w 365"/>
                <a:gd name="T7" fmla="*/ 2147483647 h 475"/>
                <a:gd name="T8" fmla="*/ 2147483647 w 365"/>
                <a:gd name="T9" fmla="*/ 2147483647 h 475"/>
                <a:gd name="T10" fmla="*/ 2147483647 w 365"/>
                <a:gd name="T11" fmla="*/ 2147483647 h 475"/>
                <a:gd name="T12" fmla="*/ 2147483647 w 365"/>
                <a:gd name="T13" fmla="*/ 2147483647 h 475"/>
                <a:gd name="T14" fmla="*/ 2147483647 w 365"/>
                <a:gd name="T15" fmla="*/ 0 h 475"/>
                <a:gd name="T16" fmla="*/ 0 w 365"/>
                <a:gd name="T17" fmla="*/ 2147483647 h 475"/>
                <a:gd name="T18" fmla="*/ 2147483647 w 365"/>
                <a:gd name="T19" fmla="*/ 2147483647 h 475"/>
                <a:gd name="T20" fmla="*/ 2147483647 w 365"/>
                <a:gd name="T21" fmla="*/ 2147483647 h 475"/>
                <a:gd name="T22" fmla="*/ 2147483647 w 365"/>
                <a:gd name="T23" fmla="*/ 2147483647 h 475"/>
                <a:gd name="T24" fmla="*/ 2147483647 w 365"/>
                <a:gd name="T25" fmla="*/ 2147483647 h 475"/>
                <a:gd name="T26" fmla="*/ 2147483647 w 365"/>
                <a:gd name="T27" fmla="*/ 2147483647 h 475"/>
                <a:gd name="T28" fmla="*/ 2147483647 w 365"/>
                <a:gd name="T29" fmla="*/ 2147483647 h 475"/>
                <a:gd name="T30" fmla="*/ 2147483647 w 365"/>
                <a:gd name="T31" fmla="*/ 2147483647 h 475"/>
                <a:gd name="T32" fmla="*/ 2147483647 w 365"/>
                <a:gd name="T33" fmla="*/ 2147483647 h 475"/>
                <a:gd name="T34" fmla="*/ 2147483647 w 365"/>
                <a:gd name="T35" fmla="*/ 2147483647 h 475"/>
                <a:gd name="T36" fmla="*/ 2147483647 w 365"/>
                <a:gd name="T37" fmla="*/ 2147483647 h 475"/>
                <a:gd name="T38" fmla="*/ 2147483647 w 365"/>
                <a:gd name="T39" fmla="*/ 2147483647 h 475"/>
                <a:gd name="T40" fmla="*/ 2147483647 w 365"/>
                <a:gd name="T41" fmla="*/ 2147483647 h 475"/>
                <a:gd name="T42" fmla="*/ 2147483647 w 365"/>
                <a:gd name="T43" fmla="*/ 2147483647 h 475"/>
                <a:gd name="T44" fmla="*/ 2147483647 w 365"/>
                <a:gd name="T45" fmla="*/ 2147483647 h 475"/>
                <a:gd name="T46" fmla="*/ 2147483647 w 365"/>
                <a:gd name="T47" fmla="*/ 2147483647 h 475"/>
                <a:gd name="T48" fmla="*/ 2147483647 w 365"/>
                <a:gd name="T49" fmla="*/ 2147483647 h 475"/>
                <a:gd name="T50" fmla="*/ 2147483647 w 365"/>
                <a:gd name="T51" fmla="*/ 2147483647 h 475"/>
                <a:gd name="T52" fmla="*/ 2147483647 w 365"/>
                <a:gd name="T53" fmla="*/ 2147483647 h 475"/>
                <a:gd name="T54" fmla="*/ 2147483647 w 365"/>
                <a:gd name="T55" fmla="*/ 2147483647 h 475"/>
                <a:gd name="T56" fmla="*/ 2147483647 w 365"/>
                <a:gd name="T57" fmla="*/ 2147483647 h 475"/>
                <a:gd name="T58" fmla="*/ 2147483647 w 365"/>
                <a:gd name="T59" fmla="*/ 2147483647 h 475"/>
                <a:gd name="T60" fmla="*/ 2147483647 w 365"/>
                <a:gd name="T61" fmla="*/ 2147483647 h 475"/>
                <a:gd name="T62" fmla="*/ 2147483647 w 365"/>
                <a:gd name="T63" fmla="*/ 2147483647 h 475"/>
                <a:gd name="T64" fmla="*/ 2147483647 w 365"/>
                <a:gd name="T65" fmla="*/ 2147483647 h 475"/>
                <a:gd name="T66" fmla="*/ 2147483647 w 365"/>
                <a:gd name="T67" fmla="*/ 2147483647 h 475"/>
                <a:gd name="T68" fmla="*/ 2147483647 w 365"/>
                <a:gd name="T69" fmla="*/ 2147483647 h 475"/>
                <a:gd name="T70" fmla="*/ 2147483647 w 365"/>
                <a:gd name="T71" fmla="*/ 2147483647 h 475"/>
                <a:gd name="T72" fmla="*/ 2147483647 w 365"/>
                <a:gd name="T73" fmla="*/ 2147483647 h 475"/>
                <a:gd name="T74" fmla="*/ 2147483647 w 365"/>
                <a:gd name="T75" fmla="*/ 2147483647 h 475"/>
                <a:gd name="T76" fmla="*/ 2147483647 w 365"/>
                <a:gd name="T77" fmla="*/ 2147483647 h 475"/>
                <a:gd name="T78" fmla="*/ 2147483647 w 365"/>
                <a:gd name="T79" fmla="*/ 2147483647 h 475"/>
                <a:gd name="T80" fmla="*/ 2147483647 w 365"/>
                <a:gd name="T81" fmla="*/ 2147483647 h 4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5"/>
                <a:gd name="T124" fmla="*/ 0 h 475"/>
                <a:gd name="T125" fmla="*/ 365 w 365"/>
                <a:gd name="T126" fmla="*/ 475 h 4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5" h="475">
                  <a:moveTo>
                    <a:pt x="266" y="149"/>
                  </a:moveTo>
                  <a:lnTo>
                    <a:pt x="266" y="149"/>
                  </a:lnTo>
                  <a:lnTo>
                    <a:pt x="255" y="150"/>
                  </a:lnTo>
                  <a:lnTo>
                    <a:pt x="244" y="151"/>
                  </a:lnTo>
                  <a:lnTo>
                    <a:pt x="233" y="153"/>
                  </a:lnTo>
                  <a:lnTo>
                    <a:pt x="224" y="157"/>
                  </a:lnTo>
                  <a:lnTo>
                    <a:pt x="214" y="160"/>
                  </a:lnTo>
                  <a:lnTo>
                    <a:pt x="206" y="164"/>
                  </a:lnTo>
                  <a:lnTo>
                    <a:pt x="197" y="168"/>
                  </a:lnTo>
                  <a:lnTo>
                    <a:pt x="189" y="174"/>
                  </a:lnTo>
                  <a:lnTo>
                    <a:pt x="176" y="184"/>
                  </a:lnTo>
                  <a:lnTo>
                    <a:pt x="164" y="196"/>
                  </a:lnTo>
                  <a:lnTo>
                    <a:pt x="154" y="208"/>
                  </a:lnTo>
                  <a:lnTo>
                    <a:pt x="147" y="220"/>
                  </a:lnTo>
                  <a:lnTo>
                    <a:pt x="147" y="0"/>
                  </a:lnTo>
                  <a:lnTo>
                    <a:pt x="139" y="2"/>
                  </a:lnTo>
                  <a:lnTo>
                    <a:pt x="0" y="19"/>
                  </a:lnTo>
                  <a:lnTo>
                    <a:pt x="0" y="43"/>
                  </a:lnTo>
                  <a:lnTo>
                    <a:pt x="7" y="43"/>
                  </a:lnTo>
                  <a:lnTo>
                    <a:pt x="21" y="45"/>
                  </a:lnTo>
                  <a:lnTo>
                    <a:pt x="32" y="47"/>
                  </a:lnTo>
                  <a:lnTo>
                    <a:pt x="42" y="51"/>
                  </a:lnTo>
                  <a:lnTo>
                    <a:pt x="45" y="53"/>
                  </a:lnTo>
                  <a:lnTo>
                    <a:pt x="48" y="55"/>
                  </a:lnTo>
                  <a:lnTo>
                    <a:pt x="52" y="58"/>
                  </a:lnTo>
                  <a:lnTo>
                    <a:pt x="54" y="62"/>
                  </a:lnTo>
                  <a:lnTo>
                    <a:pt x="57" y="71"/>
                  </a:lnTo>
                  <a:lnTo>
                    <a:pt x="58" y="83"/>
                  </a:lnTo>
                  <a:lnTo>
                    <a:pt x="59" y="98"/>
                  </a:lnTo>
                  <a:lnTo>
                    <a:pt x="59" y="475"/>
                  </a:lnTo>
                  <a:lnTo>
                    <a:pt x="147" y="475"/>
                  </a:lnTo>
                  <a:lnTo>
                    <a:pt x="147" y="313"/>
                  </a:lnTo>
                  <a:lnTo>
                    <a:pt x="147" y="302"/>
                  </a:lnTo>
                  <a:lnTo>
                    <a:pt x="149" y="291"/>
                  </a:lnTo>
                  <a:lnTo>
                    <a:pt x="151" y="281"/>
                  </a:lnTo>
                  <a:lnTo>
                    <a:pt x="154" y="271"/>
                  </a:lnTo>
                  <a:lnTo>
                    <a:pt x="158" y="261"/>
                  </a:lnTo>
                  <a:lnTo>
                    <a:pt x="163" y="253"/>
                  </a:lnTo>
                  <a:lnTo>
                    <a:pt x="168" y="244"/>
                  </a:lnTo>
                  <a:lnTo>
                    <a:pt x="173" y="237"/>
                  </a:lnTo>
                  <a:lnTo>
                    <a:pt x="180" y="230"/>
                  </a:lnTo>
                  <a:lnTo>
                    <a:pt x="186" y="224"/>
                  </a:lnTo>
                  <a:lnTo>
                    <a:pt x="193" y="220"/>
                  </a:lnTo>
                  <a:lnTo>
                    <a:pt x="200" y="214"/>
                  </a:lnTo>
                  <a:lnTo>
                    <a:pt x="208" y="211"/>
                  </a:lnTo>
                  <a:lnTo>
                    <a:pt x="214" y="209"/>
                  </a:lnTo>
                  <a:lnTo>
                    <a:pt x="222" y="207"/>
                  </a:lnTo>
                  <a:lnTo>
                    <a:pt x="229" y="207"/>
                  </a:lnTo>
                  <a:lnTo>
                    <a:pt x="238" y="207"/>
                  </a:lnTo>
                  <a:lnTo>
                    <a:pt x="245" y="208"/>
                  </a:lnTo>
                  <a:lnTo>
                    <a:pt x="251" y="210"/>
                  </a:lnTo>
                  <a:lnTo>
                    <a:pt x="257" y="213"/>
                  </a:lnTo>
                  <a:lnTo>
                    <a:pt x="262" y="216"/>
                  </a:lnTo>
                  <a:lnTo>
                    <a:pt x="265" y="220"/>
                  </a:lnTo>
                  <a:lnTo>
                    <a:pt x="269" y="224"/>
                  </a:lnTo>
                  <a:lnTo>
                    <a:pt x="272" y="229"/>
                  </a:lnTo>
                  <a:lnTo>
                    <a:pt x="275" y="240"/>
                  </a:lnTo>
                  <a:lnTo>
                    <a:pt x="277" y="251"/>
                  </a:lnTo>
                  <a:lnTo>
                    <a:pt x="277" y="264"/>
                  </a:lnTo>
                  <a:lnTo>
                    <a:pt x="277" y="275"/>
                  </a:lnTo>
                  <a:lnTo>
                    <a:pt x="277" y="475"/>
                  </a:lnTo>
                  <a:lnTo>
                    <a:pt x="365" y="475"/>
                  </a:lnTo>
                  <a:lnTo>
                    <a:pt x="365" y="266"/>
                  </a:lnTo>
                  <a:lnTo>
                    <a:pt x="365" y="251"/>
                  </a:lnTo>
                  <a:lnTo>
                    <a:pt x="364" y="232"/>
                  </a:lnTo>
                  <a:lnTo>
                    <a:pt x="363" y="223"/>
                  </a:lnTo>
                  <a:lnTo>
                    <a:pt x="360" y="213"/>
                  </a:lnTo>
                  <a:lnTo>
                    <a:pt x="357" y="204"/>
                  </a:lnTo>
                  <a:lnTo>
                    <a:pt x="353" y="194"/>
                  </a:lnTo>
                  <a:lnTo>
                    <a:pt x="348" y="185"/>
                  </a:lnTo>
                  <a:lnTo>
                    <a:pt x="341" y="177"/>
                  </a:lnTo>
                  <a:lnTo>
                    <a:pt x="333" y="169"/>
                  </a:lnTo>
                  <a:lnTo>
                    <a:pt x="323" y="163"/>
                  </a:lnTo>
                  <a:lnTo>
                    <a:pt x="312" y="158"/>
                  </a:lnTo>
                  <a:lnTo>
                    <a:pt x="300" y="153"/>
                  </a:lnTo>
                  <a:lnTo>
                    <a:pt x="284" y="150"/>
                  </a:lnTo>
                  <a:lnTo>
                    <a:pt x="266" y="149"/>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7" name="Freeform 38"/>
            <p:cNvSpPr>
              <a:spLocks noEditPoints="1"/>
            </p:cNvSpPr>
            <p:nvPr/>
          </p:nvSpPr>
          <p:spPr bwMode="auto">
            <a:xfrm>
              <a:off x="8443913" y="474663"/>
              <a:ext cx="77787" cy="82550"/>
            </a:xfrm>
            <a:custGeom>
              <a:avLst/>
              <a:gdLst>
                <a:gd name="T0" fmla="*/ 2147483647 w 310"/>
                <a:gd name="T1" fmla="*/ 2147483647 h 334"/>
                <a:gd name="T2" fmla="*/ 2147483647 w 310"/>
                <a:gd name="T3" fmla="*/ 2147483647 h 334"/>
                <a:gd name="T4" fmla="*/ 2147483647 w 310"/>
                <a:gd name="T5" fmla="*/ 2147483647 h 334"/>
                <a:gd name="T6" fmla="*/ 2147483647 w 310"/>
                <a:gd name="T7" fmla="*/ 2147483647 h 334"/>
                <a:gd name="T8" fmla="*/ 2147483647 w 310"/>
                <a:gd name="T9" fmla="*/ 2147483647 h 334"/>
                <a:gd name="T10" fmla="*/ 2147483647 w 310"/>
                <a:gd name="T11" fmla="*/ 2147483647 h 334"/>
                <a:gd name="T12" fmla="*/ 2147483647 w 310"/>
                <a:gd name="T13" fmla="*/ 2147483647 h 334"/>
                <a:gd name="T14" fmla="*/ 2147483647 w 310"/>
                <a:gd name="T15" fmla="*/ 2147483647 h 334"/>
                <a:gd name="T16" fmla="*/ 2147483647 w 310"/>
                <a:gd name="T17" fmla="*/ 2147483647 h 334"/>
                <a:gd name="T18" fmla="*/ 2147483647 w 310"/>
                <a:gd name="T19" fmla="*/ 2147483647 h 334"/>
                <a:gd name="T20" fmla="*/ 2147483647 w 310"/>
                <a:gd name="T21" fmla="*/ 2147483647 h 334"/>
                <a:gd name="T22" fmla="*/ 2147483647 w 310"/>
                <a:gd name="T23" fmla="*/ 2147483647 h 334"/>
                <a:gd name="T24" fmla="*/ 2147483647 w 310"/>
                <a:gd name="T25" fmla="*/ 2147483647 h 334"/>
                <a:gd name="T26" fmla="*/ 2147483647 w 310"/>
                <a:gd name="T27" fmla="*/ 2147483647 h 334"/>
                <a:gd name="T28" fmla="*/ 2147483647 w 310"/>
                <a:gd name="T29" fmla="*/ 2147483647 h 334"/>
                <a:gd name="T30" fmla="*/ 2147483647 w 310"/>
                <a:gd name="T31" fmla="*/ 2147483647 h 334"/>
                <a:gd name="T32" fmla="*/ 2147483647 w 310"/>
                <a:gd name="T33" fmla="*/ 2147483647 h 334"/>
                <a:gd name="T34" fmla="*/ 2147483647 w 310"/>
                <a:gd name="T35" fmla="*/ 2147483647 h 334"/>
                <a:gd name="T36" fmla="*/ 2147483647 w 310"/>
                <a:gd name="T37" fmla="*/ 2147483647 h 334"/>
                <a:gd name="T38" fmla="*/ 2147483647 w 310"/>
                <a:gd name="T39" fmla="*/ 2147483647 h 334"/>
                <a:gd name="T40" fmla="*/ 2147483647 w 310"/>
                <a:gd name="T41" fmla="*/ 2147483647 h 334"/>
                <a:gd name="T42" fmla="*/ 2147483647 w 310"/>
                <a:gd name="T43" fmla="*/ 2147483647 h 334"/>
                <a:gd name="T44" fmla="*/ 2147483647 w 310"/>
                <a:gd name="T45" fmla="*/ 2147483647 h 334"/>
                <a:gd name="T46" fmla="*/ 2147483647 w 310"/>
                <a:gd name="T47" fmla="*/ 0 h 334"/>
                <a:gd name="T48" fmla="*/ 2147483647 w 310"/>
                <a:gd name="T49" fmla="*/ 2147483647 h 334"/>
                <a:gd name="T50" fmla="*/ 2147483647 w 310"/>
                <a:gd name="T51" fmla="*/ 2147483647 h 334"/>
                <a:gd name="T52" fmla="*/ 2147483647 w 310"/>
                <a:gd name="T53" fmla="*/ 2147483647 h 334"/>
                <a:gd name="T54" fmla="*/ 2147483647 w 310"/>
                <a:gd name="T55" fmla="*/ 2147483647 h 334"/>
                <a:gd name="T56" fmla="*/ 2147483647 w 310"/>
                <a:gd name="T57" fmla="*/ 2147483647 h 334"/>
                <a:gd name="T58" fmla="*/ 2147483647 w 310"/>
                <a:gd name="T59" fmla="*/ 2147483647 h 334"/>
                <a:gd name="T60" fmla="*/ 2147483647 w 310"/>
                <a:gd name="T61" fmla="*/ 2147483647 h 334"/>
                <a:gd name="T62" fmla="*/ 0 w 310"/>
                <a:gd name="T63" fmla="*/ 2147483647 h 334"/>
                <a:gd name="T64" fmla="*/ 2147483647 w 310"/>
                <a:gd name="T65" fmla="*/ 2147483647 h 334"/>
                <a:gd name="T66" fmla="*/ 2147483647 w 310"/>
                <a:gd name="T67" fmla="*/ 2147483647 h 334"/>
                <a:gd name="T68" fmla="*/ 2147483647 w 310"/>
                <a:gd name="T69" fmla="*/ 2147483647 h 334"/>
                <a:gd name="T70" fmla="*/ 2147483647 w 310"/>
                <a:gd name="T71" fmla="*/ 2147483647 h 334"/>
                <a:gd name="T72" fmla="*/ 2147483647 w 310"/>
                <a:gd name="T73" fmla="*/ 2147483647 h 334"/>
                <a:gd name="T74" fmla="*/ 2147483647 w 310"/>
                <a:gd name="T75" fmla="*/ 2147483647 h 334"/>
                <a:gd name="T76" fmla="*/ 2147483647 w 310"/>
                <a:gd name="T77" fmla="*/ 2147483647 h 334"/>
                <a:gd name="T78" fmla="*/ 2147483647 w 310"/>
                <a:gd name="T79" fmla="*/ 2147483647 h 334"/>
                <a:gd name="T80" fmla="*/ 2147483647 w 310"/>
                <a:gd name="T81" fmla="*/ 2147483647 h 334"/>
                <a:gd name="T82" fmla="*/ 2147483647 w 310"/>
                <a:gd name="T83" fmla="*/ 2147483647 h 334"/>
                <a:gd name="T84" fmla="*/ 2147483647 w 310"/>
                <a:gd name="T85" fmla="*/ 2147483647 h 334"/>
                <a:gd name="T86" fmla="*/ 2147483647 w 310"/>
                <a:gd name="T87" fmla="*/ 2147483647 h 334"/>
                <a:gd name="T88" fmla="*/ 2147483647 w 310"/>
                <a:gd name="T89" fmla="*/ 2147483647 h 334"/>
                <a:gd name="T90" fmla="*/ 2147483647 w 310"/>
                <a:gd name="T91" fmla="*/ 2147483647 h 334"/>
                <a:gd name="T92" fmla="*/ 2147483647 w 310"/>
                <a:gd name="T93" fmla="*/ 2147483647 h 334"/>
                <a:gd name="T94" fmla="*/ 2147483647 w 310"/>
                <a:gd name="T95" fmla="*/ 2147483647 h 334"/>
                <a:gd name="T96" fmla="*/ 2147483647 w 310"/>
                <a:gd name="T97" fmla="*/ 2147483647 h 334"/>
                <a:gd name="T98" fmla="*/ 2147483647 w 310"/>
                <a:gd name="T99" fmla="*/ 2147483647 h 334"/>
                <a:gd name="T100" fmla="*/ 2147483647 w 310"/>
                <a:gd name="T101" fmla="*/ 2147483647 h 334"/>
                <a:gd name="T102" fmla="*/ 2147483647 w 310"/>
                <a:gd name="T103" fmla="*/ 2147483647 h 334"/>
                <a:gd name="T104" fmla="*/ 2147483647 w 310"/>
                <a:gd name="T105" fmla="*/ 2147483647 h 334"/>
                <a:gd name="T106" fmla="*/ 2147483647 w 310"/>
                <a:gd name="T107" fmla="*/ 2147483647 h 334"/>
                <a:gd name="T108" fmla="*/ 2147483647 w 310"/>
                <a:gd name="T109" fmla="*/ 2147483647 h 334"/>
                <a:gd name="T110" fmla="*/ 2147483647 w 310"/>
                <a:gd name="T111" fmla="*/ 2147483647 h 334"/>
                <a:gd name="T112" fmla="*/ 2147483647 w 310"/>
                <a:gd name="T113" fmla="*/ 2147483647 h 334"/>
                <a:gd name="T114" fmla="*/ 2147483647 w 310"/>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0"/>
                <a:gd name="T175" fmla="*/ 0 h 334"/>
                <a:gd name="T176" fmla="*/ 310 w 310"/>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0" h="334">
                  <a:moveTo>
                    <a:pt x="162" y="35"/>
                  </a:moveTo>
                  <a:lnTo>
                    <a:pt x="162" y="35"/>
                  </a:lnTo>
                  <a:lnTo>
                    <a:pt x="170" y="35"/>
                  </a:lnTo>
                  <a:lnTo>
                    <a:pt x="178" y="36"/>
                  </a:lnTo>
                  <a:lnTo>
                    <a:pt x="184" y="39"/>
                  </a:lnTo>
                  <a:lnTo>
                    <a:pt x="190" y="41"/>
                  </a:lnTo>
                  <a:lnTo>
                    <a:pt x="196" y="44"/>
                  </a:lnTo>
                  <a:lnTo>
                    <a:pt x="201" y="47"/>
                  </a:lnTo>
                  <a:lnTo>
                    <a:pt x="205" y="51"/>
                  </a:lnTo>
                  <a:lnTo>
                    <a:pt x="209" y="56"/>
                  </a:lnTo>
                  <a:lnTo>
                    <a:pt x="215" y="66"/>
                  </a:lnTo>
                  <a:lnTo>
                    <a:pt x="218" y="77"/>
                  </a:lnTo>
                  <a:lnTo>
                    <a:pt x="220" y="88"/>
                  </a:lnTo>
                  <a:lnTo>
                    <a:pt x="221" y="100"/>
                  </a:lnTo>
                  <a:lnTo>
                    <a:pt x="96" y="100"/>
                  </a:lnTo>
                  <a:lnTo>
                    <a:pt x="97" y="91"/>
                  </a:lnTo>
                  <a:lnTo>
                    <a:pt x="101" y="80"/>
                  </a:lnTo>
                  <a:lnTo>
                    <a:pt x="105" y="70"/>
                  </a:lnTo>
                  <a:lnTo>
                    <a:pt x="111" y="59"/>
                  </a:lnTo>
                  <a:lnTo>
                    <a:pt x="116" y="55"/>
                  </a:lnTo>
                  <a:lnTo>
                    <a:pt x="120" y="49"/>
                  </a:lnTo>
                  <a:lnTo>
                    <a:pt x="125" y="46"/>
                  </a:lnTo>
                  <a:lnTo>
                    <a:pt x="131" y="42"/>
                  </a:lnTo>
                  <a:lnTo>
                    <a:pt x="137" y="40"/>
                  </a:lnTo>
                  <a:lnTo>
                    <a:pt x="144" y="38"/>
                  </a:lnTo>
                  <a:lnTo>
                    <a:pt x="153" y="35"/>
                  </a:lnTo>
                  <a:lnTo>
                    <a:pt x="162" y="35"/>
                  </a:lnTo>
                  <a:close/>
                  <a:moveTo>
                    <a:pt x="310" y="133"/>
                  </a:moveTo>
                  <a:lnTo>
                    <a:pt x="310" y="133"/>
                  </a:lnTo>
                  <a:lnTo>
                    <a:pt x="309" y="117"/>
                  </a:lnTo>
                  <a:lnTo>
                    <a:pt x="307" y="102"/>
                  </a:lnTo>
                  <a:lnTo>
                    <a:pt x="305" y="88"/>
                  </a:lnTo>
                  <a:lnTo>
                    <a:pt x="300" y="75"/>
                  </a:lnTo>
                  <a:lnTo>
                    <a:pt x="295" y="63"/>
                  </a:lnTo>
                  <a:lnTo>
                    <a:pt x="289" y="52"/>
                  </a:lnTo>
                  <a:lnTo>
                    <a:pt x="281" y="43"/>
                  </a:lnTo>
                  <a:lnTo>
                    <a:pt x="273" y="33"/>
                  </a:lnTo>
                  <a:lnTo>
                    <a:pt x="263" y="26"/>
                  </a:lnTo>
                  <a:lnTo>
                    <a:pt x="252" y="19"/>
                  </a:lnTo>
                  <a:lnTo>
                    <a:pt x="241" y="13"/>
                  </a:lnTo>
                  <a:lnTo>
                    <a:pt x="228" y="9"/>
                  </a:lnTo>
                  <a:lnTo>
                    <a:pt x="214" y="5"/>
                  </a:lnTo>
                  <a:lnTo>
                    <a:pt x="198" y="2"/>
                  </a:lnTo>
                  <a:lnTo>
                    <a:pt x="182" y="1"/>
                  </a:lnTo>
                  <a:lnTo>
                    <a:pt x="165" y="0"/>
                  </a:lnTo>
                  <a:lnTo>
                    <a:pt x="144"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7" y="104"/>
                  </a:lnTo>
                  <a:lnTo>
                    <a:pt x="3" y="120"/>
                  </a:lnTo>
                  <a:lnTo>
                    <a:pt x="1" y="137"/>
                  </a:lnTo>
                  <a:lnTo>
                    <a:pt x="0" y="156"/>
                  </a:lnTo>
                  <a:lnTo>
                    <a:pt x="1" y="177"/>
                  </a:lnTo>
                  <a:lnTo>
                    <a:pt x="3" y="196"/>
                  </a:lnTo>
                  <a:lnTo>
                    <a:pt x="8" y="214"/>
                  </a:lnTo>
                  <a:lnTo>
                    <a:pt x="13" y="231"/>
                  </a:lnTo>
                  <a:lnTo>
                    <a:pt x="20" y="247"/>
                  </a:lnTo>
                  <a:lnTo>
                    <a:pt x="29" y="261"/>
                  </a:lnTo>
                  <a:lnTo>
                    <a:pt x="40" y="275"/>
                  </a:lnTo>
                  <a:lnTo>
                    <a:pt x="51" y="287"/>
                  </a:lnTo>
                  <a:lnTo>
                    <a:pt x="64" y="297"/>
                  </a:lnTo>
                  <a:lnTo>
                    <a:pt x="78" y="307"/>
                  </a:lnTo>
                  <a:lnTo>
                    <a:pt x="94" y="316"/>
                  </a:lnTo>
                  <a:lnTo>
                    <a:pt x="110" y="322"/>
                  </a:lnTo>
                  <a:lnTo>
                    <a:pt x="129" y="327"/>
                  </a:lnTo>
                  <a:lnTo>
                    <a:pt x="149" y="331"/>
                  </a:lnTo>
                  <a:lnTo>
                    <a:pt x="169" y="333"/>
                  </a:lnTo>
                  <a:lnTo>
                    <a:pt x="190" y="334"/>
                  </a:lnTo>
                  <a:lnTo>
                    <a:pt x="210" y="334"/>
                  </a:lnTo>
                  <a:lnTo>
                    <a:pt x="227" y="332"/>
                  </a:lnTo>
                  <a:lnTo>
                    <a:pt x="244" y="329"/>
                  </a:lnTo>
                  <a:lnTo>
                    <a:pt x="258" y="327"/>
                  </a:lnTo>
                  <a:lnTo>
                    <a:pt x="282" y="321"/>
                  </a:lnTo>
                  <a:lnTo>
                    <a:pt x="297" y="316"/>
                  </a:lnTo>
                  <a:lnTo>
                    <a:pt x="303" y="314"/>
                  </a:lnTo>
                  <a:lnTo>
                    <a:pt x="303" y="272"/>
                  </a:lnTo>
                  <a:lnTo>
                    <a:pt x="294" y="275"/>
                  </a:lnTo>
                  <a:lnTo>
                    <a:pt x="281" y="279"/>
                  </a:lnTo>
                  <a:lnTo>
                    <a:pt x="265" y="282"/>
                  </a:lnTo>
                  <a:lnTo>
                    <a:pt x="247" y="285"/>
                  </a:lnTo>
                  <a:lnTo>
                    <a:pt x="226" y="286"/>
                  </a:lnTo>
                  <a:lnTo>
                    <a:pt x="210" y="285"/>
                  </a:lnTo>
                  <a:lnTo>
                    <a:pt x="194" y="282"/>
                  </a:lnTo>
                  <a:lnTo>
                    <a:pt x="180" y="278"/>
                  </a:lnTo>
                  <a:lnTo>
                    <a:pt x="167" y="273"/>
                  </a:lnTo>
                  <a:lnTo>
                    <a:pt x="155" y="265"/>
                  </a:lnTo>
                  <a:lnTo>
                    <a:pt x="144" y="258"/>
                  </a:lnTo>
                  <a:lnTo>
                    <a:pt x="135" y="248"/>
                  </a:lnTo>
                  <a:lnTo>
                    <a:pt x="126" y="239"/>
                  </a:lnTo>
                  <a:lnTo>
                    <a:pt x="120" y="228"/>
                  </a:lnTo>
                  <a:lnTo>
                    <a:pt x="113" y="216"/>
                  </a:lnTo>
                  <a:lnTo>
                    <a:pt x="108" y="203"/>
                  </a:lnTo>
                  <a:lnTo>
                    <a:pt x="104" y="192"/>
                  </a:lnTo>
                  <a:lnTo>
                    <a:pt x="101" y="178"/>
                  </a:lnTo>
                  <a:lnTo>
                    <a:pt x="98" y="165"/>
                  </a:lnTo>
                  <a:lnTo>
                    <a:pt x="96" y="152"/>
                  </a:lnTo>
                  <a:lnTo>
                    <a:pt x="95" y="139"/>
                  </a:lnTo>
                  <a:lnTo>
                    <a:pt x="310" y="139"/>
                  </a:lnTo>
                  <a:lnTo>
                    <a:pt x="310"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8" name="Freeform 41"/>
            <p:cNvSpPr>
              <a:spLocks/>
            </p:cNvSpPr>
            <p:nvPr/>
          </p:nvSpPr>
          <p:spPr bwMode="auto">
            <a:xfrm>
              <a:off x="8262938"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59"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79" y="426"/>
                  </a:lnTo>
                  <a:lnTo>
                    <a:pt x="191" y="426"/>
                  </a:lnTo>
                  <a:lnTo>
                    <a:pt x="204" y="425"/>
                  </a:lnTo>
                  <a:lnTo>
                    <a:pt x="231" y="420"/>
                  </a:lnTo>
                  <a:lnTo>
                    <a:pt x="235" y="420"/>
                  </a:lnTo>
                  <a:lnTo>
                    <a:pt x="235" y="381"/>
                  </a:lnTo>
                  <a:lnTo>
                    <a:pt x="228"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9" name="Freeform 43"/>
            <p:cNvSpPr>
              <a:spLocks/>
            </p:cNvSpPr>
            <p:nvPr/>
          </p:nvSpPr>
          <p:spPr bwMode="auto">
            <a:xfrm>
              <a:off x="8575675" y="442913"/>
              <a:ext cx="130175" cy="112712"/>
            </a:xfrm>
            <a:custGeom>
              <a:avLst/>
              <a:gdLst>
                <a:gd name="T0" fmla="*/ 2147483647 w 525"/>
                <a:gd name="T1" fmla="*/ 0 h 455"/>
                <a:gd name="T2" fmla="*/ 2147483647 w 525"/>
                <a:gd name="T3" fmla="*/ 0 h 455"/>
                <a:gd name="T4" fmla="*/ 2147483647 w 525"/>
                <a:gd name="T5" fmla="*/ 0 h 455"/>
                <a:gd name="T6" fmla="*/ 2147483647 w 525"/>
                <a:gd name="T7" fmla="*/ 2147483647 h 455"/>
                <a:gd name="T8" fmla="*/ 2147483647 w 525"/>
                <a:gd name="T9" fmla="*/ 2147483647 h 455"/>
                <a:gd name="T10" fmla="*/ 2147483647 w 525"/>
                <a:gd name="T11" fmla="*/ 0 h 455"/>
                <a:gd name="T12" fmla="*/ 0 w 525"/>
                <a:gd name="T13" fmla="*/ 0 h 455"/>
                <a:gd name="T14" fmla="*/ 0 w 525"/>
                <a:gd name="T15" fmla="*/ 2147483647 h 455"/>
                <a:gd name="T16" fmla="*/ 2147483647 w 525"/>
                <a:gd name="T17" fmla="*/ 2147483647 h 455"/>
                <a:gd name="T18" fmla="*/ 2147483647 w 525"/>
                <a:gd name="T19" fmla="*/ 2147483647 h 455"/>
                <a:gd name="T20" fmla="*/ 2147483647 w 525"/>
                <a:gd name="T21" fmla="*/ 2147483647 h 455"/>
                <a:gd name="T22" fmla="*/ 2147483647 w 525"/>
                <a:gd name="T23" fmla="*/ 2147483647 h 455"/>
                <a:gd name="T24" fmla="*/ 2147483647 w 525"/>
                <a:gd name="T25" fmla="*/ 2147483647 h 455"/>
                <a:gd name="T26" fmla="*/ 2147483647 w 525"/>
                <a:gd name="T27" fmla="*/ 2147483647 h 455"/>
                <a:gd name="T28" fmla="*/ 2147483647 w 525"/>
                <a:gd name="T29" fmla="*/ 2147483647 h 455"/>
                <a:gd name="T30" fmla="*/ 2147483647 w 525"/>
                <a:gd name="T31" fmla="*/ 2147483647 h 455"/>
                <a:gd name="T32" fmla="*/ 2147483647 w 525"/>
                <a:gd name="T33" fmla="*/ 2147483647 h 455"/>
                <a:gd name="T34" fmla="*/ 2147483647 w 525"/>
                <a:gd name="T35" fmla="*/ 2147483647 h 455"/>
                <a:gd name="T36" fmla="*/ 2147483647 w 525"/>
                <a:gd name="T37" fmla="*/ 2147483647 h 455"/>
                <a:gd name="T38" fmla="*/ 2147483647 w 525"/>
                <a:gd name="T39" fmla="*/ 2147483647 h 455"/>
                <a:gd name="T40" fmla="*/ 2147483647 w 525"/>
                <a:gd name="T41" fmla="*/ 2147483647 h 455"/>
                <a:gd name="T42" fmla="*/ 2147483647 w 525"/>
                <a:gd name="T43" fmla="*/ 2147483647 h 455"/>
                <a:gd name="T44" fmla="*/ 2147483647 w 525"/>
                <a:gd name="T45" fmla="*/ 2147483647 h 455"/>
                <a:gd name="T46" fmla="*/ 2147483647 w 525"/>
                <a:gd name="T47" fmla="*/ 2147483647 h 455"/>
                <a:gd name="T48" fmla="*/ 2147483647 w 525"/>
                <a:gd name="T49" fmla="*/ 2147483647 h 455"/>
                <a:gd name="T50" fmla="*/ 2147483647 w 525"/>
                <a:gd name="T51" fmla="*/ 2147483647 h 455"/>
                <a:gd name="T52" fmla="*/ 2147483647 w 525"/>
                <a:gd name="T53" fmla="*/ 2147483647 h 455"/>
                <a:gd name="T54" fmla="*/ 2147483647 w 525"/>
                <a:gd name="T55" fmla="*/ 0 h 455"/>
                <a:gd name="T56" fmla="*/ 2147483647 w 525"/>
                <a:gd name="T57" fmla="*/ 0 h 4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25"/>
                <a:gd name="T88" fmla="*/ 0 h 455"/>
                <a:gd name="T89" fmla="*/ 525 w 525"/>
                <a:gd name="T90" fmla="*/ 455 h 4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25" h="455">
                  <a:moveTo>
                    <a:pt x="519" y="0"/>
                  </a:moveTo>
                  <a:lnTo>
                    <a:pt x="431" y="0"/>
                  </a:lnTo>
                  <a:lnTo>
                    <a:pt x="431" y="346"/>
                  </a:lnTo>
                  <a:lnTo>
                    <a:pt x="202" y="0"/>
                  </a:lnTo>
                  <a:lnTo>
                    <a:pt x="0" y="0"/>
                  </a:lnTo>
                  <a:lnTo>
                    <a:pt x="0" y="25"/>
                  </a:lnTo>
                  <a:lnTo>
                    <a:pt x="17" y="29"/>
                  </a:lnTo>
                  <a:lnTo>
                    <a:pt x="36" y="32"/>
                  </a:lnTo>
                  <a:lnTo>
                    <a:pt x="49" y="35"/>
                  </a:lnTo>
                  <a:lnTo>
                    <a:pt x="59" y="38"/>
                  </a:lnTo>
                  <a:lnTo>
                    <a:pt x="63" y="40"/>
                  </a:lnTo>
                  <a:lnTo>
                    <a:pt x="67" y="44"/>
                  </a:lnTo>
                  <a:lnTo>
                    <a:pt x="69" y="47"/>
                  </a:lnTo>
                  <a:lnTo>
                    <a:pt x="71" y="50"/>
                  </a:lnTo>
                  <a:lnTo>
                    <a:pt x="74" y="60"/>
                  </a:lnTo>
                  <a:lnTo>
                    <a:pt x="75" y="72"/>
                  </a:lnTo>
                  <a:lnTo>
                    <a:pt x="75" y="90"/>
                  </a:lnTo>
                  <a:lnTo>
                    <a:pt x="75" y="455"/>
                  </a:lnTo>
                  <a:lnTo>
                    <a:pt x="169" y="455"/>
                  </a:lnTo>
                  <a:lnTo>
                    <a:pt x="169" y="93"/>
                  </a:lnTo>
                  <a:lnTo>
                    <a:pt x="408" y="455"/>
                  </a:lnTo>
                  <a:lnTo>
                    <a:pt x="525" y="455"/>
                  </a:lnTo>
                  <a:lnTo>
                    <a:pt x="525" y="0"/>
                  </a:lnTo>
                  <a:lnTo>
                    <a:pt x="51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0" name="Freeform 45"/>
            <p:cNvSpPr>
              <a:spLocks noEditPoints="1"/>
            </p:cNvSpPr>
            <p:nvPr/>
          </p:nvSpPr>
          <p:spPr bwMode="auto">
            <a:xfrm>
              <a:off x="8726488" y="474663"/>
              <a:ext cx="77787"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0" y="41"/>
                  </a:lnTo>
                  <a:lnTo>
                    <a:pt x="196" y="44"/>
                  </a:lnTo>
                  <a:lnTo>
                    <a:pt x="201" y="48"/>
                  </a:lnTo>
                  <a:lnTo>
                    <a:pt x="204" y="51"/>
                  </a:lnTo>
                  <a:lnTo>
                    <a:pt x="209" y="56"/>
                  </a:lnTo>
                  <a:lnTo>
                    <a:pt x="214" y="66"/>
                  </a:lnTo>
                  <a:lnTo>
                    <a:pt x="218" y="77"/>
                  </a:lnTo>
                  <a:lnTo>
                    <a:pt x="220" y="89"/>
                  </a:lnTo>
                  <a:lnTo>
                    <a:pt x="221" y="101"/>
                  </a:lnTo>
                  <a:lnTo>
                    <a:pt x="95" y="101"/>
                  </a:lnTo>
                  <a:lnTo>
                    <a:pt x="97" y="91"/>
                  </a:lnTo>
                  <a:lnTo>
                    <a:pt x="100" y="80"/>
                  </a:lnTo>
                  <a:lnTo>
                    <a:pt x="105" y="70"/>
                  </a:lnTo>
                  <a:lnTo>
                    <a:pt x="111" y="59"/>
                  </a:lnTo>
                  <a:lnTo>
                    <a:pt x="115" y="55"/>
                  </a:lnTo>
                  <a:lnTo>
                    <a:pt x="120" y="50"/>
                  </a:lnTo>
                  <a:lnTo>
                    <a:pt x="124" y="46"/>
                  </a:lnTo>
                  <a:lnTo>
                    <a:pt x="131" y="43"/>
                  </a:lnTo>
                  <a:lnTo>
                    <a:pt x="137" y="40"/>
                  </a:lnTo>
                  <a:lnTo>
                    <a:pt x="144" y="38"/>
                  </a:lnTo>
                  <a:lnTo>
                    <a:pt x="152" y="36"/>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2" y="19"/>
                  </a:lnTo>
                  <a:lnTo>
                    <a:pt x="241" y="14"/>
                  </a:lnTo>
                  <a:lnTo>
                    <a:pt x="228" y="9"/>
                  </a:lnTo>
                  <a:lnTo>
                    <a:pt x="213" y="5"/>
                  </a:lnTo>
                  <a:lnTo>
                    <a:pt x="198" y="2"/>
                  </a:lnTo>
                  <a:lnTo>
                    <a:pt x="182" y="1"/>
                  </a:lnTo>
                  <a:lnTo>
                    <a:pt x="164" y="0"/>
                  </a:lnTo>
                  <a:lnTo>
                    <a:pt x="144" y="1"/>
                  </a:lnTo>
                  <a:lnTo>
                    <a:pt x="126" y="3"/>
                  </a:lnTo>
                  <a:lnTo>
                    <a:pt x="109" y="6"/>
                  </a:lnTo>
                  <a:lnTo>
                    <a:pt x="93" y="11"/>
                  </a:lnTo>
                  <a:lnTo>
                    <a:pt x="78" y="16"/>
                  </a:lnTo>
                  <a:lnTo>
                    <a:pt x="64" y="23"/>
                  </a:lnTo>
                  <a:lnTo>
                    <a:pt x="53" y="30"/>
                  </a:lnTo>
                  <a:lnTo>
                    <a:pt x="42" y="40"/>
                  </a:lnTo>
                  <a:lnTo>
                    <a:pt x="32" y="50"/>
                  </a:lnTo>
                  <a:lnTo>
                    <a:pt x="24" y="62"/>
                  </a:lnTo>
                  <a:lnTo>
                    <a:pt x="16" y="75"/>
                  </a:lnTo>
                  <a:lnTo>
                    <a:pt x="11" y="89"/>
                  </a:lnTo>
                  <a:lnTo>
                    <a:pt x="6" y="104"/>
                  </a:lnTo>
                  <a:lnTo>
                    <a:pt x="2" y="120"/>
                  </a:lnTo>
                  <a:lnTo>
                    <a:pt x="1" y="138"/>
                  </a:lnTo>
                  <a:lnTo>
                    <a:pt x="0" y="156"/>
                  </a:lnTo>
                  <a:lnTo>
                    <a:pt x="1" y="177"/>
                  </a:lnTo>
                  <a:lnTo>
                    <a:pt x="3" y="196"/>
                  </a:lnTo>
                  <a:lnTo>
                    <a:pt x="8" y="214"/>
                  </a:lnTo>
                  <a:lnTo>
                    <a:pt x="13" y="231"/>
                  </a:lnTo>
                  <a:lnTo>
                    <a:pt x="21" y="247"/>
                  </a:lnTo>
                  <a:lnTo>
                    <a:pt x="29" y="261"/>
                  </a:lnTo>
                  <a:lnTo>
                    <a:pt x="39" y="275"/>
                  </a:lnTo>
                  <a:lnTo>
                    <a:pt x="50" y="287"/>
                  </a:lnTo>
                  <a:lnTo>
                    <a:pt x="63" y="297"/>
                  </a:lnTo>
                  <a:lnTo>
                    <a:pt x="78" y="307"/>
                  </a:lnTo>
                  <a:lnTo>
                    <a:pt x="93" y="316"/>
                  </a:lnTo>
                  <a:lnTo>
                    <a:pt x="110" y="322"/>
                  </a:lnTo>
                  <a:lnTo>
                    <a:pt x="128" y="327"/>
                  </a:lnTo>
                  <a:lnTo>
                    <a:pt x="148" y="331"/>
                  </a:lnTo>
                  <a:lnTo>
                    <a:pt x="169" y="334"/>
                  </a:lnTo>
                  <a:lnTo>
                    <a:pt x="190" y="334"/>
                  </a:lnTo>
                  <a:lnTo>
                    <a:pt x="210" y="334"/>
                  </a:lnTo>
                  <a:lnTo>
                    <a:pt x="227" y="332"/>
                  </a:lnTo>
                  <a:lnTo>
                    <a:pt x="243" y="329"/>
                  </a:lnTo>
                  <a:lnTo>
                    <a:pt x="258" y="327"/>
                  </a:lnTo>
                  <a:lnTo>
                    <a:pt x="281" y="321"/>
                  </a:lnTo>
                  <a:lnTo>
                    <a:pt x="297" y="317"/>
                  </a:lnTo>
                  <a:lnTo>
                    <a:pt x="303" y="314"/>
                  </a:lnTo>
                  <a:lnTo>
                    <a:pt x="303" y="273"/>
                  </a:lnTo>
                  <a:lnTo>
                    <a:pt x="294" y="275"/>
                  </a:lnTo>
                  <a:lnTo>
                    <a:pt x="281" y="279"/>
                  </a:lnTo>
                  <a:lnTo>
                    <a:pt x="265" y="282"/>
                  </a:lnTo>
                  <a:lnTo>
                    <a:pt x="246" y="286"/>
                  </a:lnTo>
                  <a:lnTo>
                    <a:pt x="226" y="286"/>
                  </a:lnTo>
                  <a:lnTo>
                    <a:pt x="209" y="286"/>
                  </a:lnTo>
                  <a:lnTo>
                    <a:pt x="194" y="282"/>
                  </a:lnTo>
                  <a:lnTo>
                    <a:pt x="180" y="278"/>
                  </a:lnTo>
                  <a:lnTo>
                    <a:pt x="166" y="273"/>
                  </a:lnTo>
                  <a:lnTo>
                    <a:pt x="154" y="266"/>
                  </a:lnTo>
                  <a:lnTo>
                    <a:pt x="144" y="258"/>
                  </a:lnTo>
                  <a:lnTo>
                    <a:pt x="135" y="248"/>
                  </a:lnTo>
                  <a:lnTo>
                    <a:pt x="126" y="239"/>
                  </a:lnTo>
                  <a:lnTo>
                    <a:pt x="119" y="228"/>
                  </a:lnTo>
                  <a:lnTo>
                    <a:pt x="112" y="216"/>
                  </a:lnTo>
                  <a:lnTo>
                    <a:pt x="108" y="203"/>
                  </a:lnTo>
                  <a:lnTo>
                    <a:pt x="104" y="192"/>
                  </a:lnTo>
                  <a:lnTo>
                    <a:pt x="101" y="179"/>
                  </a:lnTo>
                  <a:lnTo>
                    <a:pt x="97" y="165"/>
                  </a:lnTo>
                  <a:lnTo>
                    <a:pt x="96"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1" name="Freeform 48"/>
            <p:cNvSpPr>
              <a:spLocks/>
            </p:cNvSpPr>
            <p:nvPr/>
          </p:nvSpPr>
          <p:spPr bwMode="auto">
            <a:xfrm>
              <a:off x="8909050"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60"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80" y="426"/>
                  </a:lnTo>
                  <a:lnTo>
                    <a:pt x="192" y="426"/>
                  </a:lnTo>
                  <a:lnTo>
                    <a:pt x="204" y="425"/>
                  </a:lnTo>
                  <a:lnTo>
                    <a:pt x="231" y="420"/>
                  </a:lnTo>
                  <a:lnTo>
                    <a:pt x="236" y="420"/>
                  </a:lnTo>
                  <a:lnTo>
                    <a:pt x="236" y="381"/>
                  </a:lnTo>
                  <a:lnTo>
                    <a:pt x="229"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2" name="Freeform 50"/>
            <p:cNvSpPr>
              <a:spLocks/>
            </p:cNvSpPr>
            <p:nvPr/>
          </p:nvSpPr>
          <p:spPr bwMode="auto">
            <a:xfrm>
              <a:off x="8805863" y="476250"/>
              <a:ext cx="95250" cy="79375"/>
            </a:xfrm>
            <a:custGeom>
              <a:avLst/>
              <a:gdLst>
                <a:gd name="T0" fmla="*/ 2147483647 w 387"/>
                <a:gd name="T1" fmla="*/ 2147483647 h 319"/>
                <a:gd name="T2" fmla="*/ 2147483647 w 387"/>
                <a:gd name="T3" fmla="*/ 0 h 319"/>
                <a:gd name="T4" fmla="*/ 2147483647 w 387"/>
                <a:gd name="T5" fmla="*/ 0 h 319"/>
                <a:gd name="T6" fmla="*/ 2147483647 w 387"/>
                <a:gd name="T7" fmla="*/ 2147483647 h 319"/>
                <a:gd name="T8" fmla="*/ 2147483647 w 387"/>
                <a:gd name="T9" fmla="*/ 0 h 319"/>
                <a:gd name="T10" fmla="*/ 0 w 387"/>
                <a:gd name="T11" fmla="*/ 0 h 319"/>
                <a:gd name="T12" fmla="*/ 0 w 387"/>
                <a:gd name="T13" fmla="*/ 2147483647 h 319"/>
                <a:gd name="T14" fmla="*/ 2147483647 w 387"/>
                <a:gd name="T15" fmla="*/ 2147483647 h 319"/>
                <a:gd name="T16" fmla="*/ 2147483647 w 387"/>
                <a:gd name="T17" fmla="*/ 2147483647 h 319"/>
                <a:gd name="T18" fmla="*/ 2147483647 w 387"/>
                <a:gd name="T19" fmla="*/ 2147483647 h 319"/>
                <a:gd name="T20" fmla="*/ 2147483647 w 387"/>
                <a:gd name="T21" fmla="*/ 2147483647 h 319"/>
                <a:gd name="T22" fmla="*/ 2147483647 w 387"/>
                <a:gd name="T23" fmla="*/ 2147483647 h 319"/>
                <a:gd name="T24" fmla="*/ 2147483647 w 387"/>
                <a:gd name="T25" fmla="*/ 2147483647 h 319"/>
                <a:gd name="T26" fmla="*/ 2147483647 w 387"/>
                <a:gd name="T27" fmla="*/ 2147483647 h 319"/>
                <a:gd name="T28" fmla="*/ 2147483647 w 387"/>
                <a:gd name="T29" fmla="*/ 2147483647 h 319"/>
                <a:gd name="T30" fmla="*/ 2147483647 w 387"/>
                <a:gd name="T31" fmla="*/ 2147483647 h 319"/>
                <a:gd name="T32" fmla="*/ 2147483647 w 387"/>
                <a:gd name="T33" fmla="*/ 2147483647 h 319"/>
                <a:gd name="T34" fmla="*/ 2147483647 w 387"/>
                <a:gd name="T35" fmla="*/ 2147483647 h 319"/>
                <a:gd name="T36" fmla="*/ 2147483647 w 387"/>
                <a:gd name="T37" fmla="*/ 2147483647 h 319"/>
                <a:gd name="T38" fmla="*/ 2147483647 w 387"/>
                <a:gd name="T39" fmla="*/ 2147483647 h 319"/>
                <a:gd name="T40" fmla="*/ 2147483647 w 387"/>
                <a:gd name="T41" fmla="*/ 2147483647 h 319"/>
                <a:gd name="T42" fmla="*/ 2147483647 w 387"/>
                <a:gd name="T43" fmla="*/ 2147483647 h 319"/>
                <a:gd name="T44" fmla="*/ 2147483647 w 387"/>
                <a:gd name="T45" fmla="*/ 2147483647 h 319"/>
                <a:gd name="T46" fmla="*/ 2147483647 w 387"/>
                <a:gd name="T47" fmla="*/ 2147483647 h 319"/>
                <a:gd name="T48" fmla="*/ 2147483647 w 387"/>
                <a:gd name="T49" fmla="*/ 2147483647 h 3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7"/>
                <a:gd name="T76" fmla="*/ 0 h 319"/>
                <a:gd name="T77" fmla="*/ 387 w 387"/>
                <a:gd name="T78" fmla="*/ 319 h 3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7" h="319">
                  <a:moveTo>
                    <a:pt x="297" y="104"/>
                  </a:moveTo>
                  <a:lnTo>
                    <a:pt x="387" y="0"/>
                  </a:lnTo>
                  <a:lnTo>
                    <a:pt x="295" y="0"/>
                  </a:lnTo>
                  <a:lnTo>
                    <a:pt x="209" y="98"/>
                  </a:lnTo>
                  <a:lnTo>
                    <a:pt x="133" y="0"/>
                  </a:lnTo>
                  <a:lnTo>
                    <a:pt x="0" y="0"/>
                  </a:lnTo>
                  <a:lnTo>
                    <a:pt x="0" y="25"/>
                  </a:lnTo>
                  <a:lnTo>
                    <a:pt x="5" y="25"/>
                  </a:lnTo>
                  <a:lnTo>
                    <a:pt x="21" y="27"/>
                  </a:lnTo>
                  <a:lnTo>
                    <a:pt x="34" y="30"/>
                  </a:lnTo>
                  <a:lnTo>
                    <a:pt x="45" y="33"/>
                  </a:lnTo>
                  <a:lnTo>
                    <a:pt x="54" y="37"/>
                  </a:lnTo>
                  <a:lnTo>
                    <a:pt x="63" y="43"/>
                  </a:lnTo>
                  <a:lnTo>
                    <a:pt x="70" y="51"/>
                  </a:lnTo>
                  <a:lnTo>
                    <a:pt x="80" y="62"/>
                  </a:lnTo>
                  <a:lnTo>
                    <a:pt x="89" y="73"/>
                  </a:lnTo>
                  <a:lnTo>
                    <a:pt x="144" y="147"/>
                  </a:lnTo>
                  <a:lnTo>
                    <a:pt x="54" y="251"/>
                  </a:lnTo>
                  <a:lnTo>
                    <a:pt x="147" y="251"/>
                  </a:lnTo>
                  <a:lnTo>
                    <a:pt x="188" y="204"/>
                  </a:lnTo>
                  <a:lnTo>
                    <a:pt x="273" y="319"/>
                  </a:lnTo>
                  <a:lnTo>
                    <a:pt x="377" y="319"/>
                  </a:lnTo>
                  <a:lnTo>
                    <a:pt x="213" y="104"/>
                  </a:lnTo>
                  <a:lnTo>
                    <a:pt x="297" y="10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3" name="Freeform 52"/>
            <p:cNvSpPr>
              <a:spLocks/>
            </p:cNvSpPr>
            <p:nvPr/>
          </p:nvSpPr>
          <p:spPr bwMode="auto">
            <a:xfrm>
              <a:off x="8899525" y="419100"/>
              <a:ext cx="50800" cy="33338"/>
            </a:xfrm>
            <a:custGeom>
              <a:avLst/>
              <a:gdLst>
                <a:gd name="T0" fmla="*/ 2147483647 w 205"/>
                <a:gd name="T1" fmla="*/ 2147483647 h 129"/>
                <a:gd name="T2" fmla="*/ 0 w 205"/>
                <a:gd name="T3" fmla="*/ 2147483647 h 129"/>
                <a:gd name="T4" fmla="*/ 2147483647 w 205"/>
                <a:gd name="T5" fmla="*/ 0 h 129"/>
                <a:gd name="T6" fmla="*/ 2147483647 w 205"/>
                <a:gd name="T7" fmla="*/ 0 h 129"/>
                <a:gd name="T8" fmla="*/ 2147483647 w 205"/>
                <a:gd name="T9" fmla="*/ 2147483647 h 129"/>
                <a:gd name="T10" fmla="*/ 0 60000 65536"/>
                <a:gd name="T11" fmla="*/ 0 60000 65536"/>
                <a:gd name="T12" fmla="*/ 0 60000 65536"/>
                <a:gd name="T13" fmla="*/ 0 60000 65536"/>
                <a:gd name="T14" fmla="*/ 0 60000 65536"/>
                <a:gd name="T15" fmla="*/ 0 w 205"/>
                <a:gd name="T16" fmla="*/ 0 h 129"/>
                <a:gd name="T17" fmla="*/ 205 w 205"/>
                <a:gd name="T18" fmla="*/ 129 h 129"/>
              </a:gdLst>
              <a:ahLst/>
              <a:cxnLst>
                <a:cxn ang="T10">
                  <a:pos x="T0" y="T1"/>
                </a:cxn>
                <a:cxn ang="T11">
                  <a:pos x="T2" y="T3"/>
                </a:cxn>
                <a:cxn ang="T12">
                  <a:pos x="T4" y="T5"/>
                </a:cxn>
                <a:cxn ang="T13">
                  <a:pos x="T6" y="T7"/>
                </a:cxn>
                <a:cxn ang="T14">
                  <a:pos x="T8" y="T9"/>
                </a:cxn>
              </a:cxnLst>
              <a:rect l="T15" t="T16" r="T17" b="T18"/>
              <a:pathLst>
                <a:path w="205" h="129">
                  <a:moveTo>
                    <a:pt x="93" y="129"/>
                  </a:moveTo>
                  <a:lnTo>
                    <a:pt x="0" y="129"/>
                  </a:lnTo>
                  <a:lnTo>
                    <a:pt x="112" y="0"/>
                  </a:lnTo>
                  <a:lnTo>
                    <a:pt x="205" y="0"/>
                  </a:lnTo>
                  <a:lnTo>
                    <a:pt x="93" y="129"/>
                  </a:lnTo>
                  <a:close/>
                </a:path>
              </a:pathLst>
            </a:cu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a:solidFill>
                  <a:sysClr val="windowText" lastClr="000000"/>
                </a:solidFill>
              </a:endParaRPr>
            </a:p>
          </p:txBody>
        </p:sp>
      </p:grpSp>
      <p:sp>
        <p:nvSpPr>
          <p:cNvPr id="2" name="タイトル 1"/>
          <p:cNvSpPr>
            <a:spLocks noGrp="1"/>
          </p:cNvSpPr>
          <p:nvPr>
            <p:ph type="title"/>
          </p:nvPr>
        </p:nvSpPr>
        <p:spPr>
          <a:xfrm>
            <a:off x="150922" y="179483"/>
            <a:ext cx="9637183" cy="449263"/>
          </a:xfrm>
          <a:prstGeom prst="rect">
            <a:avLst/>
          </a:prstGeom>
        </p:spPr>
        <p:txBody>
          <a:bodyPr/>
          <a:lstStyle>
            <a:lvl1pPr>
              <a:defRPr sz="2400">
                <a:solidFill>
                  <a:schemeClr val="tx1"/>
                </a:solidFill>
                <a:latin typeface="HGP創英角ｺﾞｼｯｸUB" pitchFamily="50" charset="-128"/>
                <a:ea typeface="HGP創英角ｺﾞｼｯｸUB" pitchFamily="50" charset="-128"/>
              </a:defRPr>
            </a:lvl1pPr>
          </a:lstStyle>
          <a:p>
            <a:r>
              <a:rPr lang="ja-JP" altLang="en-US" dirty="0" smtClean="0"/>
              <a:t>マスタ タイトルの書式設定</a:t>
            </a:r>
            <a:endParaRPr lang="ja-JP" altLang="en-US" dirty="0"/>
          </a:p>
        </p:txBody>
      </p:sp>
      <p:sp>
        <p:nvSpPr>
          <p:cNvPr id="34" name="スライド番号プレースホルダ 2"/>
          <p:cNvSpPr>
            <a:spLocks noGrp="1"/>
          </p:cNvSpPr>
          <p:nvPr userDrawn="1">
            <p:ph type="sldNum" sz="quarter" idx="10"/>
          </p:nvPr>
        </p:nvSpPr>
        <p:spPr>
          <a:xfrm>
            <a:off x="11472334" y="6545263"/>
            <a:ext cx="651933" cy="304800"/>
          </a:xfrm>
          <a:prstGeom prst="rect">
            <a:avLst/>
          </a:prstGeom>
        </p:spPr>
        <p:txBody>
          <a:bodyPr/>
          <a:lstStyle>
            <a:lvl1pPr algn="r">
              <a:lnSpc>
                <a:spcPct val="90000"/>
              </a:lnSpc>
              <a:defRPr sz="1400">
                <a:latin typeface="Arial" pitchFamily="34" charset="0"/>
                <a:cs typeface="Arial" pitchFamily="34" charset="0"/>
              </a:defRPr>
            </a:lvl1pPr>
          </a:lstStyle>
          <a:p>
            <a:pPr>
              <a:defRPr/>
            </a:pPr>
            <a:fld id="{3C144343-B793-4FE4-8EB3-0796A904E8D1}" type="slidenum">
              <a:rPr lang="en-US" altLang="ja-JP">
                <a:solidFill>
                  <a:prstClr val="black">
                    <a:tint val="75000"/>
                  </a:prstClr>
                </a:solidFill>
              </a:rPr>
              <a:pPr>
                <a:defRPr/>
              </a:pPr>
              <a:t>‹#›</a:t>
            </a:fld>
            <a:endParaRPr lang="en-US" altLang="ja-JP">
              <a:solidFill>
                <a:prstClr val="black">
                  <a:tint val="75000"/>
                </a:prstClr>
              </a:solidFill>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700" indent="0">
              <a:lnSpc>
                <a:spcPct val="100000"/>
              </a:lnSpc>
              <a:buSzPct val="65000"/>
              <a:buFont typeface="Wingdings" panose="05000000000000000000" pitchFamily="2" charset="2"/>
              <a:buNone/>
              <a:defRPr sz="2200"/>
            </a:lvl2pPr>
            <a:lvl3pPr marL="542925" indent="0">
              <a:lnSpc>
                <a:spcPct val="100000"/>
              </a:lnSpc>
              <a:buSzPct val="45000"/>
              <a:buFont typeface="Wingdings" panose="05000000000000000000" pitchFamily="2" charset="2"/>
              <a:buNone/>
              <a:defRPr sz="2000"/>
            </a:lvl3pPr>
            <a:lvl4pPr marL="809625" indent="0">
              <a:lnSpc>
                <a:spcPct val="100000"/>
              </a:lnSpc>
              <a:buSzPct val="130000"/>
              <a:buFont typeface="Adobe Caslon Pro Bold" panose="0205070206050A020403" pitchFamily="18" charset="0"/>
              <a:buNone/>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6"/>
            <a:ext cx="9299458" cy="2018524"/>
          </a:xfrm>
          <a:prstGeom prst="rect">
            <a:avLst/>
          </a:prstGeom>
        </p:spPr>
        <p:txBody>
          <a:bodyPr anchor="ctr" anchorCtr="0">
            <a:noAutofit/>
          </a:bodyPr>
          <a:lstStyle>
            <a:lvl1pPr marL="0" indent="0">
              <a:lnSpc>
                <a:spcPts val="1500"/>
              </a:lnSpc>
              <a:buFontTx/>
              <a:buNone/>
              <a:defRPr sz="2000" b="1"/>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所属、名前、日付を入力</a:t>
            </a:r>
            <a:endParaRPr kumimoji="1" lang="en-US" altLang="ja-JP" dirty="0" smtClean="0"/>
          </a:p>
        </p:txBody>
      </p:sp>
      <p:pic>
        <p:nvPicPr>
          <p:cNvPr id="6" name="pasted-image.pdf"/>
          <p:cNvPicPr/>
          <p:nvPr userDrawn="1"/>
        </p:nvPicPr>
        <p:blipFill>
          <a:blip r:embed="rId2">
            <a:extLst/>
          </a:blip>
          <a:stretch>
            <a:fillRect/>
          </a:stretch>
        </p:blipFill>
        <p:spPr>
          <a:xfrm>
            <a:off x="10788165" y="5941650"/>
            <a:ext cx="1137010" cy="486266"/>
          </a:xfrm>
          <a:prstGeom prst="rect">
            <a:avLst/>
          </a:prstGeom>
          <a:ln w="12700">
            <a:miter lim="400000"/>
          </a:ln>
        </p:spPr>
      </p:pic>
      <p:sp>
        <p:nvSpPr>
          <p:cNvPr id="2" name="スライド番号プレースホルダー 1"/>
          <p:cNvSpPr>
            <a:spLocks noGrp="1"/>
          </p:cNvSpPr>
          <p:nvPr>
            <p:ph type="sldNum" sz="quarter" idx="21"/>
          </p:nvPr>
        </p:nvSpPr>
        <p:spPr/>
        <p:txBody>
          <a:bodyPr/>
          <a:lstStyle/>
          <a:p>
            <a:fld id="{86CB4B4D-7CA3-9044-876B-883B54F8677D}" type="slidenum">
              <a:rPr lang="en-US" altLang="ja-JP" smtClean="0">
                <a:solidFill>
                  <a:srgbClr val="000000"/>
                </a:solidFill>
              </a:rPr>
              <a:pPr/>
              <a:t>‹#›</a:t>
            </a:fld>
            <a:endParaRPr lang="ja-JP" altLang="en-US">
              <a:solidFill>
                <a:srgbClr val="000000"/>
              </a:solidFill>
            </a:endParaRPr>
          </a:p>
        </p:txBody>
      </p:sp>
      <p:sp>
        <p:nvSpPr>
          <p:cNvPr id="7" name="日付プレースホルダー 9"/>
          <p:cNvSpPr>
            <a:spLocks noGrp="1"/>
          </p:cNvSpPr>
          <p:nvPr>
            <p:ph type="dt" sz="half" idx="2"/>
          </p:nvPr>
        </p:nvSpPr>
        <p:spPr>
          <a:xfrm>
            <a:off x="-33859" y="6576007"/>
            <a:ext cx="2015999" cy="287999"/>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8"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r">
              <a:defRPr sz="1200">
                <a:solidFill>
                  <a:srgbClr val="000000"/>
                </a:solidFill>
              </a:defRPr>
            </a:lvl1pPr>
          </a:lstStyle>
          <a:p>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41102" y="199557"/>
            <a:ext cx="11339701" cy="528579"/>
          </a:xfrm>
          <a:prstGeom prst="rect">
            <a:avLst/>
          </a:prstGeom>
        </p:spPr>
        <p:txBody>
          <a:bodyPr/>
          <a:lstStyle>
            <a:lvl1pPr algn="ctr">
              <a:lnSpc>
                <a:spcPct val="100000"/>
              </a:lnSpc>
              <a:defRPr sz="2800" b="0">
                <a:latin typeface="ヒラギノ角ゴ ProN W3"/>
                <a:ea typeface="ヒラギノ角ゴ ProN W3"/>
                <a:cs typeface="ヒラギノ角ゴ ProN W3"/>
              </a:defRPr>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141101" y="872067"/>
            <a:ext cx="11799562" cy="5598581"/>
          </a:xfrm>
          <a:prstGeom prst="rect">
            <a:avLst/>
          </a:prstGeom>
        </p:spPr>
        <p:txBody>
          <a:bodyPr>
            <a:noAutofit/>
          </a:bodyPr>
          <a:lstStyle>
            <a:lvl1pPr marL="271463" indent="-271463">
              <a:lnSpc>
                <a:spcPct val="100000"/>
              </a:lnSpc>
              <a:buFont typeface="Wingdings" panose="05000000000000000000" pitchFamily="2" charset="2"/>
              <a:buChar char="l"/>
              <a:defRPr sz="2200" b="0">
                <a:latin typeface="ヒラギノ角ゴ ProN W3"/>
                <a:ea typeface="ヒラギノ角ゴ ProN W3"/>
                <a:cs typeface="ヒラギノ角ゴ ProN W3"/>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6"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670" indent="0">
              <a:lnSpc>
                <a:spcPct val="100000"/>
              </a:lnSpc>
              <a:buSzPct val="65000"/>
              <a:buFont typeface="Wingdings" panose="05000000000000000000" pitchFamily="2" charset="2"/>
              <a:buNone/>
              <a:defRPr sz="2200"/>
            </a:lvl2pPr>
            <a:lvl3pPr marL="542864" indent="0">
              <a:lnSpc>
                <a:spcPct val="100000"/>
              </a:lnSpc>
              <a:buSzPct val="45000"/>
              <a:buFont typeface="Wingdings" panose="05000000000000000000" pitchFamily="2" charset="2"/>
              <a:buNone/>
              <a:defRPr sz="2000"/>
            </a:lvl3pPr>
            <a:lvl4pPr marL="809532" indent="0">
              <a:lnSpc>
                <a:spcPct val="100000"/>
              </a:lnSpc>
              <a:buSzPct val="130000"/>
              <a:buFont typeface="Adobe Caslon Pro Bold" panose="0205070206050A020403" pitchFamily="18" charset="0"/>
              <a:buNone/>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7"/>
            <a:ext cx="9299458" cy="2018524"/>
          </a:xfrm>
          <a:prstGeom prst="rect">
            <a:avLst/>
          </a:prstGeom>
        </p:spPr>
        <p:txBody>
          <a:bodyPr anchor="ctr" anchorCtr="0">
            <a:noAutofit/>
          </a:bodyPr>
          <a:lstStyle>
            <a:lvl1pPr marL="0" indent="0">
              <a:lnSpc>
                <a:spcPts val="1499"/>
              </a:lnSpc>
              <a:buFontTx/>
              <a:buNone/>
              <a:defRPr sz="20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所属、名前、日付を入力</a:t>
            </a:r>
            <a:endParaRPr kumimoji="1" lang="en-US" altLang="ja-JP" dirty="0" smtClean="0"/>
          </a:p>
        </p:txBody>
      </p:sp>
      <p:pic>
        <p:nvPicPr>
          <p:cNvPr id="7" name="pasted-image.pdf"/>
          <p:cNvPicPr/>
          <p:nvPr userDrawn="1"/>
        </p:nvPicPr>
        <p:blipFill rotWithShape="1">
          <a:blip r:embed="rId2">
            <a:extLst/>
          </a:blip>
          <a:srcRect r="59091"/>
          <a:stretch/>
        </p:blipFill>
        <p:spPr>
          <a:xfrm>
            <a:off x="10848181" y="5445028"/>
            <a:ext cx="1164492" cy="1221808"/>
          </a:xfrm>
          <a:prstGeom prst="rect">
            <a:avLst/>
          </a:prstGeom>
          <a:ln w="12700">
            <a:miter lim="400000"/>
          </a:ln>
        </p:spPr>
      </p:pic>
    </p:spTree>
    <p:extLst/>
  </p:cSld>
  <p:clrMapOvr>
    <a:masterClrMapping/>
  </p:clrMapOvr>
  <p:transition spd="med"/>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中表紙">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2" name="タイトル 1"/>
          <p:cNvSpPr>
            <a:spLocks noGrp="1"/>
          </p:cNvSpPr>
          <p:nvPr>
            <p:ph type="title" hasCustomPrompt="1"/>
          </p:nvPr>
        </p:nvSpPr>
        <p:spPr>
          <a:xfrm>
            <a:off x="571502" y="2844982"/>
            <a:ext cx="8398933" cy="1717969"/>
          </a:xfrm>
          <a:prstGeom prst="rect">
            <a:avLst/>
          </a:prstGeom>
        </p:spPr>
        <p:txBody>
          <a:bodyPr lIns="91429" tIns="45715" rIns="91429" bIns="45715"/>
          <a:lstStyle>
            <a:lvl1pPr>
              <a:lnSpc>
                <a:spcPct val="100000"/>
              </a:lnSpc>
              <a:defRPr sz="3600"/>
            </a:lvl1pPr>
          </a:lstStyle>
          <a:p>
            <a:r>
              <a:rPr kumimoji="1" lang="ja-JP" altLang="en-US" dirty="0" smtClean="0"/>
              <a:t>クリックして</a:t>
            </a:r>
            <a:r>
              <a:rPr kumimoji="1" lang="en-US" altLang="ja-JP" dirty="0" smtClean="0"/>
              <a:t/>
            </a:r>
            <a:br>
              <a:rPr kumimoji="1" lang="en-US" altLang="ja-JP" dirty="0" smtClean="0"/>
            </a:br>
            <a:r>
              <a:rPr kumimoji="1" lang="ja-JP" altLang="en-US" dirty="0" smtClean="0"/>
              <a:t>中表紙タイトルを入力</a:t>
            </a: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349394" y="199557"/>
            <a:ext cx="11529993" cy="528579"/>
          </a:xfrm>
          <a:prstGeom prst="rect">
            <a:avLst/>
          </a:prstGeom>
        </p:spPr>
        <p:txBody>
          <a:bodyPr lIns="91429" tIns="45715" rIns="91429" bIns="45715"/>
          <a:lstStyle>
            <a:lvl1pPr algn="l">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dirty="0"/>
          </a:p>
        </p:txBody>
      </p:sp>
      <p:sp>
        <p:nvSpPr>
          <p:cNvPr id="5" name="テキスト プレースホルダー 6"/>
          <p:cNvSpPr>
            <a:spLocks noGrp="1"/>
          </p:cNvSpPr>
          <p:nvPr>
            <p:ph type="body" sz="quarter" idx="12" hasCustomPrompt="1"/>
          </p:nvPr>
        </p:nvSpPr>
        <p:spPr>
          <a:xfrm>
            <a:off x="349395" y="872068"/>
            <a:ext cx="11529990"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Tree>
    <p:extLst/>
  </p:cSld>
  <p:clrMapOvr>
    <a:masterClrMapping/>
  </p:clrMapOvr>
  <p:transition spd="med"/>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タイトルとテキスト　（行間　狭い）">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
        <p:nvSpPr>
          <p:cNvPr id="7"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タイトルとテキスト（箇条書き　4色）">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sp>
        <p:nvSpPr>
          <p:cNvPr id="6"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タイトルとテキスト、コンテンツ入力">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6"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9"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0"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Date Placeholder 2"/>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9140600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まとめ">
    <p:spTree>
      <p:nvGrpSpPr>
        <p:cNvPr id="1" name=""/>
        <p:cNvGrpSpPr/>
        <p:nvPr/>
      </p:nvGrpSpPr>
      <p:grpSpPr>
        <a:xfrm>
          <a:off x="0" y="0"/>
          <a:ext cx="0" cy="0"/>
          <a:chOff x="0" y="0"/>
          <a:chExt cx="0" cy="0"/>
        </a:xfrm>
      </p:grpSpPr>
      <p:sp>
        <p:nvSpPr>
          <p:cNvPr id="5"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6"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9"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sp>
        <p:nvSpPr>
          <p:cNvPr id="8"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テキストのみ">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a:t>
            </a:r>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0"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行間　狭い）">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0"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箇条書き 4色）">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9"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コンテンツ入力">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a:xfrm>
            <a:off x="9267083" y="6453718"/>
            <a:ext cx="2743202" cy="307762"/>
          </a:xfrm>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白背景_まとめ">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10"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pic>
        <p:nvPicPr>
          <p:cNvPr id="12"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3"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4"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白背景_テキストのみ">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1"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7"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8"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547855"/>
            <a:ext cx="4572000" cy="304800"/>
          </a:xfrm>
          <a:prstGeom prst="rect">
            <a:avLst/>
          </a:prstGeom>
        </p:spPr>
        <p:txBody>
          <a:bodyPr lIns="91429" tIns="45715" rIns="91429" bIns="45715"/>
          <a:lstStyle/>
          <a:p>
            <a:endParaRPr kumimoji="0" lang="en-US" kern="0">
              <a:solidFill>
                <a:sysClr val="windowText" lastClr="000000"/>
              </a:solidFill>
              <a:sym typeface="Helvetica Neue"/>
            </a:endParaRPr>
          </a:p>
        </p:txBody>
      </p:sp>
      <p:sp>
        <p:nvSpPr>
          <p:cNvPr id="5" name="Footer Placeholder 4"/>
          <p:cNvSpPr>
            <a:spLocks noGrp="1"/>
          </p:cNvSpPr>
          <p:nvPr>
            <p:ph type="ftr" sz="quarter" idx="11"/>
          </p:nvPr>
        </p:nvSpPr>
        <p:spPr>
          <a:xfrm>
            <a:off x="6880037" y="6546789"/>
            <a:ext cx="4572000" cy="283845"/>
          </a:xfrm>
          <a:prstGeom prst="rect">
            <a:avLst/>
          </a:prstGeom>
        </p:spPr>
        <p:txBody>
          <a:bodyPr lIns="91429" tIns="45715" rIns="91429" bIns="45715"/>
          <a:lstStyle/>
          <a:p>
            <a:pPr algn="r"/>
            <a:endParaRPr kumimoji="0" lang="en-US" kern="0" dirty="0">
              <a:solidFill>
                <a:sysClr val="windowText" lastClr="000000"/>
              </a:solidFill>
              <a:sym typeface="Helvetica Neue"/>
            </a:endParaRPr>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
        <p:nvSpPr>
          <p:cNvPr id="8" name="Title 7"/>
          <p:cNvSpPr>
            <a:spLocks noGrp="1"/>
          </p:cNvSpPr>
          <p:nvPr>
            <p:ph type="title"/>
          </p:nvPr>
        </p:nvSpPr>
        <p:spPr>
          <a:xfrm>
            <a:off x="758454" y="152722"/>
            <a:ext cx="10833483" cy="712601"/>
          </a:xfrm>
          <a:prstGeom prst="rect">
            <a:avLst/>
          </a:prstGeom>
        </p:spPr>
        <p:txBody>
          <a:bodyPr lIns="91429" tIns="45715" rIns="91429" bIns="45715"/>
          <a:lstStyle/>
          <a:p>
            <a:r>
              <a:rPr lang="en-US" dirty="0" smtClean="0"/>
              <a:t>Click to edit Master title style</a:t>
            </a:r>
            <a:endParaRPr lang="en-US" dirty="0"/>
          </a:p>
        </p:txBody>
      </p:sp>
      <p:sp>
        <p:nvSpPr>
          <p:cNvPr id="9" name="Content Placeholder 2"/>
          <p:cNvSpPr>
            <a:spLocks noGrp="1"/>
          </p:cNvSpPr>
          <p:nvPr>
            <p:ph sz="half" idx="1"/>
          </p:nvPr>
        </p:nvSpPr>
        <p:spPr>
          <a:xfrm>
            <a:off x="758454" y="1046757"/>
            <a:ext cx="10833483" cy="5387307"/>
          </a:xfrm>
          <a:prstGeom prst="rect">
            <a:avLst/>
          </a:prstGeom>
        </p:spPr>
        <p:txBody>
          <a:bodyPr>
            <a:normAutofit/>
          </a:bodyPr>
          <a:lstStyle>
            <a:lvl1pPr>
              <a:defRPr sz="23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23989" y="115890"/>
            <a:ext cx="11431953" cy="576263"/>
          </a:xfrm>
          <a:prstGeom prst="rect">
            <a:avLst/>
          </a:prstGeom>
        </p:spPr>
        <p:txBody>
          <a:bodyPr lIns="91429" tIns="45715" rIns="91429" bIns="45715"/>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xfrm>
            <a:off x="-11719" y="6578600"/>
            <a:ext cx="1499212" cy="279400"/>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4" name="Rectangle 5"/>
          <p:cNvSpPr>
            <a:spLocks noGrp="1" noChangeArrowheads="1"/>
          </p:cNvSpPr>
          <p:nvPr>
            <p:ph type="ftr" sz="quarter" idx="11"/>
          </p:nvPr>
        </p:nvSpPr>
        <p:spPr>
          <a:xfrm>
            <a:off x="4165600" y="6578600"/>
            <a:ext cx="3860800" cy="268288"/>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5" name="Rectangle 6"/>
          <p:cNvSpPr>
            <a:spLocks noGrp="1" noChangeArrowheads="1"/>
          </p:cNvSpPr>
          <p:nvPr>
            <p:ph type="sldNum" sz="quarter" idx="12"/>
          </p:nvPr>
        </p:nvSpPr>
        <p:spPr>
          <a:xfrm>
            <a:off x="11668369" y="6578601"/>
            <a:ext cx="517770" cy="307762"/>
          </a:xfrm>
        </p:spPr>
        <p:txBody>
          <a:bodyPr/>
          <a:lstStyle>
            <a:lvl1pPr>
              <a:defRPr smtClean="0"/>
            </a:lvl1pPr>
          </a:lstStyle>
          <a:p>
            <a:fld id="{82F88772-08EC-4E5D-A460-C0844F78E6F1}" type="slidenum">
              <a:rPr lang="ja-JP" altLang="en-US">
                <a:solidFill>
                  <a:srgbClr val="000000"/>
                </a:solidFill>
              </a:rPr>
              <a:pPr/>
              <a:t>‹#›</a:t>
            </a:fld>
            <a:endParaRPr lang="ja-JP" altLang="en-US"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566829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7" y="1709791"/>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7" y="4589516"/>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93"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90"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7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78"/>
            <a:ext cx="617220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46556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35"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35"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2017/10/11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39234" y="199557"/>
            <a:ext cx="10825936" cy="528579"/>
          </a:xfrm>
          <a:prstGeom prst="rect">
            <a:avLst/>
          </a:prstGeom>
        </p:spPr>
        <p:txBody>
          <a:bodyPr/>
          <a:lstStyle>
            <a:lvl1pPr algn="ctr">
              <a:lnSpc>
                <a:spcPct val="100000"/>
              </a:lnSpc>
              <a:defRPr sz="2275"/>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639237" y="872067"/>
            <a:ext cx="10841567" cy="5598581"/>
          </a:xfrm>
          <a:prstGeom prst="rect">
            <a:avLst/>
          </a:prstGeom>
        </p:spPr>
        <p:txBody>
          <a:bodyPr>
            <a:noAutofit/>
          </a:bodyPr>
          <a:lstStyle>
            <a:lvl1pPr marL="220564" indent="-220564">
              <a:lnSpc>
                <a:spcPct val="100000"/>
              </a:lnSpc>
              <a:buFont typeface="Wingdings" panose="05000000000000000000" pitchFamily="2" charset="2"/>
              <a:buChar char="l"/>
              <a:defRPr sz="1788" b="1"/>
            </a:lvl1pPr>
            <a:lvl2pPr marL="441127" indent="-224433">
              <a:lnSpc>
                <a:spcPct val="100000"/>
              </a:lnSpc>
              <a:buSzPct val="65000"/>
              <a:buFont typeface="Wingdings" panose="05000000000000000000" pitchFamily="2" charset="2"/>
              <a:buChar char="l"/>
              <a:defRPr sz="1788"/>
            </a:lvl2pPr>
            <a:lvl3pPr marL="657820" indent="-216694">
              <a:lnSpc>
                <a:spcPct val="100000"/>
              </a:lnSpc>
              <a:buSzPct val="45000"/>
              <a:buFont typeface="Wingdings" panose="05000000000000000000" pitchFamily="2" charset="2"/>
              <a:buChar char="l"/>
              <a:defRPr sz="1625"/>
            </a:lvl3pPr>
            <a:lvl4pPr marL="875804" indent="-217984">
              <a:lnSpc>
                <a:spcPct val="100000"/>
              </a:lnSpc>
              <a:buSzPct val="130000"/>
              <a:buFont typeface="Adobe Caslon Pro Bold" panose="0205070206050A020403" pitchFamily="18" charset="0"/>
              <a:buChar char="-"/>
              <a:defRPr sz="1463"/>
            </a:lvl4pPr>
            <a:lvl5pPr marL="1093788" indent="-217984">
              <a:buSzPct val="110000"/>
              <a:buFont typeface="Adobe Caslon Pro" panose="0205050205050A020403" pitchFamily="18" charset="0"/>
              <a:buChar char="-"/>
              <a:defRPr sz="1300"/>
            </a:lvl5pPr>
            <a:lvl6pPr marL="1857375"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67" y="6575992"/>
            <a:ext cx="1898636" cy="282008"/>
          </a:xfrm>
          <a:prstGeom prst="rect">
            <a:avLst/>
          </a:prstGeom>
        </p:spPr>
        <p:txBody>
          <a:bodyPr vert="horz" lIns="91440" tIns="45720" rIns="91440" bIns="45720" rtlCol="0" anchor="ctr"/>
          <a:lstStyle>
            <a:lvl1pPr algn="ctr">
              <a:defRPr sz="975">
                <a:solidFill>
                  <a:schemeClr val="tx1">
                    <a:tint val="75000"/>
                  </a:schemeClr>
                </a:solidFill>
              </a:defRPr>
            </a:lvl1pPr>
          </a:lstStyle>
          <a:p>
            <a:r>
              <a:rPr lang="en-US" altLang="ja-JP" smtClean="0">
                <a:solidFill>
                  <a:srgbClr val="000000">
                    <a:tint val="75000"/>
                  </a:srgbClr>
                </a:solidFill>
              </a:rPr>
              <a:t>RIKEN CONFIDENTIAL</a:t>
            </a:r>
            <a:endParaRPr lang="ja-JP" altLang="en-US" dirty="0">
              <a:solidFill>
                <a:srgbClr val="000000">
                  <a:tint val="75000"/>
                </a:srgbClr>
              </a:solidFill>
            </a:endParaRPr>
          </a:p>
        </p:txBody>
      </p:sp>
      <p:sp>
        <p:nvSpPr>
          <p:cNvPr id="6" name="フッター プレースホルダー 10"/>
          <p:cNvSpPr>
            <a:spLocks noGrp="1"/>
          </p:cNvSpPr>
          <p:nvPr>
            <p:ph type="ftr" sz="quarter" idx="3"/>
          </p:nvPr>
        </p:nvSpPr>
        <p:spPr>
          <a:xfrm>
            <a:off x="10094405" y="6583680"/>
            <a:ext cx="2097594" cy="261620"/>
          </a:xfrm>
          <a:prstGeom prst="rect">
            <a:avLst/>
          </a:prstGeom>
        </p:spPr>
        <p:txBody>
          <a:bodyPr vert="horz" lIns="91440" tIns="45720" rIns="91440" bIns="45720" rtlCol="0" anchor="ctr"/>
          <a:lstStyle>
            <a:lvl1pPr algn="ctr">
              <a:defRPr sz="975">
                <a:solidFill>
                  <a:schemeClr val="tx1">
                    <a:tint val="75000"/>
                  </a:schemeClr>
                </a:solidFill>
              </a:defRPr>
            </a:lvl1pPr>
          </a:lstStyle>
          <a:p>
            <a:pPr algn="r"/>
            <a:r>
              <a:rPr lang="is-IS" altLang="ja-JP" smtClean="0">
                <a:solidFill>
                  <a:srgbClr val="000000">
                    <a:tint val="75000"/>
                  </a:srgbClr>
                </a:solidFill>
              </a:rPr>
              <a:t>(C) 2016 RIKEN</a:t>
            </a:r>
            <a:endParaRPr lang="ja-JP" altLang="en-US" dirty="0">
              <a:solidFill>
                <a:srgbClr val="000000">
                  <a:tint val="75000"/>
                </a:srgbClr>
              </a:solidFill>
            </a:endParaRPr>
          </a:p>
        </p:txBody>
      </p:sp>
    </p:spTree>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2017/10/11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6851379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3.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4.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theme" Target="../theme/theme5.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theme" Target="../theme/theme6.xml"/><Relationship Id="rId1" Type="http://schemas.openxmlformats.org/officeDocument/2006/relationships/slideLayout" Target="../slideLayouts/slideLayout48.xml"/><Relationship Id="rId2"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52.xml"/><Relationship Id="rId2"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slideLayout" Target="../slideLayouts/slideLayout67.xml"/><Relationship Id="rId15" Type="http://schemas.openxmlformats.org/officeDocument/2006/relationships/slideLayout" Target="../slideLayouts/slideLayout68.xml"/><Relationship Id="rId16" Type="http://schemas.openxmlformats.org/officeDocument/2006/relationships/slideLayout" Target="../slideLayouts/slideLayout69.xml"/><Relationship Id="rId17" Type="http://schemas.openxmlformats.org/officeDocument/2006/relationships/theme" Target="../theme/theme8.xml"/><Relationship Id="rId18" Type="http://schemas.openxmlformats.org/officeDocument/2006/relationships/image" Target="../media/image1.png"/><Relationship Id="rId19" Type="http://schemas.openxmlformats.org/officeDocument/2006/relationships/image" Target="../media/image3.wmf"/><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80.xml"/><Relationship Id="rId12" Type="http://schemas.openxmlformats.org/officeDocument/2006/relationships/slideLayout" Target="../slideLayouts/slideLayout81.xml"/><Relationship Id="rId13" Type="http://schemas.openxmlformats.org/officeDocument/2006/relationships/theme" Target="../theme/theme9.xml"/><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slideLayout" Target="../slideLayouts/slideLayout72.xml"/><Relationship Id="rId4" Type="http://schemas.openxmlformats.org/officeDocument/2006/relationships/slideLayout" Target="../slideLayouts/slideLayout73.xml"/><Relationship Id="rId5" Type="http://schemas.openxmlformats.org/officeDocument/2006/relationships/slideLayout" Target="../slideLayouts/slideLayout74.xml"/><Relationship Id="rId6" Type="http://schemas.openxmlformats.org/officeDocument/2006/relationships/slideLayout" Target="../slideLayouts/slideLayout75.xml"/><Relationship Id="rId7" Type="http://schemas.openxmlformats.org/officeDocument/2006/relationships/slideLayout" Target="../slideLayouts/slideLayout76.xml"/><Relationship Id="rId8" Type="http://schemas.openxmlformats.org/officeDocument/2006/relationships/slideLayout" Target="../slideLayouts/slideLayout77.xml"/><Relationship Id="rId9" Type="http://schemas.openxmlformats.org/officeDocument/2006/relationships/slideLayout" Target="../slideLayouts/slideLayout78.xml"/><Relationship Id="rId10"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D24D4A-C014-9E48-AF8D-9C666488908B}" type="datetimeFigureOut">
              <a:rPr kumimoji="1" lang="ja-JP" altLang="en-US" smtClean="0"/>
              <a:t>2017/10/11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80662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15917"/>
            <a:ext cx="10363200" cy="504825"/>
          </a:xfrm>
          <a:prstGeom prst="rect">
            <a:avLst/>
          </a:prstGeom>
          <a:noFill/>
          <a:ln w="9525">
            <a:noFill/>
            <a:miter lim="800000"/>
            <a:headEnd/>
            <a:tailEnd/>
          </a:ln>
          <a:effectLst/>
        </p:spPr>
        <p:txBody>
          <a:bodyPr vert="horz" wrap="square" lIns="80001" tIns="40000" rIns="80001" bIns="40000" numCol="1" anchor="ctr" anchorCtr="0" compatLnSpc="1">
            <a:prstTxWarp prst="textNoShape">
              <a:avLst/>
            </a:prstTxWarp>
          </a:bodyPr>
          <a:lstStyle/>
          <a:p>
            <a:pPr lvl="0"/>
            <a:r>
              <a:rPr lang="en-US" altLang="ja-JP" dirty="0" smtClean="0"/>
              <a:t>Title</a:t>
            </a:r>
            <a:endParaRPr lang="ja-JP" altLang="en-US" dirty="0" smtClean="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err="1" smtClean="0"/>
              <a:t>ddd</a:t>
            </a:r>
            <a:endParaRPr lang="ja-JP" altLang="en-US" dirty="0" smtClean="0"/>
          </a:p>
          <a:p>
            <a:pPr lvl="3"/>
            <a:r>
              <a:rPr lang="en-US" altLang="ja-JP" dirty="0" err="1" smtClean="0"/>
              <a:t>eee</a:t>
            </a:r>
            <a:endParaRPr lang="ja-JP" altLang="en-US" dirty="0" smtClean="0"/>
          </a:p>
          <a:p>
            <a:pPr lvl="4"/>
            <a:r>
              <a:rPr lang="en-US" altLang="ja-JP" dirty="0" err="1" smtClean="0"/>
              <a:t>fff</a:t>
            </a:r>
            <a:endParaRPr lang="ja-JP" altLang="en-US" dirty="0" smtClean="0"/>
          </a:p>
        </p:txBody>
      </p:sp>
      <p:sp>
        <p:nvSpPr>
          <p:cNvPr id="1028" name="Rectangle 4"/>
          <p:cNvSpPr>
            <a:spLocks noGrp="1" noChangeArrowheads="1"/>
          </p:cNvSpPr>
          <p:nvPr>
            <p:ph type="dt" sz="half" idx="2"/>
          </p:nvPr>
        </p:nvSpPr>
        <p:spPr bwMode="auto">
          <a:xfrm>
            <a:off x="624422" y="6553200"/>
            <a:ext cx="3551767"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l"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RIKEN CONFIDENTIAL</a:t>
            </a:r>
            <a:endParaRPr lang="en-US" altLang="ja-JP" dirty="0" smtClean="0">
              <a:solidFill>
                <a:srgbClr val="000000"/>
              </a:solidFill>
            </a:endParaRPr>
          </a:p>
        </p:txBody>
      </p:sp>
      <p:sp>
        <p:nvSpPr>
          <p:cNvPr id="1029" name="Rectangle 5"/>
          <p:cNvSpPr>
            <a:spLocks noGrp="1" noChangeArrowheads="1"/>
          </p:cNvSpPr>
          <p:nvPr>
            <p:ph type="ftr" sz="quarter" idx="3"/>
          </p:nvPr>
        </p:nvSpPr>
        <p:spPr bwMode="auto">
          <a:xfrm>
            <a:off x="7056967" y="6553200"/>
            <a:ext cx="5001684"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Copyright 2015 RIKEN</a:t>
            </a:r>
            <a:endParaRPr lang="en-US" altLang="ja-JP" dirty="0" smtClean="0">
              <a:solidFill>
                <a:srgbClr val="000000"/>
              </a:solidFill>
            </a:endParaRPr>
          </a:p>
        </p:txBody>
      </p:sp>
      <p:sp>
        <p:nvSpPr>
          <p:cNvPr id="1030" name="Rectangle 6"/>
          <p:cNvSpPr>
            <a:spLocks noGrp="1" noChangeArrowheads="1"/>
          </p:cNvSpPr>
          <p:nvPr>
            <p:ph type="sldNum" sz="quarter" idx="4"/>
          </p:nvPr>
        </p:nvSpPr>
        <p:spPr bwMode="auto">
          <a:xfrm>
            <a:off x="5512317" y="6552381"/>
            <a:ext cx="938703"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0" i="0">
                <a:solidFill>
                  <a:schemeClr val="tx1"/>
                </a:solidFill>
                <a:latin typeface="ヒラギノ角ゴ ProN W3"/>
                <a:ea typeface="ヒラギノ角ゴ ProN W3"/>
                <a:cs typeface="ヒラギノ角ゴ ProN W3"/>
              </a:defRPr>
            </a:lvl1pPr>
          </a:lstStyle>
          <a:p>
            <a:pPr fontAlgn="base">
              <a:spcBef>
                <a:spcPct val="0"/>
              </a:spcBef>
              <a:spcAft>
                <a:spcPct val="0"/>
              </a:spcAft>
            </a:pPr>
            <a:fld id="{4C26963B-3759-4082-9D0C-D721F667B1CC}" type="slidenum">
              <a:rPr lang="en-US" altLang="ja-JP" smtClean="0">
                <a:solidFill>
                  <a:srgbClr val="000000"/>
                </a:solidFill>
              </a:rPr>
              <a:pPr fontAlgn="base">
                <a:spcBef>
                  <a:spcPct val="0"/>
                </a:spcBef>
                <a:spcAft>
                  <a:spcPct val="0"/>
                </a:spcAft>
              </a:pPr>
              <a:t>‹#›</a:t>
            </a:fld>
            <a:endParaRPr lang="en-US" altLang="ja-JP" dirty="0" smtClean="0">
              <a:solidFill>
                <a:srgbClr val="000000"/>
              </a:solidFill>
            </a:endParaRPr>
          </a:p>
        </p:txBody>
      </p:sp>
    </p:spTree>
    <p:extLst>
      <p:ext uri="{BB962C8B-B14F-4D97-AF65-F5344CB8AC3E}">
        <p14:creationId xmlns:p14="http://schemas.microsoft.com/office/powerpoint/2010/main" val="500723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ctr" defTabSz="800100" rtl="0" fontAlgn="base">
        <a:spcBef>
          <a:spcPct val="0"/>
        </a:spcBef>
        <a:spcAft>
          <a:spcPct val="0"/>
        </a:spcAft>
        <a:defRPr kumimoji="1" sz="2800" b="0" i="0">
          <a:solidFill>
            <a:srgbClr val="800000"/>
          </a:solidFill>
          <a:latin typeface="Calibri"/>
          <a:ea typeface="ヒラギノ角ゴ ProN W6"/>
          <a:cs typeface="Calibri"/>
        </a:defRPr>
      </a:lvl1pPr>
      <a:lvl2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2pPr>
      <a:lvl3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3pPr>
      <a:lvl4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4pPr>
      <a:lvl5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5pPr>
      <a:lvl6pPr marL="4572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6pPr>
      <a:lvl7pPr marL="9144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7pPr>
      <a:lvl8pPr marL="13716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8pPr>
      <a:lvl9pPr marL="18288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9pPr>
    </p:titleStyle>
    <p:bodyStyle>
      <a:lvl1pPr marL="300038" indent="-300038" algn="l" defTabSz="800100" rtl="0" fontAlgn="base">
        <a:spcBef>
          <a:spcPct val="20000"/>
        </a:spcBef>
        <a:spcAft>
          <a:spcPct val="0"/>
        </a:spcAft>
        <a:buChar char="•"/>
        <a:defRPr kumimoji="1" sz="2800">
          <a:solidFill>
            <a:schemeClr val="tx1"/>
          </a:solidFill>
          <a:latin typeface="Calibri"/>
          <a:ea typeface="ヒラギノ角ゴ ProN W3"/>
          <a:cs typeface="Calibri"/>
        </a:defRPr>
      </a:lvl1pPr>
      <a:lvl2pPr marL="649288" indent="-249238" algn="l" defTabSz="800100" rtl="0" fontAlgn="base">
        <a:spcBef>
          <a:spcPct val="20000"/>
        </a:spcBef>
        <a:spcAft>
          <a:spcPct val="0"/>
        </a:spcAft>
        <a:buChar char="–"/>
        <a:defRPr kumimoji="1" sz="2400">
          <a:solidFill>
            <a:schemeClr val="tx1"/>
          </a:solidFill>
          <a:latin typeface="Calibri"/>
          <a:ea typeface="ヒラギノ角ゴ ProN W3"/>
          <a:cs typeface="Calibri"/>
        </a:defRPr>
      </a:lvl2pPr>
      <a:lvl3pPr marL="1000125" indent="-200025" algn="l" defTabSz="800100" rtl="0" fontAlgn="base">
        <a:spcBef>
          <a:spcPct val="20000"/>
        </a:spcBef>
        <a:spcAft>
          <a:spcPct val="0"/>
        </a:spcAft>
        <a:buChar char="•"/>
        <a:defRPr kumimoji="1" sz="2100">
          <a:solidFill>
            <a:schemeClr val="tx1"/>
          </a:solidFill>
          <a:latin typeface="Calibri"/>
          <a:ea typeface="ヒラギノ角ゴ ProN W3"/>
          <a:cs typeface="Calibri"/>
        </a:defRPr>
      </a:lvl3pPr>
      <a:lvl4pPr marL="140017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4pPr>
      <a:lvl5pPr marL="180022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5pPr>
      <a:lvl6pPr marL="2257425" indent="-200025" algn="l" defTabSz="800100" rtl="0" fontAlgn="base">
        <a:spcBef>
          <a:spcPct val="20000"/>
        </a:spcBef>
        <a:spcAft>
          <a:spcPct val="0"/>
        </a:spcAft>
        <a:buChar char="»"/>
        <a:defRPr kumimoji="1" sz="1700">
          <a:solidFill>
            <a:schemeClr val="tx1"/>
          </a:solidFill>
          <a:latin typeface="+mn-lt"/>
          <a:ea typeface="+mn-ea"/>
        </a:defRPr>
      </a:lvl6pPr>
      <a:lvl7pPr marL="2714625" indent="-200025" algn="l" defTabSz="800100" rtl="0" fontAlgn="base">
        <a:spcBef>
          <a:spcPct val="20000"/>
        </a:spcBef>
        <a:spcAft>
          <a:spcPct val="0"/>
        </a:spcAft>
        <a:buChar char="»"/>
        <a:defRPr kumimoji="1" sz="1700">
          <a:solidFill>
            <a:schemeClr val="tx1"/>
          </a:solidFill>
          <a:latin typeface="+mn-lt"/>
          <a:ea typeface="+mn-ea"/>
        </a:defRPr>
      </a:lvl7pPr>
      <a:lvl8pPr marL="3171825" indent="-200025" algn="l" defTabSz="800100" rtl="0" fontAlgn="base">
        <a:spcBef>
          <a:spcPct val="20000"/>
        </a:spcBef>
        <a:spcAft>
          <a:spcPct val="0"/>
        </a:spcAft>
        <a:buChar char="»"/>
        <a:defRPr kumimoji="1" sz="1700">
          <a:solidFill>
            <a:schemeClr val="tx1"/>
          </a:solidFill>
          <a:latin typeface="+mn-lt"/>
          <a:ea typeface="+mn-ea"/>
        </a:defRPr>
      </a:lvl8pPr>
      <a:lvl9pPr marL="3629025" indent="-200025" algn="l" defTabSz="800100" rtl="0" fontAlgn="base">
        <a:spcBef>
          <a:spcPct val="20000"/>
        </a:spcBef>
        <a:spcAft>
          <a:spcPct val="0"/>
        </a:spcAft>
        <a:buChar char="»"/>
        <a:defRPr kumimoji="1" sz="17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DB407D08-0996-8543-9444-83DBF0DC66AD}" type="datetimeFigureOut">
              <a:rPr lang="ja-JP" altLang="en-US" smtClean="0">
                <a:solidFill>
                  <a:prstClr val="black">
                    <a:tint val="75000"/>
                  </a:prstClr>
                </a:solidFill>
              </a:rPr>
              <a:pPr defTabSz="457200"/>
              <a:t>2017/10/11</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B38562DF-ECB9-2F44-A86F-69BFEC82C2E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105187796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0F6F9928-33AF-4B40-8827-FF9199FEF802}" type="datetimeFigureOut">
              <a:rPr lang="en-US" smtClean="0">
                <a:solidFill>
                  <a:prstClr val="black">
                    <a:tint val="75000"/>
                  </a:prstClr>
                </a:solidFill>
              </a:rPr>
              <a:pPr defTabSz="457200"/>
              <a:t>10/11/17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4095FE08-E59D-C444-B04B-FC60D45E2B73}" type="slidenum">
              <a:rPr lang="uk-UA" smtClean="0">
                <a:solidFill>
                  <a:prstClr val="black">
                    <a:tint val="75000"/>
                  </a:prstClr>
                </a:solidFill>
              </a:rPr>
              <a:pPr defTabSz="457200"/>
              <a:t>‹#›</a:t>
            </a:fld>
            <a:endParaRPr lang="uk-UA" altLang="ja-JP">
              <a:solidFill>
                <a:prstClr val="black">
                  <a:tint val="75000"/>
                </a:prstClr>
              </a:solidFill>
            </a:endParaRPr>
          </a:p>
        </p:txBody>
      </p:sp>
    </p:spTree>
    <p:extLst>
      <p:ext uri="{BB962C8B-B14F-4D97-AF65-F5344CB8AC3E}">
        <p14:creationId xmlns:p14="http://schemas.microsoft.com/office/powerpoint/2010/main" val="65981048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3"/>
          </p:nvPr>
        </p:nvSpPr>
        <p:spPr>
          <a:xfrm>
            <a:off x="4038601"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658292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0" y="6492876"/>
            <a:ext cx="2844800" cy="365125"/>
          </a:xfrm>
          <a:prstGeom prst="rect">
            <a:avLst/>
          </a:prstGeom>
        </p:spPr>
        <p:txBody>
          <a:bodyPr vert="horz" lIns="91440" tIns="45720" rIns="91440" bIns="45720" rtlCol="0" anchor="ctr"/>
          <a:lstStyle>
            <a:lvl1pPr algn="l">
              <a:defRPr sz="1200">
                <a:solidFill>
                  <a:schemeClr val="tx1">
                    <a:tint val="75000"/>
                  </a:schemeClr>
                </a:solidFill>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4165600" y="6492876"/>
            <a:ext cx="3860800" cy="365125"/>
          </a:xfrm>
          <a:prstGeom prst="rect">
            <a:avLst/>
          </a:prstGeom>
        </p:spPr>
        <p:txBody>
          <a:bodyPr vert="horz" lIns="91440" tIns="45720" rIns="91440" bIns="45720" rtlCol="0" anchor="ctr"/>
          <a:lstStyle>
            <a:lvl1pPr algn="ctr">
              <a:defRPr sz="1200">
                <a:solidFill>
                  <a:schemeClr val="tx1">
                    <a:tint val="75000"/>
                  </a:schemeClr>
                </a:solidFill>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11439614" y="6"/>
            <a:ext cx="752388" cy="365125"/>
          </a:xfrm>
          <a:prstGeom prst="rect">
            <a:avLst/>
          </a:prstGeom>
        </p:spPr>
        <p:txBody>
          <a:bodyPr vert="horz" lIns="91440" tIns="45720" rIns="91440" bIns="45720" rtlCol="0" anchor="ctr"/>
          <a:lstStyle>
            <a:lvl1pPr algn="r">
              <a:defRPr sz="1800">
                <a:solidFill>
                  <a:schemeClr val="tx1">
                    <a:tint val="75000"/>
                  </a:schemeClr>
                </a:solidFill>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826079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sldNum="0" hdr="0" ftr="0" dt="0"/>
  <p:txStyles>
    <p:titleStyle>
      <a:lvl1pPr algn="ctr" defTabSz="914400" rtl="0" eaLnBrk="1" latinLnBrk="0" hangingPunct="1">
        <a:spcBef>
          <a:spcPct val="0"/>
        </a:spcBef>
        <a:buNone/>
        <a:defRPr kumimoji="1" sz="4400" kern="1200">
          <a:solidFill>
            <a:schemeClr val="tx1"/>
          </a:solidFill>
          <a:latin typeface="Lucida Grande"/>
          <a:ea typeface="+mj-ea"/>
          <a:cs typeface="Lucida Grande"/>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Lucida Grande"/>
          <a:ea typeface="+mn-ea"/>
          <a:cs typeface="Lucida Grande"/>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Lucida Grande"/>
          <a:ea typeface="+mn-ea"/>
          <a:cs typeface="Lucida Grande"/>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Lucida Grande"/>
          <a:ea typeface="+mn-ea"/>
          <a:cs typeface="Lucida Grande"/>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1">
          <a:blip r:embed="rId4"/>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4"/>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448798" y="100189"/>
            <a:ext cx="2743202" cy="338550"/>
          </a:xfrm>
          <a:prstGeom prst="rect">
            <a:avLst/>
          </a:prstGeom>
          <a:ln w="12700">
            <a:miter lim="400000"/>
          </a:ln>
        </p:spPr>
        <p:txBody>
          <a:bodyPr lIns="45718" tIns="45718" rIns="45718" bIns="45718">
            <a:spAutoFit/>
          </a:bodyPr>
          <a:lstStyle>
            <a:lvl1pPr algn="r">
              <a:defRPr sz="1600" b="0">
                <a:solidFill>
                  <a:schemeClr val="tx1"/>
                </a:solidFill>
                <a:latin typeface="ヒラギノ角ゴ ProN W3"/>
                <a:ea typeface="ヒラギノ角ゴ ProN W3"/>
                <a:cs typeface="ヒラギノ角ゴ ProN W3"/>
                <a:sym typeface="Calibri"/>
              </a:defRPr>
            </a:lvl1pPr>
          </a:lstStyle>
          <a:p>
            <a:fld id="{86CB4B4D-7CA3-9044-876B-883B54F8677D}" type="slidenum">
              <a:rPr kumimoji="0" lang="en-US" altLang="ja-JP" kern="0" smtClean="0">
                <a:solidFill>
                  <a:srgbClr val="000000"/>
                </a:solidFill>
              </a:rPr>
              <a:pPr/>
              <a:t>‹#›</a:t>
            </a:fld>
            <a:endParaRPr kumimoji="0" lang="en-US" altLang="ja-JP" kern="0" dirty="0">
              <a:solidFill>
                <a:srgbClr val="000000"/>
              </a:solidFill>
            </a:endParaRPr>
          </a:p>
        </p:txBody>
      </p:sp>
      <p:sp>
        <p:nvSpPr>
          <p:cNvPr id="9" name="Text Placeholder 2"/>
          <p:cNvSpPr>
            <a:spLocks noGrp="1"/>
          </p:cNvSpPr>
          <p:nvPr>
            <p:ph type="body" idx="1"/>
          </p:nvPr>
        </p:nvSpPr>
        <p:spPr>
          <a:xfrm>
            <a:off x="1391335" y="2323652"/>
            <a:ext cx="9036422" cy="350897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8" name="pasted-image.pdf"/>
          <p:cNvPicPr/>
          <p:nvPr userDrawn="1"/>
        </p:nvPicPr>
        <p:blipFill rotWithShape="1">
          <a:blip r:embed="rId5">
            <a:extLst/>
          </a:blip>
          <a:srcRect l="38636"/>
          <a:stretch/>
        </p:blipFill>
        <p:spPr>
          <a:xfrm>
            <a:off x="11232437" y="111004"/>
            <a:ext cx="527538" cy="367665"/>
          </a:xfrm>
          <a:prstGeom prst="rect">
            <a:avLst/>
          </a:prstGeom>
          <a:ln w="12700">
            <a:miter lim="400000"/>
          </a:ln>
        </p:spPr>
      </p:pic>
      <p:pic>
        <p:nvPicPr>
          <p:cNvPr id="7" name="pasted-image.pdf"/>
          <p:cNvPicPr/>
          <p:nvPr userDrawn="1"/>
        </p:nvPicPr>
        <p:blipFill rotWithShape="1">
          <a:blip r:embed="rId5">
            <a:extLst/>
          </a:blip>
          <a:srcRect r="59091"/>
          <a:stretch/>
        </p:blipFill>
        <p:spPr>
          <a:xfrm>
            <a:off x="10918623" y="138494"/>
            <a:ext cx="351692" cy="367665"/>
          </a:xfrm>
          <a:prstGeom prst="rect">
            <a:avLst/>
          </a:prstGeom>
          <a:ln w="12700">
            <a:miter lim="400000"/>
          </a:ln>
        </p:spPr>
      </p:pic>
      <p:sp>
        <p:nvSpPr>
          <p:cNvPr id="10"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chemeClr val="tx1"/>
                </a:solidFill>
              </a:defRPr>
            </a:lvl1pPr>
          </a:lstStyle>
          <a:p>
            <a:r>
              <a:rPr lang="en-US" altLang="ja-JP" kern="0" smtClean="0">
                <a:solidFill>
                  <a:srgbClr val="000000"/>
                </a:solidFill>
                <a:sym typeface="Helvetica Neue"/>
              </a:rPr>
              <a:t>RIKEN Confidential</a:t>
            </a:r>
            <a:endParaRPr lang="ja-JP" altLang="en-US" kern="0" dirty="0">
              <a:solidFill>
                <a:srgbClr val="000000"/>
              </a:solidFill>
              <a:sym typeface="Helvetica Neue"/>
            </a:endParaRPr>
          </a:p>
        </p:txBody>
      </p:sp>
      <p:sp>
        <p:nvSpPr>
          <p:cNvPr id="11" name="フッター プレースホルダー 10"/>
          <p:cNvSpPr>
            <a:spLocks noGrp="1"/>
          </p:cNvSpPr>
          <p:nvPr>
            <p:ph type="ftr" sz="quarter" idx="3"/>
          </p:nvPr>
        </p:nvSpPr>
        <p:spPr>
          <a:xfrm>
            <a:off x="10325163" y="6606660"/>
            <a:ext cx="1869664" cy="25134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kern="0" smtClean="0">
                <a:sym typeface="Helvetica Neue"/>
              </a:rPr>
              <a:t>(C) 2016 RIKEN</a:t>
            </a:r>
            <a:endParaRPr lang="ja-JP" altLang="en-US" kern="0" dirty="0">
              <a:sym typeface="Helvetica Neue"/>
            </a:endParaRPr>
          </a:p>
        </p:txBody>
      </p:sp>
    </p:spTree>
    <p:extLst>
      <p:ext uri="{BB962C8B-B14F-4D97-AF65-F5344CB8AC3E}">
        <p14:creationId xmlns:p14="http://schemas.microsoft.com/office/powerpoint/2010/main" val="1759996998"/>
      </p:ext>
    </p:extLst>
  </p:cSld>
  <p:clrMap bg1="lt1" tx1="dk1" bg2="lt2" tx2="dk2" accent1="accent1" accent2="accent2" accent3="accent3" accent4="accent4" accent5="accent5" accent6="accent6" hlink="hlink" folHlink="folHlink"/>
  <p:sldLayoutIdLst>
    <p:sldLayoutId id="2147483706" r:id="rId1"/>
    <p:sldLayoutId id="2147483707" r:id="rId2"/>
  </p:sldLayoutIdLst>
  <p:transition spd="med"/>
  <p:timing>
    <p:tnLst>
      <p:par>
        <p:cTn id="1" dur="indefinite" restart="never" nodeType="tmRoot"/>
      </p:par>
    </p:tnLst>
  </p:timing>
  <p:hf hdr="0"/>
  <p:txStyles>
    <p:titleStyle>
      <a:lvl1pPr>
        <a:lnSpc>
          <a:spcPct val="90000"/>
        </a:lnSpc>
        <a:defRPr sz="2400" b="1">
          <a:latin typeface="Meiryo UI"/>
          <a:ea typeface="Meiryo UI"/>
          <a:cs typeface="Meiryo UI"/>
          <a:sym typeface="Meiryo UI"/>
        </a:defRPr>
      </a:lvl1pPr>
      <a:lvl2pPr>
        <a:lnSpc>
          <a:spcPct val="90000"/>
        </a:lnSpc>
        <a:defRPr sz="2400" b="1">
          <a:latin typeface="Meiryo UI"/>
          <a:ea typeface="Meiryo UI"/>
          <a:cs typeface="Meiryo UI"/>
          <a:sym typeface="Meiryo UI"/>
        </a:defRPr>
      </a:lvl2pPr>
      <a:lvl3pPr>
        <a:lnSpc>
          <a:spcPct val="90000"/>
        </a:lnSpc>
        <a:defRPr sz="2400" b="1">
          <a:latin typeface="Meiryo UI"/>
          <a:ea typeface="Meiryo UI"/>
          <a:cs typeface="Meiryo UI"/>
          <a:sym typeface="Meiryo UI"/>
        </a:defRPr>
      </a:lvl3pPr>
      <a:lvl4pPr>
        <a:lnSpc>
          <a:spcPct val="90000"/>
        </a:lnSpc>
        <a:defRPr sz="2400" b="1">
          <a:latin typeface="Meiryo UI"/>
          <a:ea typeface="Meiryo UI"/>
          <a:cs typeface="Meiryo UI"/>
          <a:sym typeface="Meiryo UI"/>
        </a:defRPr>
      </a:lvl4pPr>
      <a:lvl5pPr>
        <a:lnSpc>
          <a:spcPct val="90000"/>
        </a:lnSpc>
        <a:defRPr sz="2400" b="1">
          <a:latin typeface="Meiryo UI"/>
          <a:ea typeface="Meiryo UI"/>
          <a:cs typeface="Meiryo UI"/>
          <a:sym typeface="Meiryo UI"/>
        </a:defRPr>
      </a:lvl5pPr>
      <a:lvl6pPr>
        <a:lnSpc>
          <a:spcPct val="90000"/>
        </a:lnSpc>
        <a:defRPr sz="2400" b="1">
          <a:latin typeface="Meiryo UI"/>
          <a:ea typeface="Meiryo UI"/>
          <a:cs typeface="Meiryo UI"/>
          <a:sym typeface="Meiryo UI"/>
        </a:defRPr>
      </a:lvl6pPr>
      <a:lvl7pPr>
        <a:lnSpc>
          <a:spcPct val="90000"/>
        </a:lnSpc>
        <a:defRPr sz="2400" b="1">
          <a:latin typeface="Meiryo UI"/>
          <a:ea typeface="Meiryo UI"/>
          <a:cs typeface="Meiryo UI"/>
          <a:sym typeface="Meiryo UI"/>
        </a:defRPr>
      </a:lvl7pPr>
      <a:lvl8pPr>
        <a:lnSpc>
          <a:spcPct val="90000"/>
        </a:lnSpc>
        <a:defRPr sz="2400" b="1">
          <a:latin typeface="Meiryo UI"/>
          <a:ea typeface="Meiryo UI"/>
          <a:cs typeface="Meiryo UI"/>
          <a:sym typeface="Meiryo UI"/>
        </a:defRPr>
      </a:lvl8pPr>
      <a:lvl9pPr>
        <a:lnSpc>
          <a:spcPct val="90000"/>
        </a:lnSpc>
        <a:defRPr sz="2400" b="1">
          <a:latin typeface="Meiryo UI"/>
          <a:ea typeface="Meiryo UI"/>
          <a:cs typeface="Meiryo UI"/>
          <a:sym typeface="Meiryo UI"/>
        </a:defRPr>
      </a:lvl9pPr>
    </p:titleStyle>
    <p:bodyStyle>
      <a:lvl1pPr marL="269875" indent="-269875">
        <a:lnSpc>
          <a:spcPct val="90000"/>
        </a:lnSpc>
        <a:spcBef>
          <a:spcPts val="1000"/>
        </a:spcBef>
        <a:buClr>
          <a:srgbClr val="B01F28"/>
        </a:buClr>
        <a:buSzPct val="80000"/>
        <a:buFont typeface="Wingdings" panose="05000000000000000000" pitchFamily="2" charset="2"/>
        <a:buChar char="l"/>
        <a:defRPr sz="2200" b="0">
          <a:latin typeface="ヒラギノ角ゴ ProN W3"/>
          <a:ea typeface="ヒラギノ角ゴ ProN W3"/>
          <a:cs typeface="ヒラギノ角ゴ ProN W3"/>
          <a:sym typeface="Meiryo UI"/>
        </a:defRPr>
      </a:lvl1pPr>
      <a:lvl2pPr marL="539750" indent="-269875">
        <a:lnSpc>
          <a:spcPct val="90000"/>
        </a:lnSpc>
        <a:spcBef>
          <a:spcPts val="1000"/>
        </a:spcBef>
        <a:buClr>
          <a:srgbClr val="B01F28"/>
        </a:buClr>
        <a:buSzPct val="65000"/>
        <a:buFont typeface="Wingdings" panose="05000000000000000000" pitchFamily="2" charset="2"/>
        <a:buChar char="l"/>
        <a:defRPr sz="2200" b="0">
          <a:latin typeface="ヒラギノ角ゴ ProN W3"/>
          <a:ea typeface="ヒラギノ角ゴ ProN W3"/>
          <a:cs typeface="ヒラギノ角ゴ ProN W3"/>
          <a:sym typeface="Meiryo UI"/>
        </a:defRPr>
      </a:lvl2pPr>
      <a:lvl3pPr marL="809625" indent="-293688">
        <a:lnSpc>
          <a:spcPct val="90000"/>
        </a:lnSpc>
        <a:spcBef>
          <a:spcPts val="1000"/>
        </a:spcBef>
        <a:buClr>
          <a:srgbClr val="B01F28"/>
        </a:buClr>
        <a:buSzPct val="45000"/>
        <a:buFont typeface="Wingdings" panose="05000000000000000000" pitchFamily="2" charset="2"/>
        <a:buChar char="l"/>
        <a:defRPr sz="2000" b="0">
          <a:latin typeface="ヒラギノ角ゴ ProN W3"/>
          <a:ea typeface="ヒラギノ角ゴ ProN W3"/>
          <a:cs typeface="ヒラギノ角ゴ ProN W3"/>
          <a:sym typeface="Meiryo UI"/>
        </a:defRPr>
      </a:lvl3pPr>
      <a:lvl4pPr marL="1079500" indent="-282575">
        <a:lnSpc>
          <a:spcPct val="90000"/>
        </a:lnSpc>
        <a:spcBef>
          <a:spcPts val="1000"/>
        </a:spcBef>
        <a:buClr>
          <a:srgbClr val="B01F28"/>
        </a:buClr>
        <a:buSzPct val="130000"/>
        <a:buFont typeface="Meiryo UI" panose="020B0604030504040204" pitchFamily="50" charset="-128"/>
        <a:buChar char="-"/>
        <a:defRPr sz="1800" b="0">
          <a:latin typeface="ヒラギノ角ゴ ProN W3"/>
          <a:ea typeface="ヒラギノ角ゴ ProN W3"/>
          <a:cs typeface="ヒラギノ角ゴ ProN W3"/>
          <a:sym typeface="Meiryo UI"/>
        </a:defRPr>
      </a:lvl4pPr>
      <a:lvl5pPr marL="1341438" indent="-301625">
        <a:lnSpc>
          <a:spcPct val="90000"/>
        </a:lnSpc>
        <a:spcBef>
          <a:spcPts val="1000"/>
        </a:spcBef>
        <a:buClr>
          <a:srgbClr val="B01F28"/>
        </a:buClr>
        <a:buSzPct val="110000"/>
        <a:buFont typeface="Meiryo UI" panose="020B0604030504040204" pitchFamily="50" charset="-128"/>
        <a:buChar char="-"/>
        <a:defRPr sz="1800" b="0">
          <a:latin typeface="ヒラギノ角ゴ ProN W3"/>
          <a:ea typeface="ヒラギノ角ゴ ProN W3"/>
          <a:cs typeface="ヒラギノ角ゴ ProN W3"/>
          <a:sym typeface="Meiryo UI"/>
        </a:defRPr>
      </a:lvl5pPr>
      <a:lvl6pPr marL="1524000" indent="-285750">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4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6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8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1">
          <a:blip r:embed="rId18"/>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18"/>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smtClean="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1F3E85"/>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267083" y="6470653"/>
            <a:ext cx="2743202" cy="307762"/>
          </a:xfrm>
          <a:prstGeom prst="rect">
            <a:avLst/>
          </a:prstGeom>
          <a:ln w="12700">
            <a:miter lim="400000"/>
          </a:ln>
        </p:spPr>
        <p:txBody>
          <a:bodyPr lIns="45713" tIns="45713" rIns="45713" bIns="45713">
            <a:spAutoFit/>
          </a:bodyPr>
          <a:lstStyle>
            <a:lvl1pPr algn="r">
              <a:defRPr sz="1400" b="1">
                <a:solidFill>
                  <a:srgbClr val="A6A6A6"/>
                </a:solidFill>
                <a:latin typeface="Calibri"/>
                <a:ea typeface="Calibri"/>
                <a:cs typeface="Calibri"/>
                <a:sym typeface="Calibri"/>
              </a:defRPr>
            </a:lvl1pPr>
          </a:lstStyle>
          <a:p>
            <a:fld id="{86CB4B4D-7CA3-9044-876B-883B54F8677D}" type="slidenum">
              <a:rPr kumimoji="0" kern="0"/>
              <a:pPr/>
              <a:t>‹#›</a:t>
            </a:fld>
            <a:endParaRPr kumimoji="0" kern="0"/>
          </a:p>
        </p:txBody>
      </p:sp>
      <p:sp>
        <p:nvSpPr>
          <p:cNvPr id="9" name="Text Placeholder 2"/>
          <p:cNvSpPr>
            <a:spLocks noGrp="1"/>
          </p:cNvSpPr>
          <p:nvPr>
            <p:ph type="body" idx="1"/>
          </p:nvPr>
        </p:nvSpPr>
        <p:spPr>
          <a:xfrm>
            <a:off x="1391327" y="2323654"/>
            <a:ext cx="9036422" cy="3508977"/>
          </a:xfrm>
          <a:prstGeom prst="rect">
            <a:avLst/>
          </a:prstGeom>
        </p:spPr>
        <p:txBody>
          <a:bodyPr vert="horz" lIns="91429" tIns="45715" rIns="91429" bIns="45715"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10" name="Picture 10"/>
          <p:cNvPicPr/>
          <p:nvPr userDrawn="1"/>
        </p:nvPicPr>
        <p:blipFill>
          <a:blip r:embed="rId19"/>
          <a:stretch>
            <a:fillRect/>
          </a:stretch>
        </p:blipFill>
        <p:spPr>
          <a:xfrm>
            <a:off x="0" y="6131160"/>
            <a:ext cx="691200" cy="726840"/>
          </a:xfrm>
          <a:prstGeom prst="rect">
            <a:avLst/>
          </a:prstGeom>
          <a:ln>
            <a:noFill/>
          </a:ln>
        </p:spPr>
      </p:pic>
    </p:spTree>
    <p:extLst>
      <p:ext uri="{BB962C8B-B14F-4D97-AF65-F5344CB8AC3E}">
        <p14:creationId xmlns:p14="http://schemas.microsoft.com/office/powerpoint/2010/main" val="194419460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ransition spd="med"/>
  <p:timing>
    <p:tnLst>
      <p:par>
        <p:cTn id="1" dur="indefinite" restart="never" nodeType="tmRoot"/>
      </p:par>
    </p:tnLst>
  </p:timing>
  <p:hf hdr="0" ftr="0" dt="0"/>
  <p:txStyles>
    <p:titleStyle>
      <a:lvl1pPr>
        <a:lnSpc>
          <a:spcPct val="90000"/>
        </a:lnSpc>
        <a:defRPr sz="2300" b="1">
          <a:latin typeface="Meiryo UI"/>
          <a:ea typeface="Meiryo UI"/>
          <a:cs typeface="Meiryo UI"/>
          <a:sym typeface="Meiryo UI"/>
        </a:defRPr>
      </a:lvl1pPr>
      <a:lvl2pPr>
        <a:lnSpc>
          <a:spcPct val="90000"/>
        </a:lnSpc>
        <a:defRPr sz="2300" b="1">
          <a:latin typeface="Meiryo UI"/>
          <a:ea typeface="Meiryo UI"/>
          <a:cs typeface="Meiryo UI"/>
          <a:sym typeface="Meiryo UI"/>
        </a:defRPr>
      </a:lvl2pPr>
      <a:lvl3pPr>
        <a:lnSpc>
          <a:spcPct val="90000"/>
        </a:lnSpc>
        <a:defRPr sz="2300" b="1">
          <a:latin typeface="Meiryo UI"/>
          <a:ea typeface="Meiryo UI"/>
          <a:cs typeface="Meiryo UI"/>
          <a:sym typeface="Meiryo UI"/>
        </a:defRPr>
      </a:lvl3pPr>
      <a:lvl4pPr>
        <a:lnSpc>
          <a:spcPct val="90000"/>
        </a:lnSpc>
        <a:defRPr sz="2300" b="1">
          <a:latin typeface="Meiryo UI"/>
          <a:ea typeface="Meiryo UI"/>
          <a:cs typeface="Meiryo UI"/>
          <a:sym typeface="Meiryo UI"/>
        </a:defRPr>
      </a:lvl4pPr>
      <a:lvl5pPr>
        <a:lnSpc>
          <a:spcPct val="90000"/>
        </a:lnSpc>
        <a:defRPr sz="2300" b="1">
          <a:latin typeface="Meiryo UI"/>
          <a:ea typeface="Meiryo UI"/>
          <a:cs typeface="Meiryo UI"/>
          <a:sym typeface="Meiryo UI"/>
        </a:defRPr>
      </a:lvl5pPr>
      <a:lvl6pPr>
        <a:lnSpc>
          <a:spcPct val="90000"/>
        </a:lnSpc>
        <a:defRPr sz="2300" b="1">
          <a:latin typeface="Meiryo UI"/>
          <a:ea typeface="Meiryo UI"/>
          <a:cs typeface="Meiryo UI"/>
          <a:sym typeface="Meiryo UI"/>
        </a:defRPr>
      </a:lvl6pPr>
      <a:lvl7pPr>
        <a:lnSpc>
          <a:spcPct val="90000"/>
        </a:lnSpc>
        <a:defRPr sz="2300" b="1">
          <a:latin typeface="Meiryo UI"/>
          <a:ea typeface="Meiryo UI"/>
          <a:cs typeface="Meiryo UI"/>
          <a:sym typeface="Meiryo UI"/>
        </a:defRPr>
      </a:lvl7pPr>
      <a:lvl8pPr>
        <a:lnSpc>
          <a:spcPct val="90000"/>
        </a:lnSpc>
        <a:defRPr sz="2300" b="1">
          <a:latin typeface="Meiryo UI"/>
          <a:ea typeface="Meiryo UI"/>
          <a:cs typeface="Meiryo UI"/>
          <a:sym typeface="Meiryo UI"/>
        </a:defRPr>
      </a:lvl8pPr>
      <a:lvl9pPr>
        <a:lnSpc>
          <a:spcPct val="90000"/>
        </a:lnSpc>
        <a:defRPr sz="2300" b="1">
          <a:latin typeface="Meiryo UI"/>
          <a:ea typeface="Meiryo UI"/>
          <a:cs typeface="Meiryo UI"/>
          <a:sym typeface="Meiryo UI"/>
        </a:defRPr>
      </a:lvl9pPr>
    </p:titleStyle>
    <p:bodyStyle>
      <a:lvl1pPr marL="269844" indent="-269844">
        <a:lnSpc>
          <a:spcPct val="90000"/>
        </a:lnSpc>
        <a:spcBef>
          <a:spcPts val="1000"/>
        </a:spcBef>
        <a:buClr>
          <a:srgbClr val="1F3E85"/>
        </a:buClr>
        <a:buSzPct val="80000"/>
        <a:buFont typeface="Wingdings" charset="2"/>
        <a:buChar char="§"/>
        <a:defRPr sz="2200" b="1">
          <a:latin typeface="Meiryo UI" panose="020B0604030504040204" pitchFamily="50" charset="-128"/>
          <a:ea typeface="Meiryo UI" panose="020B0604030504040204" pitchFamily="50" charset="-128"/>
          <a:cs typeface="Meiryo UI" panose="020B0604030504040204" pitchFamily="50" charset="-128"/>
          <a:sym typeface="Meiryo UI"/>
        </a:defRPr>
      </a:lvl1pPr>
      <a:lvl2pPr marL="539689" indent="-269844">
        <a:lnSpc>
          <a:spcPct val="90000"/>
        </a:lnSpc>
        <a:spcBef>
          <a:spcPts val="1000"/>
        </a:spcBef>
        <a:buClr>
          <a:srgbClr val="1F3E85"/>
        </a:buClr>
        <a:buSzPct val="65000"/>
        <a:buFont typeface="Wingdings" charset="2"/>
        <a:buChar char="§"/>
        <a:defRPr sz="2200">
          <a:latin typeface="Meiryo UI" panose="020B0604030504040204" pitchFamily="50" charset="-128"/>
          <a:ea typeface="Meiryo UI" panose="020B0604030504040204" pitchFamily="50" charset="-128"/>
          <a:cs typeface="Meiryo UI" panose="020B0604030504040204" pitchFamily="50" charset="-128"/>
          <a:sym typeface="Meiryo UI"/>
        </a:defRPr>
      </a:lvl2pPr>
      <a:lvl3pPr marL="809532" indent="-293655">
        <a:lnSpc>
          <a:spcPct val="90000"/>
        </a:lnSpc>
        <a:spcBef>
          <a:spcPts val="1000"/>
        </a:spcBef>
        <a:buClr>
          <a:srgbClr val="1F3E85"/>
        </a:buClr>
        <a:buSzPct val="45000"/>
        <a:buFont typeface="Wingdings" charset="2"/>
        <a:buChar char="§"/>
        <a:defRPr sz="2000">
          <a:latin typeface="Meiryo UI" panose="020B0604030504040204" pitchFamily="50" charset="-128"/>
          <a:ea typeface="Meiryo UI" panose="020B0604030504040204" pitchFamily="50" charset="-128"/>
          <a:cs typeface="Meiryo UI" panose="020B0604030504040204" pitchFamily="50" charset="-128"/>
          <a:sym typeface="Meiryo UI"/>
        </a:defRPr>
      </a:lvl3pPr>
      <a:lvl4pPr marL="1079377" indent="-282542">
        <a:lnSpc>
          <a:spcPct val="90000"/>
        </a:lnSpc>
        <a:spcBef>
          <a:spcPts val="1000"/>
        </a:spcBef>
        <a:buClr>
          <a:srgbClr val="1F3E85"/>
        </a:buClr>
        <a:buSzPct val="13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4pPr>
      <a:lvl5pPr marL="1341285" indent="-301591">
        <a:lnSpc>
          <a:spcPct val="90000"/>
        </a:lnSpc>
        <a:spcBef>
          <a:spcPts val="1000"/>
        </a:spcBef>
        <a:buClr>
          <a:srgbClr val="1F3E85"/>
        </a:buClr>
        <a:buSzPct val="11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5pPr>
      <a:lvl6pPr marL="1523827" indent="-285717">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065"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213"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361"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9"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9"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1" y="635640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E9C93-B232-467E-B6C0-6AAA1DA5DCE1}" type="datetimeFigureOut">
              <a:rPr lang="ja-JP" altLang="en-US" smtClean="0">
                <a:solidFill>
                  <a:prstClr val="black">
                    <a:tint val="75000"/>
                  </a:prstClr>
                </a:solidFill>
                <a:sym typeface="Helvetica Neue"/>
              </a:rPr>
              <a:pPr/>
              <a:t>2017/10/11</a:t>
            </a:fld>
            <a:endParaRPr lang="ja-JP" altLang="en-US">
              <a:solidFill>
                <a:prstClr val="black">
                  <a:tint val="75000"/>
                </a:prstClr>
              </a:solidFill>
              <a:sym typeface="Helvetica Neue"/>
            </a:endParaRPr>
          </a:p>
        </p:txBody>
      </p:sp>
      <p:sp>
        <p:nvSpPr>
          <p:cNvPr id="5" name="Footer Placeholder 4"/>
          <p:cNvSpPr>
            <a:spLocks noGrp="1"/>
          </p:cNvSpPr>
          <p:nvPr>
            <p:ph type="ftr" sz="quarter" idx="3"/>
          </p:nvPr>
        </p:nvSpPr>
        <p:spPr>
          <a:xfrm>
            <a:off x="4038609" y="635640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sym typeface="Helvetica Neue"/>
            </a:endParaRPr>
          </a:p>
        </p:txBody>
      </p:sp>
      <p:sp>
        <p:nvSpPr>
          <p:cNvPr id="6" name="Slide Number Placeholder 5"/>
          <p:cNvSpPr>
            <a:spLocks noGrp="1"/>
          </p:cNvSpPr>
          <p:nvPr>
            <p:ph type="sldNum" sz="quarter" idx="4"/>
          </p:nvPr>
        </p:nvSpPr>
        <p:spPr>
          <a:xfrm>
            <a:off x="8610601" y="635640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84B77D-FC8B-479F-8593-3739CA629AEF}" type="slidenum">
              <a:rPr lang="ja-JP" altLang="en-US" smtClean="0">
                <a:solidFill>
                  <a:prstClr val="black">
                    <a:tint val="75000"/>
                  </a:prstClr>
                </a:solidFill>
                <a:sym typeface="Helvetica Neue"/>
              </a:rPr>
              <a:pPr/>
              <a:t>‹#›</a:t>
            </a:fld>
            <a:endParaRPr lang="ja-JP" altLang="en-US">
              <a:solidFill>
                <a:prstClr val="black">
                  <a:tint val="75000"/>
                </a:prstClr>
              </a:solidFill>
              <a:sym typeface="Helvetica Neue"/>
            </a:endParaRPr>
          </a:p>
        </p:txBody>
      </p:sp>
    </p:spTree>
    <p:extLst>
      <p:ext uri="{BB962C8B-B14F-4D97-AF65-F5344CB8AC3E}">
        <p14:creationId xmlns:p14="http://schemas.microsoft.com/office/powerpoint/2010/main" val="67571810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4.png"/><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1</a:t>
            </a:fld>
            <a:endParaRPr lang="en-US"/>
          </a:p>
        </p:txBody>
      </p:sp>
      <p:sp>
        <p:nvSpPr>
          <p:cNvPr id="9" name="TextBox 473"/>
          <p:cNvSpPr txBox="1"/>
          <p:nvPr/>
        </p:nvSpPr>
        <p:spPr>
          <a:xfrm>
            <a:off x="5208669" y="2550685"/>
            <a:ext cx="4294199" cy="899889"/>
          </a:xfrm>
          <a:prstGeom prst="rect">
            <a:avLst/>
          </a:prstGeom>
          <a:solidFill>
            <a:srgbClr val="CBFDBD"/>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0" name="TextBox 84"/>
          <p:cNvSpPr txBox="1"/>
          <p:nvPr/>
        </p:nvSpPr>
        <p:spPr>
          <a:xfrm>
            <a:off x="5305568" y="2823030"/>
            <a:ext cx="1549150" cy="495917"/>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endParaRPr kumimoji="0" lang="en-US" altLang="ja-JP" sz="2000" b="0" kern="0" dirty="0">
              <a:solidFill>
                <a:srgbClr val="FFFFFF"/>
              </a:solidFill>
              <a:latin typeface="Calibri Light" charset="0"/>
              <a:ea typeface="Calibri Light" charset="0"/>
              <a:cs typeface="Calibri Light" charset="0"/>
              <a:sym typeface="Helvetica Neue"/>
            </a:endParaRPr>
          </a:p>
        </p:txBody>
      </p:sp>
      <p:sp>
        <p:nvSpPr>
          <p:cNvPr id="11" name="TextBox 470"/>
          <p:cNvSpPr txBox="1"/>
          <p:nvPr/>
        </p:nvSpPr>
        <p:spPr>
          <a:xfrm>
            <a:off x="1228678" y="1810127"/>
            <a:ext cx="3685329" cy="1626749"/>
          </a:xfrm>
          <a:prstGeom prst="rect">
            <a:avLst/>
          </a:prstGeom>
          <a:solidFill>
            <a:schemeClr val="accent2">
              <a:lumMod val="40000"/>
              <a:lumOff val="60000"/>
            </a:schemeClr>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2" name="TextBox 84"/>
          <p:cNvSpPr txBox="1"/>
          <p:nvPr/>
        </p:nvSpPr>
        <p:spPr>
          <a:xfrm>
            <a:off x="3494896" y="2824986"/>
            <a:ext cx="1302721" cy="489143"/>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altLang="ja-JP" b="0" kern="0" dirty="0">
                <a:solidFill>
                  <a:srgbClr val="FFFFFF"/>
                </a:solidFill>
                <a:latin typeface="Calibri Light" charset="0"/>
                <a:ea typeface="Calibri Light" charset="0"/>
                <a:cs typeface="Calibri Light" charset="0"/>
                <a:sym typeface="Helvetica Neue"/>
              </a:rPr>
              <a:t>IHK Linux</a:t>
            </a:r>
          </a:p>
        </p:txBody>
      </p:sp>
      <p:sp>
        <p:nvSpPr>
          <p:cNvPr id="13" name="TextBox 471"/>
          <p:cNvSpPr txBox="1"/>
          <p:nvPr/>
        </p:nvSpPr>
        <p:spPr>
          <a:xfrm>
            <a:off x="3494897" y="2308033"/>
            <a:ext cx="1303979" cy="521811"/>
          </a:xfrm>
          <a:prstGeom prst="rect">
            <a:avLst/>
          </a:prstGeom>
          <a:solidFill>
            <a:srgbClr val="008080"/>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b="0" kern="0" dirty="0">
                <a:solidFill>
                  <a:srgbClr val="FFFFFF"/>
                </a:solidFill>
                <a:latin typeface="Calibri Light" charset="0"/>
                <a:ea typeface="Calibri Light" charset="0"/>
                <a:cs typeface="Calibri Light" charset="0"/>
                <a:sym typeface="Helvetica Neue"/>
              </a:rPr>
              <a:t>Delegator</a:t>
            </a:r>
            <a:br>
              <a:rPr kumimoji="0" lang="en-US" b="0" kern="0" dirty="0">
                <a:solidFill>
                  <a:srgbClr val="FFFFFF"/>
                </a:solidFill>
                <a:latin typeface="Calibri Light" charset="0"/>
                <a:ea typeface="Calibri Light" charset="0"/>
                <a:cs typeface="Calibri Light" charset="0"/>
                <a:sym typeface="Helvetica Neue"/>
              </a:rPr>
            </a:br>
            <a:r>
              <a:rPr kumimoji="0" lang="en-US" b="0" kern="0" dirty="0">
                <a:solidFill>
                  <a:srgbClr val="FFFFFF"/>
                </a:solidFill>
                <a:latin typeface="Calibri Light" charset="0"/>
                <a:ea typeface="Calibri Light" charset="0"/>
                <a:cs typeface="Calibri Light" charset="0"/>
                <a:sym typeface="Helvetica Neue"/>
              </a:rPr>
              <a:t> module</a:t>
            </a:r>
          </a:p>
        </p:txBody>
      </p:sp>
      <p:sp>
        <p:nvSpPr>
          <p:cNvPr id="14" name="TextBox 472"/>
          <p:cNvSpPr txBox="1"/>
          <p:nvPr/>
        </p:nvSpPr>
        <p:spPr>
          <a:xfrm>
            <a:off x="3290188" y="1339969"/>
            <a:ext cx="1594241" cy="413147"/>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endParaRPr kumimoji="0" lang="en-US" sz="2000" kern="0" dirty="0">
              <a:solidFill>
                <a:srgbClr val="FFFFFF"/>
              </a:solidFill>
              <a:latin typeface="Calibri Light" charset="0"/>
              <a:ea typeface="Calibri Light" charset="0"/>
              <a:cs typeface="Calibri Light" charset="0"/>
              <a:sym typeface="Helvetica Neue"/>
            </a:endParaRPr>
          </a:p>
        </p:txBody>
      </p:sp>
      <p:sp>
        <p:nvSpPr>
          <p:cNvPr id="21" name="正方形/長方形 115"/>
          <p:cNvSpPr/>
          <p:nvPr/>
        </p:nvSpPr>
        <p:spPr>
          <a:xfrm>
            <a:off x="6839659" y="2585182"/>
            <a:ext cx="1269238" cy="430447"/>
          </a:xfrm>
          <a:prstGeom prst="rect">
            <a:avLst/>
          </a:prstGeom>
        </p:spPr>
        <p:txBody>
          <a:bodyPr wrap="none" lIns="91429" tIns="45715" rIns="91429" bIns="45715" anchor="ctr">
            <a:noAutofit/>
          </a:bodyPr>
          <a:lstStyle/>
          <a:p>
            <a:pPr algn="ctr"/>
            <a:r>
              <a:rPr kumimoji="0" lang="en-US" altLang="ja-JP" kern="0" dirty="0" err="1">
                <a:solidFill>
                  <a:srgbClr val="376092"/>
                </a:solidFill>
                <a:latin typeface="Calibri Light" charset="0"/>
                <a:ea typeface="Calibri Light" charset="0"/>
                <a:cs typeface="Calibri Light" charset="0"/>
                <a:sym typeface="Helvetica Neue"/>
              </a:rPr>
              <a:t>McKernel</a:t>
            </a:r>
            <a:endParaRPr kumimoji="0" lang="en-US" altLang="ja-JP" kern="0" dirty="0">
              <a:solidFill>
                <a:srgbClr val="376092"/>
              </a:solidFill>
              <a:latin typeface="Calibri Light" charset="0"/>
              <a:ea typeface="Calibri Light" charset="0"/>
              <a:cs typeface="Calibri Light" charset="0"/>
              <a:sym typeface="Helvetica Neue"/>
            </a:endParaRPr>
          </a:p>
        </p:txBody>
      </p:sp>
      <p:sp>
        <p:nvSpPr>
          <p:cNvPr id="22" name="正方形/長方形 116"/>
          <p:cNvSpPr/>
          <p:nvPr/>
        </p:nvSpPr>
        <p:spPr>
          <a:xfrm>
            <a:off x="2410253" y="2234090"/>
            <a:ext cx="865186" cy="475524"/>
          </a:xfrm>
          <a:prstGeom prst="rect">
            <a:avLst/>
          </a:prstGeom>
        </p:spPr>
        <p:txBody>
          <a:bodyPr wrap="none" lIns="91429" tIns="45715" rIns="91429" bIns="45715" anchor="ctr">
            <a:noAutofit/>
          </a:bodyPr>
          <a:lstStyle/>
          <a:p>
            <a:pPr algn="ctr"/>
            <a:r>
              <a:rPr kumimoji="0" lang="en-US" altLang="ja-JP" sz="2000" kern="0" dirty="0">
                <a:solidFill>
                  <a:srgbClr val="376092"/>
                </a:solidFill>
                <a:latin typeface="Calibri Light" charset="0"/>
                <a:ea typeface="Calibri Light" charset="0"/>
                <a:cs typeface="Calibri Light" charset="0"/>
                <a:sym typeface="Helvetica Neue"/>
              </a:rPr>
              <a:t>Linux</a:t>
            </a:r>
          </a:p>
        </p:txBody>
      </p:sp>
      <p:sp>
        <p:nvSpPr>
          <p:cNvPr id="23" name="TextBox 474"/>
          <p:cNvSpPr txBox="1"/>
          <p:nvPr/>
        </p:nvSpPr>
        <p:spPr>
          <a:xfrm>
            <a:off x="6403056" y="1512013"/>
            <a:ext cx="3071588" cy="933923"/>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pPr algn="ctr"/>
            <a:endParaRPr kumimoji="0" lang="en-US" sz="2000" kern="0" dirty="0">
              <a:solidFill>
                <a:srgbClr val="FFFFFF"/>
              </a:solidFill>
              <a:latin typeface="Calibri Light" charset="0"/>
              <a:ea typeface="Calibri Light" charset="0"/>
              <a:cs typeface="Calibri Light" charset="0"/>
              <a:sym typeface="Helvetica Neue"/>
            </a:endParaRPr>
          </a:p>
          <a:p>
            <a:pPr algn="ctr"/>
            <a:endParaRPr kumimoji="0" lang="en-US" sz="2000" kern="0" dirty="0">
              <a:solidFill>
                <a:srgbClr val="FFFFFF"/>
              </a:solidFill>
              <a:latin typeface="Calibri Light" charset="0"/>
              <a:ea typeface="Calibri Light" charset="0"/>
              <a:cs typeface="Calibri Light" charset="0"/>
              <a:sym typeface="Helvetica Neue"/>
            </a:endParaRPr>
          </a:p>
        </p:txBody>
      </p:sp>
      <p:sp>
        <p:nvSpPr>
          <p:cNvPr id="26" name="正方形/長方形 120"/>
          <p:cNvSpPr/>
          <p:nvPr/>
        </p:nvSpPr>
        <p:spPr>
          <a:xfrm>
            <a:off x="3353547" y="1280680"/>
            <a:ext cx="1479870"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Proxy process</a:t>
            </a:r>
          </a:p>
        </p:txBody>
      </p:sp>
      <p:sp>
        <p:nvSpPr>
          <p:cNvPr id="27" name="正方形/長方形 121"/>
          <p:cNvSpPr/>
          <p:nvPr/>
        </p:nvSpPr>
        <p:spPr>
          <a:xfrm>
            <a:off x="5382044" y="2895005"/>
            <a:ext cx="1321473" cy="338544"/>
          </a:xfrm>
          <a:prstGeom prst="rect">
            <a:avLst/>
          </a:prstGeom>
        </p:spPr>
        <p:txBody>
          <a:bodyPr wrap="none" lIns="91429" tIns="45715" rIns="91429" bIns="45715">
            <a:spAutoFit/>
          </a:bodyPr>
          <a:lstStyle/>
          <a:p>
            <a:r>
              <a:rPr kumimoji="0" lang="en-US" altLang="ja-JP" sz="1600" kern="0" dirty="0">
                <a:solidFill>
                  <a:srgbClr val="FFFFFF"/>
                </a:solidFill>
                <a:latin typeface="Calibri Light" charset="0"/>
                <a:ea typeface="Calibri Light" charset="0"/>
                <a:cs typeface="Calibri Light" charset="0"/>
                <a:sym typeface="Helvetica Neue"/>
              </a:rPr>
              <a:t>IHK Co-kernel</a:t>
            </a:r>
          </a:p>
        </p:txBody>
      </p:sp>
      <p:sp>
        <p:nvSpPr>
          <p:cNvPr id="28" name="正方形/長方形 122"/>
          <p:cNvSpPr/>
          <p:nvPr/>
        </p:nvSpPr>
        <p:spPr>
          <a:xfrm>
            <a:off x="4157512" y="2897151"/>
            <a:ext cx="184644" cy="369322"/>
          </a:xfrm>
          <a:prstGeom prst="rect">
            <a:avLst/>
          </a:prstGeom>
        </p:spPr>
        <p:txBody>
          <a:bodyPr wrap="none" lIns="91429" tIns="45715" rIns="91429" bIns="45715" anchor="ctr">
            <a:spAutoFit/>
          </a:bodyPr>
          <a:lstStyle/>
          <a:p>
            <a:pPr algn="ctr"/>
            <a:endParaRPr kumimoji="0" lang="en-US" altLang="ja-JP" kern="0" dirty="0">
              <a:solidFill>
                <a:srgbClr val="FFFFFF"/>
              </a:solidFill>
              <a:latin typeface="Calibri Light" charset="0"/>
              <a:ea typeface="Calibri Light" charset="0"/>
              <a:cs typeface="Calibri Light" charset="0"/>
              <a:sym typeface="Helvetica Neue"/>
            </a:endParaRPr>
          </a:p>
        </p:txBody>
      </p:sp>
      <p:sp>
        <p:nvSpPr>
          <p:cNvPr id="29" name="正方形/長方形 123"/>
          <p:cNvSpPr/>
          <p:nvPr/>
        </p:nvSpPr>
        <p:spPr>
          <a:xfrm>
            <a:off x="7060884" y="1523471"/>
            <a:ext cx="1684829"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HPC Application</a:t>
            </a:r>
          </a:p>
        </p:txBody>
      </p:sp>
      <p:sp>
        <p:nvSpPr>
          <p:cNvPr id="33" name="TextBox 84"/>
          <p:cNvSpPr txBox="1"/>
          <p:nvPr/>
        </p:nvSpPr>
        <p:spPr>
          <a:xfrm>
            <a:off x="2481047" y="2698849"/>
            <a:ext cx="950931" cy="61483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4" name="TextBox 84"/>
          <p:cNvSpPr txBox="1"/>
          <p:nvPr/>
        </p:nvSpPr>
        <p:spPr>
          <a:xfrm>
            <a:off x="8174796" y="2759841"/>
            <a:ext cx="953433" cy="58755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Tree>
    <p:extLst>
      <p:ext uri="{BB962C8B-B14F-4D97-AF65-F5344CB8AC3E}">
        <p14:creationId xmlns:p14="http://schemas.microsoft.com/office/powerpoint/2010/main" val="3931916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グループ化 51"/>
          <p:cNvGrpSpPr/>
          <p:nvPr/>
        </p:nvGrpSpPr>
        <p:grpSpPr>
          <a:xfrm>
            <a:off x="2954175" y="1535893"/>
            <a:ext cx="6283650" cy="3786214"/>
            <a:chOff x="642910" y="1357298"/>
            <a:chExt cx="6283650" cy="3786214"/>
          </a:xfrm>
        </p:grpSpPr>
        <p:sp>
          <p:nvSpPr>
            <p:cNvPr id="5" name="正方形/長方形 1"/>
            <p:cNvSpPr/>
            <p:nvPr/>
          </p:nvSpPr>
          <p:spPr>
            <a:xfrm>
              <a:off x="642910"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ホスト</a:t>
              </a:r>
              <a:r>
                <a:rPr kumimoji="1" lang="en-US" altLang="ja-JP" sz="1000" dirty="0" smtClean="0">
                  <a:solidFill>
                    <a:schemeClr val="tx1"/>
                  </a:solidFill>
                </a:rPr>
                <a:t>OS</a:t>
              </a:r>
              <a:endParaRPr kumimoji="1" lang="ja-JP" altLang="en-US" sz="1000" dirty="0">
                <a:solidFill>
                  <a:schemeClr val="tx1"/>
                </a:solidFill>
              </a:endParaRPr>
            </a:p>
          </p:txBody>
        </p:sp>
        <p:sp>
          <p:nvSpPr>
            <p:cNvPr id="6" name="正方形/長方形 2"/>
            <p:cNvSpPr/>
            <p:nvPr/>
          </p:nvSpPr>
          <p:spPr>
            <a:xfrm>
              <a:off x="1000100" y="1785926"/>
              <a:ext cx="1847864" cy="12858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3"/>
            <p:cNvSpPr/>
            <p:nvPr/>
          </p:nvSpPr>
          <p:spPr>
            <a:xfrm>
              <a:off x="785786" y="3429000"/>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8" name="正方形/長方形 4"/>
            <p:cNvSpPr/>
            <p:nvPr/>
          </p:nvSpPr>
          <p:spPr>
            <a:xfrm>
              <a:off x="1714480" y="4286256"/>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900" dirty="0" err="1" smtClean="0">
                  <a:solidFill>
                    <a:schemeClr val="tx1"/>
                  </a:solidFill>
                </a:rPr>
                <a:t>tty</a:t>
              </a:r>
              <a:endParaRPr kumimoji="1" lang="en-US" altLang="ja-JP" sz="900" dirty="0" smtClean="0">
                <a:solidFill>
                  <a:schemeClr val="tx1"/>
                </a:solidFill>
              </a:endParaRPr>
            </a:p>
            <a:p>
              <a:endParaRPr lang="en-US" altLang="ja-JP" sz="900" dirty="0">
                <a:solidFill>
                  <a:schemeClr val="tx1"/>
                </a:solidFill>
              </a:endParaRPr>
            </a:p>
            <a:p>
              <a:r>
                <a:rPr kumimoji="1" lang="en-US" altLang="ja-JP" sz="900" dirty="0" smtClean="0">
                  <a:solidFill>
                    <a:schemeClr val="tx1"/>
                  </a:solidFill>
                </a:rPr>
                <a:t>     ^C</a:t>
              </a:r>
              <a:endParaRPr kumimoji="1" lang="ja-JP" altLang="en-US" sz="900" dirty="0">
                <a:solidFill>
                  <a:schemeClr val="tx1"/>
                </a:solidFill>
              </a:endParaRPr>
            </a:p>
          </p:txBody>
        </p:sp>
        <p:cxnSp>
          <p:nvCxnSpPr>
            <p:cNvPr id="9" name="直線矢印コネクタ 6"/>
            <p:cNvCxnSpPr>
              <a:stCxn id="7" idx="0"/>
            </p:cNvCxnSpPr>
            <p:nvPr/>
          </p:nvCxnSpPr>
          <p:spPr>
            <a:xfrm rot="5400000" flipH="1" flipV="1">
              <a:off x="1267992" y="3196827"/>
              <a:ext cx="357190" cy="107157"/>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7"/>
            <p:cNvCxnSpPr>
              <a:stCxn id="8" idx="0"/>
              <a:endCxn id="6" idx="2"/>
            </p:cNvCxnSpPr>
            <p:nvPr/>
          </p:nvCxnSpPr>
          <p:spPr>
            <a:xfrm flipH="1" flipV="1">
              <a:off x="1924032" y="3071810"/>
              <a:ext cx="397671" cy="121444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9"/>
            <p:cNvSpPr txBox="1"/>
            <p:nvPr/>
          </p:nvSpPr>
          <p:spPr>
            <a:xfrm>
              <a:off x="2267744" y="3933056"/>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2" name="テキスト ボックス 10"/>
            <p:cNvSpPr txBox="1"/>
            <p:nvPr/>
          </p:nvSpPr>
          <p:spPr>
            <a:xfrm>
              <a:off x="1428728" y="31432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3" name="正方形/長方形 11"/>
            <p:cNvSpPr/>
            <p:nvPr/>
          </p:nvSpPr>
          <p:spPr>
            <a:xfrm>
              <a:off x="4357686"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endParaRPr kumimoji="1" lang="ja-JP" altLang="en-US" sz="1000" dirty="0">
                <a:solidFill>
                  <a:schemeClr val="tx1"/>
                </a:solidFill>
              </a:endParaRPr>
            </a:p>
          </p:txBody>
        </p:sp>
        <p:sp>
          <p:nvSpPr>
            <p:cNvPr id="14" name="正方形/長方形 12"/>
            <p:cNvSpPr/>
            <p:nvPr/>
          </p:nvSpPr>
          <p:spPr>
            <a:xfrm>
              <a:off x="1071538" y="2000240"/>
              <a:ext cx="857256"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800" dirty="0" smtClean="0">
                  <a:solidFill>
                    <a:schemeClr val="tx1"/>
                  </a:solidFill>
                </a:rPr>
                <a:t>シグナル処理</a:t>
              </a:r>
              <a:endParaRPr kumimoji="1" lang="en-US" altLang="ja-JP" sz="800" dirty="0" smtClean="0">
                <a:solidFill>
                  <a:schemeClr val="tx1"/>
                </a:solidFill>
              </a:endParaRPr>
            </a:p>
            <a:p>
              <a:r>
                <a:rPr kumimoji="1" lang="ja-JP" altLang="en-US" sz="800" dirty="0" smtClean="0">
                  <a:solidFill>
                    <a:schemeClr val="tx1"/>
                  </a:solidFill>
                </a:rPr>
                <a:t>スレッド</a:t>
              </a:r>
              <a:endParaRPr kumimoji="1" lang="ja-JP" altLang="en-US" sz="800" dirty="0">
                <a:solidFill>
                  <a:schemeClr val="tx1"/>
                </a:solidFill>
              </a:endParaRPr>
            </a:p>
          </p:txBody>
        </p:sp>
        <p:sp>
          <p:nvSpPr>
            <p:cNvPr id="15" name="正方形/長方形 13"/>
            <p:cNvSpPr/>
            <p:nvPr/>
          </p:nvSpPr>
          <p:spPr>
            <a:xfrm>
              <a:off x="1785918" y="2500306"/>
              <a:ext cx="928694"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800" dirty="0">
                  <a:solidFill>
                    <a:schemeClr val="tx1"/>
                  </a:solidFill>
                </a:rPr>
                <a:t>システムコール</a:t>
              </a:r>
              <a:r>
                <a:rPr kumimoji="1" lang="ja-JP" altLang="en-US" sz="800" dirty="0" smtClean="0">
                  <a:solidFill>
                    <a:schemeClr val="tx1"/>
                  </a:solidFill>
                </a:rPr>
                <a:t>処理スレッド</a:t>
              </a:r>
              <a:endParaRPr kumimoji="1" lang="ja-JP" altLang="en-US" sz="800" dirty="0">
                <a:solidFill>
                  <a:schemeClr val="tx1"/>
                </a:solidFill>
              </a:endParaRPr>
            </a:p>
          </p:txBody>
        </p:sp>
        <p:cxnSp>
          <p:nvCxnSpPr>
            <p:cNvPr id="16" name="直線矢印コネクタ 15"/>
            <p:cNvCxnSpPr>
              <a:stCxn id="14" idx="3"/>
            </p:cNvCxnSpPr>
            <p:nvPr/>
          </p:nvCxnSpPr>
          <p:spPr>
            <a:xfrm>
              <a:off x="1928794" y="2214554"/>
              <a:ext cx="71438" cy="28575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1928794" y="221455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8" name="正方形/長方形 17"/>
            <p:cNvSpPr/>
            <p:nvPr/>
          </p:nvSpPr>
          <p:spPr>
            <a:xfrm>
              <a:off x="4643438" y="1714488"/>
              <a:ext cx="1847864" cy="778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シグナル受信プロセス</a:t>
              </a:r>
              <a:endParaRPr kumimoji="1" lang="ja-JP" altLang="en-US" sz="1000" dirty="0">
                <a:solidFill>
                  <a:schemeClr val="tx1"/>
                </a:solidFill>
              </a:endParaRPr>
            </a:p>
          </p:txBody>
        </p:sp>
        <p:sp>
          <p:nvSpPr>
            <p:cNvPr id="19" name="爆発 1 18"/>
            <p:cNvSpPr/>
            <p:nvPr/>
          </p:nvSpPr>
          <p:spPr>
            <a:xfrm>
              <a:off x="6012160" y="1988840"/>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Page</a:t>
              </a:r>
            </a:p>
            <a:p>
              <a:pPr algn="ctr"/>
              <a:r>
                <a:rPr lang="en-US" altLang="ja-JP" sz="800" dirty="0" smtClean="0">
                  <a:solidFill>
                    <a:schemeClr val="tx1"/>
                  </a:solidFill>
                </a:rPr>
                <a:t>Fault</a:t>
              </a:r>
              <a:endParaRPr kumimoji="1" lang="ja-JP" altLang="en-US" sz="800" dirty="0">
                <a:solidFill>
                  <a:schemeClr val="tx1"/>
                </a:solidFill>
              </a:endParaRPr>
            </a:p>
          </p:txBody>
        </p:sp>
        <p:sp>
          <p:nvSpPr>
            <p:cNvPr id="20" name="爆発 1 19"/>
            <p:cNvSpPr/>
            <p:nvPr/>
          </p:nvSpPr>
          <p:spPr>
            <a:xfrm>
              <a:off x="4427984" y="1916832"/>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GPF</a:t>
              </a:r>
              <a:endParaRPr kumimoji="1" lang="ja-JP" altLang="en-US" sz="800" dirty="0">
                <a:solidFill>
                  <a:schemeClr val="tx1"/>
                </a:solidFill>
              </a:endParaRPr>
            </a:p>
          </p:txBody>
        </p:sp>
        <p:cxnSp>
          <p:nvCxnSpPr>
            <p:cNvPr id="21" name="直線矢印コネクタ 20"/>
            <p:cNvCxnSpPr/>
            <p:nvPr/>
          </p:nvCxnSpPr>
          <p:spPr>
            <a:xfrm>
              <a:off x="4932040" y="2636912"/>
              <a:ext cx="211464"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3"/>
            <p:cNvCxnSpPr/>
            <p:nvPr/>
          </p:nvCxnSpPr>
          <p:spPr>
            <a:xfrm flipH="1">
              <a:off x="5857884" y="2636912"/>
              <a:ext cx="370300"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6"/>
            <p:cNvSpPr/>
            <p:nvPr/>
          </p:nvSpPr>
          <p:spPr>
            <a:xfrm>
              <a:off x="5429256" y="4214818"/>
              <a:ext cx="121444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24" name="テキスト ボックス 27"/>
            <p:cNvSpPr txBox="1"/>
            <p:nvPr/>
          </p:nvSpPr>
          <p:spPr>
            <a:xfrm>
              <a:off x="5148064" y="256490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5" name="テキスト ボックス 28"/>
            <p:cNvSpPr txBox="1"/>
            <p:nvPr/>
          </p:nvSpPr>
          <p:spPr>
            <a:xfrm>
              <a:off x="4427984" y="38610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cxnSp>
          <p:nvCxnSpPr>
            <p:cNvPr id="26" name="直線矢印コネクタ 29"/>
            <p:cNvCxnSpPr>
              <a:stCxn id="23" idx="0"/>
            </p:cNvCxnSpPr>
            <p:nvPr/>
          </p:nvCxnSpPr>
          <p:spPr>
            <a:xfrm flipH="1" flipV="1">
              <a:off x="5868144" y="3645024"/>
              <a:ext cx="168335" cy="56979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32"/>
            <p:cNvSpPr txBox="1"/>
            <p:nvPr/>
          </p:nvSpPr>
          <p:spPr>
            <a:xfrm>
              <a:off x="5357818" y="3786190"/>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8" name="正方形/長方形 33"/>
            <p:cNvSpPr/>
            <p:nvPr/>
          </p:nvSpPr>
          <p:spPr>
            <a:xfrm>
              <a:off x="4788024" y="2996952"/>
              <a:ext cx="1571636" cy="6480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r>
                <a:rPr kumimoji="1" lang="ja-JP" altLang="en-US" sz="1000" dirty="0" smtClean="0">
                  <a:solidFill>
                    <a:schemeClr val="tx1"/>
                  </a:solidFill>
                </a:rPr>
                <a:t> シグナル処理</a:t>
              </a:r>
              <a:endParaRPr kumimoji="1" lang="ja-JP" altLang="en-US" sz="1000" dirty="0">
                <a:solidFill>
                  <a:schemeClr val="tx1"/>
                </a:solidFill>
              </a:endParaRPr>
            </a:p>
          </p:txBody>
        </p:sp>
        <p:cxnSp>
          <p:nvCxnSpPr>
            <p:cNvPr id="29" name="直線矢印コネクタ 38"/>
            <p:cNvCxnSpPr>
              <a:stCxn id="14" idx="3"/>
            </p:cNvCxnSpPr>
            <p:nvPr/>
          </p:nvCxnSpPr>
          <p:spPr>
            <a:xfrm>
              <a:off x="1928794" y="2214554"/>
              <a:ext cx="2859230" cy="926414"/>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テキスト ボックス 70"/>
            <p:cNvSpPr txBox="1"/>
            <p:nvPr/>
          </p:nvSpPr>
          <p:spPr>
            <a:xfrm>
              <a:off x="3491880" y="2492896"/>
              <a:ext cx="60946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smtClean="0"/>
                <a:t>IKC</a:t>
              </a:r>
              <a:r>
                <a:rPr kumimoji="1" lang="ja-JP" altLang="en-US" sz="1000" dirty="0" smtClean="0"/>
                <a:t>通信</a:t>
              </a:r>
              <a:endParaRPr kumimoji="1" lang="ja-JP" altLang="en-US" sz="1000" dirty="0"/>
            </a:p>
          </p:txBody>
        </p:sp>
        <p:cxnSp>
          <p:nvCxnSpPr>
            <p:cNvPr id="31" name="直線矢印コネクタ 34"/>
            <p:cNvCxnSpPr/>
            <p:nvPr/>
          </p:nvCxnSpPr>
          <p:spPr>
            <a:xfrm flipH="1" flipV="1">
              <a:off x="2339753" y="3068960"/>
              <a:ext cx="288031" cy="43204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爆発 1 30"/>
            <p:cNvSpPr/>
            <p:nvPr/>
          </p:nvSpPr>
          <p:spPr>
            <a:xfrm>
              <a:off x="2411760" y="2924944"/>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500" dirty="0" smtClean="0">
                  <a:solidFill>
                    <a:schemeClr val="tx1"/>
                  </a:solidFill>
                </a:rPr>
                <a:t>SIGALRM</a:t>
              </a:r>
            </a:p>
            <a:p>
              <a:pPr algn="ctr"/>
              <a:r>
                <a:rPr lang="en-US" altLang="ja-JP" sz="500" dirty="0" smtClean="0">
                  <a:solidFill>
                    <a:schemeClr val="tx1"/>
                  </a:solidFill>
                </a:rPr>
                <a:t>SIGPIPE</a:t>
              </a:r>
            </a:p>
            <a:p>
              <a:pPr algn="ctr"/>
              <a:r>
                <a:rPr kumimoji="1" lang="ja-JP" altLang="en-US" sz="500" dirty="0" smtClean="0">
                  <a:solidFill>
                    <a:schemeClr val="tx1"/>
                  </a:solidFill>
                </a:rPr>
                <a:t>など</a:t>
              </a:r>
              <a:endParaRPr kumimoji="1" lang="ja-JP" altLang="en-US" sz="500" dirty="0">
                <a:solidFill>
                  <a:schemeClr val="tx1"/>
                </a:solidFill>
              </a:endParaRPr>
            </a:p>
          </p:txBody>
        </p:sp>
        <p:sp>
          <p:nvSpPr>
            <p:cNvPr id="33" name="正方形/長方形 43"/>
            <p:cNvSpPr/>
            <p:nvPr/>
          </p:nvSpPr>
          <p:spPr>
            <a:xfrm>
              <a:off x="4427984" y="4293096"/>
              <a:ext cx="86409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子プロセス</a:t>
              </a:r>
              <a:endParaRPr kumimoji="1" lang="en-US" altLang="ja-JP" sz="900" dirty="0" smtClean="0">
                <a:solidFill>
                  <a:schemeClr val="tx1"/>
                </a:solidFill>
              </a:endParaRPr>
            </a:p>
            <a:p>
              <a:endParaRPr kumimoji="1" lang="en-US" altLang="ja-JP" sz="900" dirty="0" smtClean="0">
                <a:solidFill>
                  <a:schemeClr val="tx1"/>
                </a:solidFill>
              </a:endParaRPr>
            </a:p>
            <a:p>
              <a:r>
                <a:rPr lang="ja-JP" altLang="en-US" sz="900" dirty="0" smtClean="0">
                  <a:solidFill>
                    <a:schemeClr val="tx1"/>
                  </a:solidFill>
                </a:rPr>
                <a:t>終了</a:t>
              </a:r>
              <a:endParaRPr kumimoji="1" lang="ja-JP" altLang="en-US" sz="900" dirty="0">
                <a:solidFill>
                  <a:schemeClr val="tx1"/>
                </a:solidFill>
              </a:endParaRPr>
            </a:p>
          </p:txBody>
        </p:sp>
        <p:cxnSp>
          <p:nvCxnSpPr>
            <p:cNvPr id="34" name="直線矢印コネクタ 48"/>
            <p:cNvCxnSpPr>
              <a:stCxn id="33" idx="0"/>
            </p:cNvCxnSpPr>
            <p:nvPr/>
          </p:nvCxnSpPr>
          <p:spPr>
            <a:xfrm flipV="1">
              <a:off x="4860032" y="3645024"/>
              <a:ext cx="216024" cy="64807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164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グループ化 59"/>
          <p:cNvGrpSpPr/>
          <p:nvPr/>
        </p:nvGrpSpPr>
        <p:grpSpPr>
          <a:xfrm>
            <a:off x="2099556" y="1268760"/>
            <a:ext cx="7992888" cy="4320480"/>
            <a:chOff x="251520" y="1412776"/>
            <a:chExt cx="7992888" cy="4320480"/>
          </a:xfrm>
        </p:grpSpPr>
        <p:sp>
          <p:nvSpPr>
            <p:cNvPr id="5" name="正方形/長方形 9"/>
            <p:cNvSpPr/>
            <p:nvPr/>
          </p:nvSpPr>
          <p:spPr>
            <a:xfrm>
              <a:off x="3707904" y="1412776"/>
              <a:ext cx="4536504" cy="4320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McKernel</a:t>
              </a:r>
              <a:endParaRPr lang="en-US" altLang="ja-JP" sz="1000" dirty="0" smtClean="0">
                <a:solidFill>
                  <a:schemeClr val="tx1"/>
                </a:solidFill>
              </a:endParaRPr>
            </a:p>
          </p:txBody>
        </p:sp>
        <p:sp>
          <p:nvSpPr>
            <p:cNvPr id="6" name="正方形/長方形 1"/>
            <p:cNvSpPr/>
            <p:nvPr/>
          </p:nvSpPr>
          <p:spPr>
            <a:xfrm>
              <a:off x="683568" y="1484784"/>
              <a:ext cx="1944216" cy="1800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2"/>
            <p:cNvSpPr/>
            <p:nvPr/>
          </p:nvSpPr>
          <p:spPr>
            <a:xfrm>
              <a:off x="899593" y="2060848"/>
              <a:ext cx="1566174"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シグナルハンドラ</a:t>
              </a:r>
              <a:endParaRPr kumimoji="1" lang="ja-JP" altLang="en-US" sz="1000" dirty="0">
                <a:solidFill>
                  <a:schemeClr val="tx1"/>
                </a:solidFill>
              </a:endParaRPr>
            </a:p>
          </p:txBody>
        </p:sp>
        <p:sp>
          <p:nvSpPr>
            <p:cNvPr id="8" name="爆発 1 4"/>
            <p:cNvSpPr/>
            <p:nvPr/>
          </p:nvSpPr>
          <p:spPr>
            <a:xfrm>
              <a:off x="251520" y="2636912"/>
              <a:ext cx="1620180" cy="1221954"/>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dirty="0" smtClean="0">
                  <a:solidFill>
                    <a:schemeClr val="tx1"/>
                  </a:solidFill>
                </a:rPr>
                <a:t>シグナル</a:t>
              </a:r>
              <a:endParaRPr kumimoji="1" lang="ja-JP" altLang="en-US" sz="1000" dirty="0">
                <a:solidFill>
                  <a:schemeClr val="tx1"/>
                </a:solidFill>
              </a:endParaRPr>
            </a:p>
          </p:txBody>
        </p:sp>
        <p:cxnSp>
          <p:nvCxnSpPr>
            <p:cNvPr id="9" name="直線矢印コネクタ 6"/>
            <p:cNvCxnSpPr>
              <a:endCxn id="7" idx="2"/>
            </p:cNvCxnSpPr>
            <p:nvPr/>
          </p:nvCxnSpPr>
          <p:spPr>
            <a:xfrm flipV="1">
              <a:off x="1331640" y="2584543"/>
              <a:ext cx="351040" cy="340401"/>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正方形/長方形 8"/>
            <p:cNvSpPr/>
            <p:nvPr/>
          </p:nvSpPr>
          <p:spPr>
            <a:xfrm>
              <a:off x="6372200" y="2780928"/>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シグナル登録処理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do_kill</a:t>
              </a:r>
              <a:r>
                <a:rPr kumimoji="1" lang="en-US" altLang="ja-JP" sz="1000" dirty="0" smtClean="0">
                  <a:solidFill>
                    <a:schemeClr val="tx1"/>
                  </a:solidFill>
                </a:rPr>
                <a:t>)</a:t>
              </a:r>
            </a:p>
          </p:txBody>
        </p:sp>
        <p:sp>
          <p:nvSpPr>
            <p:cNvPr id="11" name="正方形/長方形 10"/>
            <p:cNvSpPr/>
            <p:nvPr/>
          </p:nvSpPr>
          <p:spPr>
            <a:xfrm>
              <a:off x="4067944" y="1916832"/>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IKC</a:t>
              </a:r>
              <a:r>
                <a:rPr lang="ja-JP" altLang="en-US" sz="1000" dirty="0" smtClean="0">
                  <a:solidFill>
                    <a:schemeClr val="tx1"/>
                  </a:solidFill>
                </a:rPr>
                <a:t>受信処理</a:t>
              </a:r>
              <a:endParaRPr lang="en-US" altLang="ja-JP" sz="1000" dirty="0" smtClean="0">
                <a:solidFill>
                  <a:schemeClr val="tx1"/>
                </a:solidFill>
              </a:endParaRPr>
            </a:p>
            <a:p>
              <a:r>
                <a:rPr kumimoji="1" lang="ja-JP" altLang="en-US" sz="1000" dirty="0" smtClean="0">
                  <a:solidFill>
                    <a:schemeClr val="tx1"/>
                  </a:solidFill>
                </a:rPr>
                <a:t>（任意のシグナル）</a:t>
              </a:r>
              <a:endParaRPr kumimoji="1" lang="ja-JP" altLang="en-US" sz="1000" dirty="0">
                <a:solidFill>
                  <a:schemeClr val="tx1"/>
                </a:solidFill>
              </a:endParaRPr>
            </a:p>
          </p:txBody>
        </p:sp>
        <p:cxnSp>
          <p:nvCxnSpPr>
            <p:cNvPr id="12" name="直線矢印コネクタ 11"/>
            <p:cNvCxnSpPr>
              <a:stCxn id="7" idx="3"/>
              <a:endCxn id="11" idx="1"/>
            </p:cNvCxnSpPr>
            <p:nvPr/>
          </p:nvCxnSpPr>
          <p:spPr>
            <a:xfrm flipV="1">
              <a:off x="2465767" y="2135038"/>
              <a:ext cx="1602177" cy="1876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4"/>
            <p:cNvCxnSpPr>
              <a:stCxn id="11" idx="3"/>
              <a:endCxn id="10" idx="1"/>
            </p:cNvCxnSpPr>
            <p:nvPr/>
          </p:nvCxnSpPr>
          <p:spPr>
            <a:xfrm>
              <a:off x="5742130" y="2135038"/>
              <a:ext cx="630070" cy="9077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正方形/長方形 31"/>
            <p:cNvSpPr/>
            <p:nvPr/>
          </p:nvSpPr>
          <p:spPr>
            <a:xfrm>
              <a:off x="4067944" y="2492896"/>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GPF</a:t>
              </a:r>
              <a:r>
                <a:rPr kumimoji="1" lang="ja-JP" altLang="en-US" sz="1000" dirty="0" smtClean="0">
                  <a:solidFill>
                    <a:schemeClr val="tx1"/>
                  </a:solidFill>
                </a:rPr>
                <a:t>割り込みハンドラ</a:t>
              </a:r>
              <a:endParaRPr kumimoji="1" lang="en-US" altLang="ja-JP" sz="1000" dirty="0" smtClean="0">
                <a:solidFill>
                  <a:schemeClr val="tx1"/>
                </a:solidFill>
              </a:endParaRPr>
            </a:p>
            <a:p>
              <a:r>
                <a:rPr lang="ja-JP" altLang="en-US" sz="1000" dirty="0" smtClean="0">
                  <a:solidFill>
                    <a:schemeClr val="tx1"/>
                  </a:solidFill>
                </a:rPr>
                <a:t>（</a:t>
              </a:r>
              <a:r>
                <a:rPr lang="en-US" altLang="ja-JP" sz="1000" dirty="0" err="1" smtClean="0">
                  <a:solidFill>
                    <a:schemeClr val="tx1"/>
                  </a:solidFill>
                </a:rPr>
                <a:t>SIGILL</a:t>
              </a:r>
              <a:r>
                <a:rPr lang="en-US" altLang="ja-JP" sz="1000" dirty="0" smtClean="0">
                  <a:solidFill>
                    <a:schemeClr val="tx1"/>
                  </a:solidFill>
                </a:rPr>
                <a:t>)</a:t>
              </a:r>
              <a:endParaRPr kumimoji="1" lang="ja-JP" altLang="en-US" sz="1000" dirty="0">
                <a:solidFill>
                  <a:schemeClr val="tx1"/>
                </a:solidFill>
              </a:endParaRPr>
            </a:p>
          </p:txBody>
        </p:sp>
        <p:sp>
          <p:nvSpPr>
            <p:cNvPr id="15" name="正方形/長方形 32"/>
            <p:cNvSpPr/>
            <p:nvPr/>
          </p:nvSpPr>
          <p:spPr>
            <a:xfrm>
              <a:off x="4067944" y="3068960"/>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Page</a:t>
              </a:r>
              <a:r>
                <a:rPr kumimoji="1" lang="ja-JP" altLang="en-US" sz="1000" dirty="0" smtClean="0">
                  <a:solidFill>
                    <a:schemeClr val="tx1"/>
                  </a:solidFill>
                </a:rPr>
                <a:t> </a:t>
              </a:r>
              <a:r>
                <a:rPr kumimoji="1" lang="en-US" altLang="ja-JP" sz="1000" dirty="0" smtClean="0">
                  <a:solidFill>
                    <a:schemeClr val="tx1"/>
                  </a:solidFill>
                </a:rPr>
                <a:t>Fault</a:t>
              </a:r>
              <a:r>
                <a:rPr kumimoji="1" lang="ja-JP" altLang="en-US" sz="1000" dirty="0" smtClean="0">
                  <a:solidFill>
                    <a:schemeClr val="tx1"/>
                  </a:solidFill>
                </a:rPr>
                <a:t>割り込みハンドラ</a:t>
              </a:r>
              <a:r>
                <a:rPr lang="ja-JP" altLang="en-US" sz="800" dirty="0" smtClean="0">
                  <a:solidFill>
                    <a:schemeClr val="tx1"/>
                  </a:solidFill>
                </a:rPr>
                <a:t>（</a:t>
              </a:r>
              <a:r>
                <a:rPr lang="en-US" altLang="ja-JP" sz="800" dirty="0" err="1" smtClean="0">
                  <a:solidFill>
                    <a:schemeClr val="tx1"/>
                  </a:solidFill>
                </a:rPr>
                <a:t>SIGBUS</a:t>
              </a:r>
              <a:r>
                <a:rPr lang="ja-JP" altLang="en-US" sz="800" dirty="0" err="1" smtClean="0">
                  <a:solidFill>
                    <a:schemeClr val="tx1"/>
                  </a:solidFill>
                </a:rPr>
                <a:t>、</a:t>
              </a:r>
              <a:r>
                <a:rPr lang="en-US" altLang="ja-JP" sz="800" dirty="0" err="1" smtClean="0">
                  <a:solidFill>
                    <a:schemeClr val="tx1"/>
                  </a:solidFill>
                </a:rPr>
                <a:t>SIGSEGV</a:t>
              </a:r>
              <a:r>
                <a:rPr lang="en-US" altLang="ja-JP" sz="800" dirty="0" smtClean="0">
                  <a:solidFill>
                    <a:schemeClr val="tx1"/>
                  </a:solidFill>
                </a:rPr>
                <a:t>)</a:t>
              </a:r>
              <a:endParaRPr kumimoji="1" lang="ja-JP" altLang="en-US" sz="1000" dirty="0">
                <a:solidFill>
                  <a:schemeClr val="tx1"/>
                </a:solidFill>
              </a:endParaRPr>
            </a:p>
          </p:txBody>
        </p:sp>
        <p:sp>
          <p:nvSpPr>
            <p:cNvPr id="16" name="正方形/長方形 33"/>
            <p:cNvSpPr/>
            <p:nvPr/>
          </p:nvSpPr>
          <p:spPr>
            <a:xfrm>
              <a:off x="4067944" y="3645024"/>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kill</a:t>
              </a:r>
              <a:r>
                <a:rPr kumimoji="1" lang="ja-JP" altLang="en-US" sz="1000" dirty="0" smtClean="0">
                  <a:solidFill>
                    <a:schemeClr val="tx1"/>
                  </a:solidFill>
                </a:rPr>
                <a:t>系システムコール</a:t>
              </a:r>
              <a:endParaRPr kumimoji="1" lang="en-US" altLang="ja-JP" sz="1000" dirty="0" smtClean="0">
                <a:solidFill>
                  <a:schemeClr val="tx1"/>
                </a:solidFill>
              </a:endParaRPr>
            </a:p>
            <a:p>
              <a:r>
                <a:rPr lang="ja-JP" altLang="en-US" sz="1000" dirty="0" smtClean="0">
                  <a:solidFill>
                    <a:schemeClr val="tx1"/>
                  </a:solidFill>
                </a:rPr>
                <a:t>（任意のシグナル）</a:t>
              </a:r>
              <a:endParaRPr kumimoji="1" lang="ja-JP" altLang="en-US" sz="1000" dirty="0">
                <a:solidFill>
                  <a:schemeClr val="tx1"/>
                </a:solidFill>
              </a:endParaRPr>
            </a:p>
          </p:txBody>
        </p:sp>
        <p:sp>
          <p:nvSpPr>
            <p:cNvPr id="17" name="正方形/長方形 34"/>
            <p:cNvSpPr/>
            <p:nvPr/>
          </p:nvSpPr>
          <p:spPr>
            <a:xfrm>
              <a:off x="4067944" y="4221088"/>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プロセス終了処理</a:t>
              </a:r>
              <a:endParaRPr kumimoji="1" lang="en-US" altLang="ja-JP" sz="1000" dirty="0" smtClean="0">
                <a:solidFill>
                  <a:schemeClr val="tx1"/>
                </a:solidFill>
              </a:endParaRPr>
            </a:p>
            <a:p>
              <a:r>
                <a:rPr kumimoji="1" lang="ja-JP" altLang="en-US" sz="1000" dirty="0" smtClean="0">
                  <a:solidFill>
                    <a:schemeClr val="tx1"/>
                  </a:solidFill>
                </a:rPr>
                <a:t>（</a:t>
              </a:r>
              <a:r>
                <a:rPr kumimoji="1" lang="en-US" altLang="ja-JP" sz="1000" dirty="0" err="1" smtClean="0">
                  <a:solidFill>
                    <a:schemeClr val="tx1"/>
                  </a:solidFill>
                </a:rPr>
                <a:t>SIGCHLD</a:t>
              </a:r>
              <a:r>
                <a:rPr kumimoji="1" lang="en-US" altLang="ja-JP" sz="1000" dirty="0" smtClean="0">
                  <a:solidFill>
                    <a:schemeClr val="tx1"/>
                  </a:solidFill>
                </a:rPr>
                <a:t>)</a:t>
              </a:r>
              <a:endParaRPr kumimoji="1" lang="ja-JP" altLang="en-US" sz="1000" dirty="0">
                <a:solidFill>
                  <a:schemeClr val="tx1"/>
                </a:solidFill>
              </a:endParaRPr>
            </a:p>
          </p:txBody>
        </p:sp>
        <p:cxnSp>
          <p:nvCxnSpPr>
            <p:cNvPr id="18" name="直線矢印コネクタ 37"/>
            <p:cNvCxnSpPr>
              <a:stCxn id="14" idx="3"/>
              <a:endCxn id="10" idx="1"/>
            </p:cNvCxnSpPr>
            <p:nvPr/>
          </p:nvCxnSpPr>
          <p:spPr>
            <a:xfrm>
              <a:off x="5742130" y="2711102"/>
              <a:ext cx="630070" cy="33167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40"/>
            <p:cNvCxnSpPr>
              <a:stCxn id="15" idx="3"/>
              <a:endCxn id="10" idx="1"/>
            </p:cNvCxnSpPr>
            <p:nvPr/>
          </p:nvCxnSpPr>
          <p:spPr>
            <a:xfrm flipV="1">
              <a:off x="5742130" y="3042776"/>
              <a:ext cx="630070" cy="24439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43"/>
            <p:cNvCxnSpPr>
              <a:stCxn id="16" idx="3"/>
              <a:endCxn id="10" idx="1"/>
            </p:cNvCxnSpPr>
            <p:nvPr/>
          </p:nvCxnSpPr>
          <p:spPr>
            <a:xfrm flipV="1">
              <a:off x="5742130" y="3042776"/>
              <a:ext cx="630070" cy="82045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46"/>
            <p:cNvCxnSpPr>
              <a:stCxn id="17" idx="3"/>
              <a:endCxn id="10" idx="1"/>
            </p:cNvCxnSpPr>
            <p:nvPr/>
          </p:nvCxnSpPr>
          <p:spPr>
            <a:xfrm flipV="1">
              <a:off x="5742130" y="3042776"/>
              <a:ext cx="630070" cy="139651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49"/>
            <p:cNvSpPr txBox="1"/>
            <p:nvPr/>
          </p:nvSpPr>
          <p:spPr>
            <a:xfrm>
              <a:off x="3059832" y="1988840"/>
              <a:ext cx="35298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err="1" smtClean="0"/>
                <a:t>IKC</a:t>
              </a:r>
              <a:endParaRPr kumimoji="1" lang="ja-JP" altLang="en-US" sz="1000" dirty="0"/>
            </a:p>
          </p:txBody>
        </p:sp>
        <p:sp>
          <p:nvSpPr>
            <p:cNvPr id="23" name="メモ 52"/>
            <p:cNvSpPr/>
            <p:nvPr/>
          </p:nvSpPr>
          <p:spPr>
            <a:xfrm>
              <a:off x="6372200" y="3717032"/>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800" dirty="0" smtClean="0">
                  <a:solidFill>
                    <a:schemeClr val="tx1"/>
                  </a:solidFill>
                </a:rPr>
                <a:t>process</a:t>
              </a:r>
            </a:p>
            <a:p>
              <a:r>
                <a:rPr lang="ja-JP" altLang="en-US" sz="800" dirty="0" smtClean="0">
                  <a:solidFill>
                    <a:schemeClr val="tx1"/>
                  </a:solidFill>
                </a:rPr>
                <a:t>構造体</a:t>
              </a:r>
              <a:endParaRPr kumimoji="1" lang="ja-JP" altLang="en-US" sz="800" dirty="0">
                <a:solidFill>
                  <a:schemeClr val="tx1"/>
                </a:solidFill>
              </a:endParaRPr>
            </a:p>
          </p:txBody>
        </p:sp>
        <p:sp>
          <p:nvSpPr>
            <p:cNvPr id="24" name="メモ 53"/>
            <p:cNvSpPr/>
            <p:nvPr/>
          </p:nvSpPr>
          <p:spPr>
            <a:xfrm>
              <a:off x="7308304" y="3861048"/>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800" dirty="0" err="1" smtClean="0">
                  <a:solidFill>
                    <a:schemeClr val="tx1"/>
                  </a:solidFill>
                </a:rPr>
                <a:t>sig_pending</a:t>
              </a:r>
              <a:endParaRPr lang="en-US" altLang="ja-JP" sz="800" dirty="0" smtClean="0">
                <a:solidFill>
                  <a:schemeClr val="tx1"/>
                </a:solidFill>
              </a:endParaRPr>
            </a:p>
            <a:p>
              <a:r>
                <a:rPr lang="ja-JP" altLang="en-US" sz="800" dirty="0" smtClean="0">
                  <a:solidFill>
                    <a:schemeClr val="tx1"/>
                  </a:solidFill>
                </a:rPr>
                <a:t>構造体</a:t>
              </a:r>
              <a:endParaRPr kumimoji="1" lang="ja-JP" altLang="en-US" sz="800" dirty="0">
                <a:solidFill>
                  <a:schemeClr val="tx1"/>
                </a:solidFill>
              </a:endParaRPr>
            </a:p>
          </p:txBody>
        </p:sp>
        <p:cxnSp>
          <p:nvCxnSpPr>
            <p:cNvPr id="25" name="直線コネクタ 55"/>
            <p:cNvCxnSpPr>
              <a:stCxn id="23" idx="3"/>
              <a:endCxn id="24" idx="1"/>
            </p:cNvCxnSpPr>
            <p:nvPr/>
          </p:nvCxnSpPr>
          <p:spPr>
            <a:xfrm>
              <a:off x="7164288" y="4077072"/>
              <a:ext cx="144016"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下矢印 56"/>
            <p:cNvSpPr/>
            <p:nvPr/>
          </p:nvSpPr>
          <p:spPr>
            <a:xfrm>
              <a:off x="6732240" y="3429000"/>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800" dirty="0" smtClean="0">
                  <a:solidFill>
                    <a:schemeClr val="tx1"/>
                  </a:solidFill>
                </a:rPr>
                <a:t>登録</a:t>
              </a:r>
              <a:endParaRPr kumimoji="1" lang="ja-JP" altLang="en-US" sz="800" dirty="0">
                <a:solidFill>
                  <a:schemeClr val="tx1"/>
                </a:solidFill>
              </a:endParaRPr>
            </a:p>
          </p:txBody>
        </p:sp>
        <p:sp>
          <p:nvSpPr>
            <p:cNvPr id="27" name="下矢印 57"/>
            <p:cNvSpPr/>
            <p:nvPr/>
          </p:nvSpPr>
          <p:spPr>
            <a:xfrm>
              <a:off x="6732240" y="4653136"/>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800" dirty="0" smtClean="0">
                  <a:solidFill>
                    <a:schemeClr val="tx1"/>
                  </a:solidFill>
                </a:rPr>
                <a:t>参照</a:t>
              </a:r>
              <a:endParaRPr kumimoji="1" lang="ja-JP" altLang="en-US" sz="800" dirty="0">
                <a:solidFill>
                  <a:schemeClr val="tx1"/>
                </a:solidFill>
              </a:endParaRPr>
            </a:p>
          </p:txBody>
        </p:sp>
        <p:sp>
          <p:nvSpPr>
            <p:cNvPr id="28" name="正方形/長方形 58"/>
            <p:cNvSpPr/>
            <p:nvPr/>
          </p:nvSpPr>
          <p:spPr>
            <a:xfrm>
              <a:off x="6444208" y="5013176"/>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シグナルチェック処理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check_signal</a:t>
              </a:r>
              <a:r>
                <a:rPr kumimoji="1" lang="en-US" altLang="ja-JP" sz="1000" dirty="0" smtClean="0">
                  <a:solidFill>
                    <a:schemeClr val="tx1"/>
                  </a:solidFill>
                </a:rPr>
                <a:t>)</a:t>
              </a:r>
              <a:endParaRPr kumimoji="1" lang="ja-JP" altLang="en-US" sz="1000" dirty="0">
                <a:solidFill>
                  <a:schemeClr val="tx1"/>
                </a:solidFill>
              </a:endParaRPr>
            </a:p>
          </p:txBody>
        </p:sp>
      </p:grpSp>
    </p:spTree>
    <p:extLst>
      <p:ext uri="{BB962C8B-B14F-4D97-AF65-F5344CB8AC3E}">
        <p14:creationId xmlns:p14="http://schemas.microsoft.com/office/powerpoint/2010/main" val="465672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図形グループ 1"/>
          <p:cNvGrpSpPr/>
          <p:nvPr/>
        </p:nvGrpSpPr>
        <p:grpSpPr>
          <a:xfrm>
            <a:off x="1632060" y="887795"/>
            <a:ext cx="9035940" cy="4672790"/>
            <a:chOff x="-253721" y="887795"/>
            <a:chExt cx="9459705" cy="4672790"/>
          </a:xfrm>
        </p:grpSpPr>
        <p:sp>
          <p:nvSpPr>
            <p:cNvPr id="29" name="正方形/長方形 28"/>
            <p:cNvSpPr/>
            <p:nvPr/>
          </p:nvSpPr>
          <p:spPr>
            <a:xfrm>
              <a:off x="6722567" y="4144452"/>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7" name="正方形/長方形 26"/>
            <p:cNvSpPr/>
            <p:nvPr/>
          </p:nvSpPr>
          <p:spPr>
            <a:xfrm>
              <a:off x="3809790" y="4151103"/>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8" name="テキスト ボックス 27"/>
            <p:cNvSpPr txBox="1"/>
            <p:nvPr/>
          </p:nvSpPr>
          <p:spPr>
            <a:xfrm>
              <a:off x="3809790" y="5081684"/>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2</a:t>
              </a:r>
              <a:endParaRPr lang="ja-JP" altLang="en-US" sz="2000" baseline="-25000" dirty="0">
                <a:solidFill>
                  <a:srgbClr val="000000"/>
                </a:solidFill>
                <a:latin typeface="Calibri"/>
                <a:cs typeface="Calibri"/>
              </a:endParaRPr>
            </a:p>
          </p:txBody>
        </p:sp>
        <p:sp>
          <p:nvSpPr>
            <p:cNvPr id="25" name="正方形/長方形 24"/>
            <p:cNvSpPr/>
            <p:nvPr/>
          </p:nvSpPr>
          <p:spPr>
            <a:xfrm>
              <a:off x="183185" y="4144452"/>
              <a:ext cx="3224057"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3809790" y="1195294"/>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03" name="正方形/長方形 102"/>
            <p:cNvSpPr/>
            <p:nvPr/>
          </p:nvSpPr>
          <p:spPr bwMode="auto">
            <a:xfrm>
              <a:off x="4089169" y="3152921"/>
              <a:ext cx="1757416"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0" name="正方形/長方形 109"/>
            <p:cNvSpPr/>
            <p:nvPr/>
          </p:nvSpPr>
          <p:spPr bwMode="auto">
            <a:xfrm>
              <a:off x="5175877"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3944069"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3944069"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4683434"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8078404"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6846596"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7601152"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6722567" y="1195293"/>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0" name="正方形/長方形 119"/>
            <p:cNvSpPr/>
            <p:nvPr/>
          </p:nvSpPr>
          <p:spPr bwMode="auto">
            <a:xfrm>
              <a:off x="7077365" y="3152921"/>
              <a:ext cx="162536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a:t>
              </a:r>
              <a:r>
                <a:rPr lang="en-US" altLang="ja-JP" sz="2000" dirty="0" err="1">
                  <a:solidFill>
                    <a:srgbClr val="000000"/>
                  </a:solidFill>
                  <a:latin typeface="Calibri"/>
                  <a:ea typeface="ヒラギノ角ゴ ProN W3"/>
                  <a:cs typeface="Calibri"/>
                </a:rPr>
                <a:t>Slave</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1" name="正方形/長方形 120"/>
            <p:cNvSpPr/>
            <p:nvPr/>
          </p:nvSpPr>
          <p:spPr>
            <a:xfrm>
              <a:off x="6846595"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6159569" y="246555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183185" y="1195293"/>
              <a:ext cx="3224057" cy="274511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83186" y="119529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758377" y="4302974"/>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2037425" y="4302974"/>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1530053" y="4463573"/>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2" name="正方形/長方形 131"/>
            <p:cNvSpPr/>
            <p:nvPr/>
          </p:nvSpPr>
          <p:spPr bwMode="auto">
            <a:xfrm>
              <a:off x="305309" y="1793890"/>
              <a:ext cx="1149590"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mcexec</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33" name="正方形/長方形 132"/>
            <p:cNvSpPr/>
            <p:nvPr/>
          </p:nvSpPr>
          <p:spPr bwMode="auto">
            <a:xfrm>
              <a:off x="305309" y="2600268"/>
              <a:ext cx="2931940"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134" name="正方形/長方形 133"/>
            <p:cNvSpPr/>
            <p:nvPr/>
          </p:nvSpPr>
          <p:spPr bwMode="auto">
            <a:xfrm>
              <a:off x="305309" y="3160306"/>
              <a:ext cx="293193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135" name="正方形/長方形 134"/>
            <p:cNvSpPr/>
            <p:nvPr/>
          </p:nvSpPr>
          <p:spPr bwMode="auto">
            <a:xfrm>
              <a:off x="2041147" y="1793890"/>
              <a:ext cx="1196101"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36" name="テキスト ボックス 135"/>
            <p:cNvSpPr txBox="1"/>
            <p:nvPr/>
          </p:nvSpPr>
          <p:spPr>
            <a:xfrm>
              <a:off x="1515942" y="1872172"/>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6" name="テキスト ボックス 25"/>
            <p:cNvSpPr txBox="1"/>
            <p:nvPr/>
          </p:nvSpPr>
          <p:spPr>
            <a:xfrm>
              <a:off x="183186" y="5075033"/>
              <a:ext cx="3224056"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
          <p:nvSpPr>
            <p:cNvPr id="30" name="テキスト ボックス 29"/>
            <p:cNvSpPr txBox="1"/>
            <p:nvPr/>
          </p:nvSpPr>
          <p:spPr>
            <a:xfrm>
              <a:off x="6722567" y="5075033"/>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cs typeface="Calibri"/>
              </a:endParaRPr>
            </a:p>
          </p:txBody>
        </p:sp>
        <p:sp>
          <p:nvSpPr>
            <p:cNvPr id="31" name="テキスト ボックス 30"/>
            <p:cNvSpPr txBox="1"/>
            <p:nvPr/>
          </p:nvSpPr>
          <p:spPr>
            <a:xfrm>
              <a:off x="6159569" y="4684623"/>
              <a:ext cx="515537" cy="338554"/>
            </a:xfrm>
            <a:prstGeom prst="rect">
              <a:avLst/>
            </a:prstGeom>
            <a:noFill/>
          </p:spPr>
          <p:txBody>
            <a:bodyPr wrap="none" rtlCol="0">
              <a:spAutoFit/>
            </a:bodyPr>
            <a:lstStyle/>
            <a:p>
              <a:pPr defTabSz="457200"/>
              <a:r>
                <a:rPr lang="ja-JP" altLang="en-US" sz="1600" dirty="0">
                  <a:solidFill>
                    <a:srgbClr val="000000"/>
                  </a:solidFill>
                </a:rPr>
                <a:t>・・・</a:t>
              </a:r>
            </a:p>
          </p:txBody>
        </p:sp>
        <p:cxnSp>
          <p:nvCxnSpPr>
            <p:cNvPr id="32" name="直線コネクタ 31"/>
            <p:cNvCxnSpPr/>
            <p:nvPr/>
          </p:nvCxnSpPr>
          <p:spPr bwMode="auto">
            <a:xfrm>
              <a:off x="-143621" y="2461435"/>
              <a:ext cx="9349605" cy="0"/>
            </a:xfrm>
            <a:prstGeom prst="line">
              <a:avLst/>
            </a:prstGeom>
            <a:noFill/>
            <a:ln w="25400" cap="flat" cmpd="sng" algn="ctr">
              <a:solidFill>
                <a:schemeClr val="tx1"/>
              </a:solidFill>
              <a:prstDash val="dash"/>
              <a:round/>
              <a:headEnd type="none" w="med" len="med"/>
              <a:tailEnd type="none" w="lg" len="lg"/>
            </a:ln>
            <a:effectLst/>
          </p:spPr>
        </p:cxnSp>
        <p:sp>
          <p:nvSpPr>
            <p:cNvPr id="33" name="正方形/長方形 32"/>
            <p:cNvSpPr/>
            <p:nvPr/>
          </p:nvSpPr>
          <p:spPr>
            <a:xfrm rot="16200000">
              <a:off x="-785377" y="1425896"/>
              <a:ext cx="149507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User space</a:t>
              </a:r>
              <a:endParaRPr lang="ja-JP" altLang="en-US" sz="2000" dirty="0">
                <a:solidFill>
                  <a:srgbClr val="000000"/>
                </a:solidFill>
                <a:latin typeface="Calibri"/>
                <a:ea typeface="ヒラギノ角ゴ ProN W3"/>
                <a:cs typeface="Calibri"/>
              </a:endParaRPr>
            </a:p>
          </p:txBody>
        </p:sp>
        <p:sp>
          <p:nvSpPr>
            <p:cNvPr id="34" name="正方形/長方形 33"/>
            <p:cNvSpPr/>
            <p:nvPr/>
          </p:nvSpPr>
          <p:spPr>
            <a:xfrm rot="16200000">
              <a:off x="-827697" y="3047062"/>
              <a:ext cx="156682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Kernel space</a:t>
              </a:r>
              <a:endParaRPr lang="ja-JP" altLang="en-US" sz="2000" dirty="0">
                <a:solidFill>
                  <a:srgbClr val="000000"/>
                </a:solidFill>
                <a:latin typeface="Calibri"/>
                <a:ea typeface="ヒラギノ角ゴ ProN W3"/>
                <a:cs typeface="Calibri"/>
              </a:endParaRPr>
            </a:p>
          </p:txBody>
        </p:sp>
      </p:grpSp>
    </p:spTree>
    <p:extLst>
      <p:ext uri="{BB962C8B-B14F-4D97-AF65-F5344CB8AC3E}">
        <p14:creationId xmlns:p14="http://schemas.microsoft.com/office/powerpoint/2010/main" val="1821759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454988"/>
          </a:xfrm>
        </p:spPr>
        <p:txBody>
          <a:bodyPr>
            <a:normAutofit fontScale="90000"/>
          </a:bodyPr>
          <a:lstStyle/>
          <a:p>
            <a:r>
              <a:rPr lang="en-US" altLang="ja-JP" sz="3200" dirty="0">
                <a:latin typeface="+mn-lt"/>
              </a:rPr>
              <a:t>1 Background</a:t>
            </a:r>
            <a:endParaRPr lang="ja-JP" altLang="en-US" sz="3200" dirty="0">
              <a:latin typeface="+mn-lt"/>
            </a:endParaRPr>
          </a:p>
        </p:txBody>
      </p:sp>
      <p:sp>
        <p:nvSpPr>
          <p:cNvPr id="3" name="コンテンツ プレースホルダー 2"/>
          <p:cNvSpPr>
            <a:spLocks noGrp="1"/>
          </p:cNvSpPr>
          <p:nvPr>
            <p:ph idx="1"/>
          </p:nvPr>
        </p:nvSpPr>
        <p:spPr>
          <a:xfrm>
            <a:off x="1524000" y="400552"/>
            <a:ext cx="9144000" cy="2783600"/>
          </a:xfrm>
        </p:spPr>
        <p:txBody>
          <a:bodyPr>
            <a:noAutofit/>
          </a:bodyPr>
          <a:lstStyle/>
          <a:p>
            <a:pPr marL="0" indent="0">
              <a:buNone/>
            </a:pPr>
            <a:r>
              <a:rPr lang="en-US" altLang="ja-JP" sz="2000" b="1" dirty="0">
                <a:cs typeface="Lucida Grande"/>
              </a:rPr>
              <a:t>MPI communication on receiver side</a:t>
            </a:r>
          </a:p>
          <a:p>
            <a:pPr marL="357188" indent="-357188">
              <a:buFont typeface="+mj-lt"/>
              <a:buAutoNum type="arabicPeriod"/>
            </a:pPr>
            <a:r>
              <a:rPr lang="en-US" altLang="ja-JP" sz="2000" dirty="0">
                <a:cs typeface="Lucida Grande"/>
              </a:rPr>
              <a:t>Post receive command into local queue</a:t>
            </a:r>
          </a:p>
          <a:p>
            <a:pPr marL="857250" lvl="1" indent="-457200"/>
            <a:r>
              <a:rPr lang="en-US" altLang="ja-JP" sz="1800" dirty="0">
                <a:cs typeface="Lucida Grande"/>
              </a:rPr>
              <a:t>The command has matching tag, buffer address, pointer to MPI-request structure on which the completion of the receive is marked</a:t>
            </a:r>
          </a:p>
          <a:p>
            <a:pPr marL="457200" indent="-457200">
              <a:buFont typeface="+mj-lt"/>
              <a:buAutoNum type="arabicPeriod"/>
            </a:pPr>
            <a:r>
              <a:rPr lang="en-US" altLang="ja-JP" sz="2000" dirty="0">
                <a:cs typeface="Lucida Grande"/>
              </a:rPr>
              <a:t>(Sender side sends packet to responder)</a:t>
            </a:r>
          </a:p>
          <a:p>
            <a:pPr marL="357188" indent="-357188">
              <a:buFont typeface="+mj-lt"/>
              <a:buAutoNum type="arabicPeriod"/>
            </a:pPr>
            <a:r>
              <a:rPr lang="en-US" altLang="ja-JP" sz="2000" dirty="0">
                <a:cs typeface="Lucida Grande"/>
              </a:rPr>
              <a:t>Monitor packet arrival by polling NW-HW event queue or message body repeatedly</a:t>
            </a:r>
          </a:p>
          <a:p>
            <a:pPr marL="357188" indent="-357188">
              <a:buFont typeface="+mj-lt"/>
              <a:buAutoNum type="arabicPeriod"/>
            </a:pPr>
            <a:r>
              <a:rPr lang="en-US" altLang="ja-JP" sz="2000" dirty="0">
                <a:cs typeface="Lucida Grande"/>
              </a:rPr>
              <a:t>Detect packet arrival, find matching command in the local queue, copy payload to final buffer and then mark the completion </a:t>
            </a:r>
          </a:p>
        </p:txBody>
      </p:sp>
      <p:cxnSp>
        <p:nvCxnSpPr>
          <p:cNvPr id="68" name="直線コネクタ 67"/>
          <p:cNvCxnSpPr/>
          <p:nvPr/>
        </p:nvCxnSpPr>
        <p:spPr>
          <a:xfrm>
            <a:off x="8600566"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69" name="テキスト ボックス 68"/>
          <p:cNvSpPr txBox="1"/>
          <p:nvPr/>
        </p:nvSpPr>
        <p:spPr>
          <a:xfrm>
            <a:off x="7796123" y="4374078"/>
            <a:ext cx="1608886"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cxnSp>
        <p:nvCxnSpPr>
          <p:cNvPr id="70" name="直線コネクタ 69"/>
          <p:cNvCxnSpPr/>
          <p:nvPr/>
        </p:nvCxnSpPr>
        <p:spPr>
          <a:xfrm>
            <a:off x="7281672"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6617965" y="4357366"/>
            <a:ext cx="1327414"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OS-core</a:t>
            </a:r>
            <a:endParaRPr lang="ja-JP" altLang="en-US" sz="1200" baseline="-25000" dirty="0">
              <a:solidFill>
                <a:prstClr val="black"/>
              </a:solidFill>
              <a:latin typeface="Lucida Grande"/>
              <a:cs typeface="Lucida Grande"/>
            </a:endParaRPr>
          </a:p>
        </p:txBody>
      </p:sp>
      <p:sp>
        <p:nvSpPr>
          <p:cNvPr id="73" name="正方形/長方形 72"/>
          <p:cNvSpPr/>
          <p:nvPr/>
        </p:nvSpPr>
        <p:spPr>
          <a:xfrm>
            <a:off x="7136290" y="5265198"/>
            <a:ext cx="294932" cy="339738"/>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75" name="正方形/長方形 74"/>
          <p:cNvSpPr/>
          <p:nvPr/>
        </p:nvSpPr>
        <p:spPr>
          <a:xfrm>
            <a:off x="8466229" y="4897477"/>
            <a:ext cx="324000" cy="359997"/>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76" name="正方形/長方形 75"/>
          <p:cNvSpPr/>
          <p:nvPr/>
        </p:nvSpPr>
        <p:spPr>
          <a:xfrm>
            <a:off x="7136290" y="5594511"/>
            <a:ext cx="294932" cy="360000"/>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77" name="正方形/長方形 76"/>
          <p:cNvSpPr/>
          <p:nvPr/>
        </p:nvSpPr>
        <p:spPr>
          <a:xfrm>
            <a:off x="8466230" y="5251225"/>
            <a:ext cx="324000"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1" name="右矢印 80"/>
          <p:cNvSpPr/>
          <p:nvPr/>
        </p:nvSpPr>
        <p:spPr>
          <a:xfrm>
            <a:off x="5431829" y="5325245"/>
            <a:ext cx="452732" cy="443669"/>
          </a:xfrm>
          <a:prstGeom prst="rightArrow">
            <a:avLst>
              <a:gd name="adj1" fmla="val 44220"/>
              <a:gd name="adj2" fmla="val 6058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82" name="テキスト ボックス 44"/>
          <p:cNvSpPr txBox="1"/>
          <p:nvPr/>
        </p:nvSpPr>
        <p:spPr>
          <a:xfrm>
            <a:off x="1524001" y="3184151"/>
            <a:ext cx="9143999" cy="1173214"/>
          </a:xfrm>
          <a:prstGeom prst="rect">
            <a:avLst/>
          </a:prstGeom>
          <a:solidFill>
            <a:schemeClr val="accent6"/>
          </a:solidFill>
          <a:ln w="9525">
            <a:noFill/>
            <a:miter lim="800000"/>
            <a:headEnd/>
            <a:tailEnd/>
          </a:ln>
        </p:spPr>
        <p:txBody>
          <a:bodyPr wrap="square" lIns="91429" tIns="45715" rIns="91429" bIns="45715" anchor="ctr">
            <a:no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marL="1165225" indent="-457200" defTabSz="268288"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 Steps 3-4 can be performed by another thread (called MPI progress thread) to parallelize the receive</a:t>
            </a:r>
          </a:p>
          <a:p>
            <a:pPr marL="1162050" indent="-446088" defTabSz="536575"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Run it on OS-core to make use of the less busy core</a:t>
            </a:r>
          </a:p>
        </p:txBody>
      </p:sp>
      <p:grpSp>
        <p:nvGrpSpPr>
          <p:cNvPr id="89" name="図形グループ 88"/>
          <p:cNvGrpSpPr/>
          <p:nvPr/>
        </p:nvGrpSpPr>
        <p:grpSpPr>
          <a:xfrm>
            <a:off x="1433875" y="4387896"/>
            <a:ext cx="3923802" cy="2451880"/>
            <a:chOff x="-83363" y="3900523"/>
            <a:chExt cx="3923802" cy="2451880"/>
          </a:xfrm>
        </p:grpSpPr>
        <p:cxnSp>
          <p:nvCxnSpPr>
            <p:cNvPr id="54" name="直線コネクタ 53"/>
            <p:cNvCxnSpPr/>
            <p:nvPr/>
          </p:nvCxnSpPr>
          <p:spPr>
            <a:xfrm>
              <a:off x="749857" y="4208574"/>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83363" y="3900523"/>
              <a:ext cx="1666439"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sp>
          <p:nvSpPr>
            <p:cNvPr id="58" name="テキスト ボックス 57"/>
            <p:cNvSpPr txBox="1"/>
            <p:nvPr/>
          </p:nvSpPr>
          <p:spPr>
            <a:xfrm>
              <a:off x="921725" y="4388229"/>
              <a:ext cx="2286404" cy="369332"/>
            </a:xfrm>
            <a:prstGeom prst="rect">
              <a:avLst/>
            </a:prstGeom>
            <a:noFill/>
          </p:spPr>
          <p:txBody>
            <a:bodyPr wrap="square" rtlCol="0">
              <a:spAutoFit/>
            </a:bodyPr>
            <a:lstStyle/>
            <a:p>
              <a:pPr defTabSz="457200"/>
              <a:r>
                <a:rPr lang="en-US" altLang="ja-JP" dirty="0">
                  <a:solidFill>
                    <a:prstClr val="black"/>
                  </a:solidFill>
                </a:rPr>
                <a:t>Post </a:t>
              </a:r>
              <a:r>
                <a:rPr lang="en-US" altLang="ja-JP" dirty="0" err="1">
                  <a:solidFill>
                    <a:prstClr val="black"/>
                  </a:solidFill>
                </a:rPr>
                <a:t>recv</a:t>
              </a:r>
              <a:r>
                <a:rPr lang="en-US" altLang="ja-JP" dirty="0">
                  <a:solidFill>
                    <a:prstClr val="black"/>
                  </a:solidFill>
                </a:rPr>
                <a:t> command</a:t>
              </a:r>
              <a:endParaRPr lang="ja-JP" altLang="en-US" dirty="0">
                <a:solidFill>
                  <a:prstClr val="black"/>
                </a:solidFill>
              </a:endParaRPr>
            </a:p>
          </p:txBody>
        </p:sp>
        <p:sp>
          <p:nvSpPr>
            <p:cNvPr id="59" name="正方形/長方形 58"/>
            <p:cNvSpPr/>
            <p:nvPr/>
          </p:nvSpPr>
          <p:spPr>
            <a:xfrm>
              <a:off x="616852" y="4777825"/>
              <a:ext cx="304871" cy="350002"/>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60" name="テキスト ボックス 59"/>
            <p:cNvSpPr txBox="1"/>
            <p:nvPr/>
          </p:nvSpPr>
          <p:spPr>
            <a:xfrm>
              <a:off x="921724" y="4737806"/>
              <a:ext cx="2286404" cy="369332"/>
            </a:xfrm>
            <a:prstGeom prst="rect">
              <a:avLst/>
            </a:prstGeom>
            <a:noFill/>
          </p:spPr>
          <p:txBody>
            <a:bodyPr wrap="square" rtlCol="0">
              <a:spAutoFit/>
            </a:bodyPr>
            <a:lstStyle/>
            <a:p>
              <a:pPr defTabSz="457200"/>
              <a:r>
                <a:rPr lang="en-US" altLang="ja-JP" dirty="0">
                  <a:solidFill>
                    <a:prstClr val="black"/>
                  </a:solidFill>
                </a:rPr>
                <a:t>Monitor packet arrival</a:t>
              </a:r>
              <a:endParaRPr lang="ja-JP" altLang="en-US" dirty="0">
                <a:solidFill>
                  <a:prstClr val="black"/>
                </a:solidFill>
              </a:endParaRPr>
            </a:p>
          </p:txBody>
        </p:sp>
        <p:sp>
          <p:nvSpPr>
            <p:cNvPr id="61" name="正方形/長方形 60"/>
            <p:cNvSpPr/>
            <p:nvPr/>
          </p:nvSpPr>
          <p:spPr>
            <a:xfrm>
              <a:off x="616853" y="4388229"/>
              <a:ext cx="304871" cy="389596"/>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62" name="正方形/長方形 61"/>
            <p:cNvSpPr/>
            <p:nvPr/>
          </p:nvSpPr>
          <p:spPr>
            <a:xfrm>
              <a:off x="616855" y="5117563"/>
              <a:ext cx="304869" cy="353933"/>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65" name="テキスト ボックス 64"/>
            <p:cNvSpPr txBox="1"/>
            <p:nvPr/>
          </p:nvSpPr>
          <p:spPr>
            <a:xfrm>
              <a:off x="896977" y="5127827"/>
              <a:ext cx="2943462" cy="369332"/>
            </a:xfrm>
            <a:prstGeom prst="rect">
              <a:avLst/>
            </a:prstGeom>
            <a:noFill/>
          </p:spPr>
          <p:txBody>
            <a:bodyPr wrap="square" rtlCol="0">
              <a:spAutoFit/>
            </a:bodyPr>
            <a:lstStyle/>
            <a:p>
              <a:pPr defTabSz="457200"/>
              <a:r>
                <a:rPr lang="en-US" altLang="ja-JP" dirty="0">
                  <a:solidFill>
                    <a:prstClr val="black"/>
                  </a:solidFill>
                </a:rPr>
                <a:t>Tag-match, copy and mark</a:t>
              </a:r>
              <a:endParaRPr lang="ja-JP" altLang="en-US" dirty="0">
                <a:solidFill>
                  <a:prstClr val="black"/>
                </a:solidFill>
              </a:endParaRPr>
            </a:p>
          </p:txBody>
        </p:sp>
        <p:sp>
          <p:nvSpPr>
            <p:cNvPr id="84" name="正方形/長方形 83"/>
            <p:cNvSpPr/>
            <p:nvPr/>
          </p:nvSpPr>
          <p:spPr>
            <a:xfrm>
              <a:off x="616853" y="5467138"/>
              <a:ext cx="304872"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5" name="テキスト ボックス 84"/>
            <p:cNvSpPr txBox="1"/>
            <p:nvPr/>
          </p:nvSpPr>
          <p:spPr>
            <a:xfrm>
              <a:off x="921724" y="5539402"/>
              <a:ext cx="1550171" cy="369332"/>
            </a:xfrm>
            <a:prstGeom prst="rect">
              <a:avLst/>
            </a:prstGeom>
            <a:noFill/>
          </p:spPr>
          <p:txBody>
            <a:bodyPr wrap="square" rtlCol="0">
              <a:spAutoFit/>
            </a:bodyPr>
            <a:lstStyle/>
            <a:p>
              <a:pPr defTabSz="457200"/>
              <a:r>
                <a:rPr lang="en-US" altLang="ja-JP" dirty="0">
                  <a:solidFill>
                    <a:prstClr val="black"/>
                  </a:solidFill>
                </a:rPr>
                <a:t>Computation</a:t>
              </a:r>
              <a:endParaRPr lang="ja-JP" altLang="en-US" dirty="0">
                <a:solidFill>
                  <a:prstClr val="black"/>
                </a:solidFill>
              </a:endParaRPr>
            </a:p>
          </p:txBody>
        </p:sp>
      </p:grpSp>
      <p:cxnSp>
        <p:nvCxnSpPr>
          <p:cNvPr id="101" name="直線矢印コネクタ 100"/>
          <p:cNvCxnSpPr/>
          <p:nvPr/>
        </p:nvCxnSpPr>
        <p:spPr>
          <a:xfrm flipH="1">
            <a:off x="1981200" y="6674510"/>
            <a:ext cx="6809030" cy="0"/>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4" name="直線矢印コネクタ 103"/>
          <p:cNvCxnSpPr/>
          <p:nvPr/>
        </p:nvCxnSpPr>
        <p:spPr>
          <a:xfrm flipH="1" flipV="1">
            <a:off x="5357678" y="6288751"/>
            <a:ext cx="3432553" cy="9562"/>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6" name="正方形/長方形 105"/>
          <p:cNvSpPr/>
          <p:nvPr/>
        </p:nvSpPr>
        <p:spPr>
          <a:xfrm>
            <a:off x="8466231" y="5958869"/>
            <a:ext cx="323999" cy="339444"/>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107" name="テキスト ボックス 106"/>
          <p:cNvSpPr txBox="1"/>
          <p:nvPr/>
        </p:nvSpPr>
        <p:spPr>
          <a:xfrm>
            <a:off x="8852253" y="5928982"/>
            <a:ext cx="1629857" cy="646331"/>
          </a:xfrm>
          <a:prstGeom prst="rect">
            <a:avLst/>
          </a:prstGeom>
          <a:noFill/>
        </p:spPr>
        <p:txBody>
          <a:bodyPr wrap="square" rtlCol="0">
            <a:spAutoFit/>
          </a:bodyPr>
          <a:lstStyle/>
          <a:p>
            <a:pPr defTabSz="457200"/>
            <a:r>
              <a:rPr lang="en-US" altLang="ja-JP" dirty="0">
                <a:solidFill>
                  <a:prstClr val="black"/>
                </a:solidFill>
              </a:rPr>
              <a:t>Check the mark</a:t>
            </a:r>
            <a:endParaRPr lang="ja-JP" altLang="en-US" dirty="0">
              <a:solidFill>
                <a:prstClr val="black"/>
              </a:solidFill>
            </a:endParaRPr>
          </a:p>
        </p:txBody>
      </p:sp>
      <p:sp>
        <p:nvSpPr>
          <p:cNvPr id="108" name="右矢印 107"/>
          <p:cNvSpPr>
            <a:spLocks noChangeAspect="1"/>
          </p:cNvSpPr>
          <p:nvPr/>
        </p:nvSpPr>
        <p:spPr>
          <a:xfrm rot="16200000">
            <a:off x="5563808" y="6331236"/>
            <a:ext cx="323997" cy="317512"/>
          </a:xfrm>
          <a:prstGeom prst="rightArrow">
            <a:avLst>
              <a:gd name="adj1" fmla="val 44220"/>
              <a:gd name="adj2" fmla="val 60585"/>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09" name="テキスト ボックス 108"/>
          <p:cNvSpPr txBox="1"/>
          <p:nvPr/>
        </p:nvSpPr>
        <p:spPr>
          <a:xfrm>
            <a:off x="5917716" y="6277857"/>
            <a:ext cx="1218574" cy="369332"/>
          </a:xfrm>
          <a:prstGeom prst="rect">
            <a:avLst/>
          </a:prstGeom>
          <a:noFill/>
        </p:spPr>
        <p:txBody>
          <a:bodyPr wrap="square" rtlCol="0">
            <a:spAutoFit/>
          </a:bodyPr>
          <a:lstStyle/>
          <a:p>
            <a:pPr defTabSz="457200"/>
            <a:r>
              <a:rPr lang="en-US" altLang="ja-JP" dirty="0">
                <a:solidFill>
                  <a:prstClr val="black"/>
                </a:solidFill>
              </a:rPr>
              <a:t>Speedup</a:t>
            </a:r>
            <a:endParaRPr lang="ja-JP" altLang="en-US" dirty="0">
              <a:solidFill>
                <a:prstClr val="black"/>
              </a:solidFill>
            </a:endParaRPr>
          </a:p>
        </p:txBody>
      </p:sp>
      <p:sp>
        <p:nvSpPr>
          <p:cNvPr id="110" name="右矢印 109"/>
          <p:cNvSpPr/>
          <p:nvPr/>
        </p:nvSpPr>
        <p:spPr>
          <a:xfrm>
            <a:off x="1609814" y="3466851"/>
            <a:ext cx="452732" cy="443669"/>
          </a:xfrm>
          <a:prstGeom prst="rightArrow">
            <a:avLst>
              <a:gd name="adj1" fmla="val 44220"/>
              <a:gd name="adj2" fmla="val 605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Tree>
    <p:extLst>
      <p:ext uri="{BB962C8B-B14F-4D97-AF65-F5344CB8AC3E}">
        <p14:creationId xmlns:p14="http://schemas.microsoft.com/office/powerpoint/2010/main" val="8276260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Lucida Grande"/>
              </a:rPr>
              <a:t>2.1 Interfaces and steps</a:t>
            </a:r>
            <a:endParaRPr lang="ja-JP" altLang="en-US" sz="2800" dirty="0">
              <a:latin typeface="+mn-lt"/>
              <a:ea typeface="ヒラギノ角ゴ ProN W3"/>
              <a:cs typeface="Lucida Grande"/>
            </a:endParaRPr>
          </a:p>
        </p:txBody>
      </p:sp>
      <p:sp>
        <p:nvSpPr>
          <p:cNvPr id="122" name="テキスト ボックス 121"/>
          <p:cNvSpPr txBox="1"/>
          <p:nvPr/>
        </p:nvSpPr>
        <p:spPr>
          <a:xfrm>
            <a:off x="1641690" y="598560"/>
            <a:ext cx="9026310" cy="3750289"/>
          </a:xfrm>
          <a:prstGeom prst="rect">
            <a:avLst/>
          </a:prstGeom>
          <a:noFill/>
        </p:spPr>
        <p:txBody>
          <a:bodyPr wrap="square" rtlCol="0">
            <a:noAutofit/>
          </a:bodyPr>
          <a:lstStyle/>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Process on </a:t>
            </a: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specifies a core by using </a:t>
            </a:r>
            <a:r>
              <a:rPr lang="en-US" altLang="ja-JP" dirty="0" err="1">
                <a:solidFill>
                  <a:prstClr val="black"/>
                </a:solidFill>
                <a:ea typeface="ヒラギノ角ゴ ProN W3"/>
                <a:cs typeface="Consolas"/>
              </a:rPr>
              <a:t>pthread_attr_setaffinity_np</a:t>
            </a:r>
            <a:r>
              <a:rPr lang="en-US" altLang="ja-JP" dirty="0">
                <a:solidFill>
                  <a:prstClr val="black"/>
                </a:solidFill>
                <a:ea typeface="ヒラギノ角ゴ ProN W3"/>
                <a:cs typeface="Consolas"/>
              </a:rPr>
              <a:t>()</a:t>
            </a:r>
            <a:r>
              <a:rPr lang="en-US" altLang="ja-JP" dirty="0">
                <a:solidFill>
                  <a:prstClr val="black"/>
                </a:solidFill>
                <a:ea typeface="ヒラギノ角ゴ ProN W3"/>
                <a:cs typeface="Lucida Grande"/>
              </a:rPr>
              <a:t/>
            </a:r>
            <a:br>
              <a:rPr lang="en-US" altLang="ja-JP" dirty="0">
                <a:solidFill>
                  <a:prstClr val="black"/>
                </a:solidFill>
                <a:ea typeface="ヒラギノ角ゴ ProN W3"/>
                <a:cs typeface="Lucida Grande"/>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800100" lvl="1" indent="-342900" defTabSz="457200">
              <a:spcBef>
                <a:spcPts val="600"/>
              </a:spcBef>
              <a:buFont typeface="Arial"/>
              <a:buChar char="•"/>
            </a:pPr>
            <a:r>
              <a:rPr lang="en-US" altLang="ja-JP" sz="1600" dirty="0" err="1">
                <a:solidFill>
                  <a:prstClr val="black"/>
                </a:solidFill>
                <a:ea typeface="ヒラギノ角ゴ ProN W3"/>
                <a:cs typeface="Lucida Grande"/>
              </a:rPr>
              <a:t>McKernel</a:t>
            </a:r>
            <a:r>
              <a:rPr lang="en-US" altLang="ja-JP" sz="1600" dirty="0">
                <a:solidFill>
                  <a:prstClr val="black"/>
                </a:solidFill>
                <a:ea typeface="ヒラギノ角ゴ ProN W3"/>
                <a:cs typeface="Lucida Grande"/>
              </a:rPr>
              <a:t> assigns numbers to OS-cores as well so that it can specify them</a:t>
            </a:r>
          </a:p>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It specifies instruction address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br>
              <a:rPr lang="en-US" altLang="ja-JP" dirty="0">
                <a:solidFill>
                  <a:prstClr val="black"/>
                </a:solidFill>
                <a:ea typeface="ヒラギノ角ゴ ProN W3"/>
                <a:cs typeface="Consolas"/>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342900" indent="-342900" defTabSz="457200">
              <a:spcBef>
                <a:spcPts val="600"/>
              </a:spcBef>
              <a:buFont typeface="+mj-lt"/>
              <a:buAutoNum type="arabicPeriod"/>
            </a:pP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detects an OS-core is specified, communicate with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Consolas"/>
              </a:rPr>
              <a:t>,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Lucida Grande"/>
              </a:rPr>
              <a:t> generates a thread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p>
        </p:txBody>
      </p:sp>
      <p:sp>
        <p:nvSpPr>
          <p:cNvPr id="124" name="日付プレースホルダー 123"/>
          <p:cNvSpPr>
            <a:spLocks noGrp="1"/>
          </p:cNvSpPr>
          <p:nvPr>
            <p:ph type="dt" sz="half" idx="10"/>
          </p:nvPr>
        </p:nvSpPr>
        <p:spPr>
          <a:xfrm>
            <a:off x="1524000" y="2"/>
            <a:ext cx="2133600" cy="365125"/>
          </a:xfrm>
        </p:spPr>
        <p:txBody>
          <a:body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125" name="フッター プレースホルダー 124"/>
          <p:cNvSpPr>
            <a:spLocks noGrp="1"/>
          </p:cNvSpPr>
          <p:nvPr>
            <p:ph type="ftr" sz="quarter" idx="11"/>
          </p:nvPr>
        </p:nvSpPr>
        <p:spPr>
          <a:xfrm>
            <a:off x="8518505" y="-28916"/>
            <a:ext cx="1692295" cy="365125"/>
          </a:xfrm>
        </p:spPr>
        <p:txBody>
          <a:bodyPr/>
          <a:lstStyle/>
          <a:p>
            <a:r>
              <a:rPr lang="en-US" altLang="ja-JP" smtClean="0">
                <a:solidFill>
                  <a:prstClr val="black">
                    <a:tint val="75000"/>
                  </a:prstClr>
                </a:solidFill>
              </a:rPr>
              <a:t>Copyright 2015 RIKEN</a:t>
            </a:r>
            <a:endParaRPr lang="ja-JP" altLang="en-US">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14</a:t>
            </a:fld>
            <a:endParaRPr lang="ja-JP" altLang="en-US">
              <a:solidFill>
                <a:prstClr val="black">
                  <a:tint val="75000"/>
                </a:prstClr>
              </a:solidFill>
            </a:endParaRPr>
          </a:p>
        </p:txBody>
      </p:sp>
      <p:cxnSp>
        <p:nvCxnSpPr>
          <p:cNvPr id="52" name="直線コネクタ 51"/>
          <p:cNvCxnSpPr/>
          <p:nvPr/>
        </p:nvCxnSpPr>
        <p:spPr>
          <a:xfrm>
            <a:off x="5762246" y="5241534"/>
            <a:ext cx="0" cy="998072"/>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 name="正方形/長方形 3"/>
          <p:cNvSpPr/>
          <p:nvPr/>
        </p:nvSpPr>
        <p:spPr>
          <a:xfrm>
            <a:off x="1641691" y="4756871"/>
            <a:ext cx="4560087"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5" name="正方形/長方形 4"/>
          <p:cNvSpPr/>
          <p:nvPr/>
        </p:nvSpPr>
        <p:spPr>
          <a:xfrm>
            <a:off x="6823122" y="4756871"/>
            <a:ext cx="3676049"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6" name="テキスト ボックス 5"/>
          <p:cNvSpPr txBox="1"/>
          <p:nvPr/>
        </p:nvSpPr>
        <p:spPr>
          <a:xfrm>
            <a:off x="7150799" y="4887367"/>
            <a:ext cx="1383762" cy="461665"/>
          </a:xfrm>
          <a:prstGeom prst="rect">
            <a:avLst/>
          </a:prstGeom>
          <a:noFill/>
        </p:spPr>
        <p:txBody>
          <a:bodyPr wrap="none" rtlCol="0">
            <a:spAutoFit/>
          </a:bodyPr>
          <a:lstStyle/>
          <a:p>
            <a:pPr algn="ctr" defTabSz="457200"/>
            <a:r>
              <a:rPr lang="en-US" altLang="ja-JP" sz="2400" dirty="0" err="1">
                <a:solidFill>
                  <a:prstClr val="black"/>
                </a:solidFill>
                <a:ea typeface="ヒラギノ角ゴ ProN W3"/>
                <a:cs typeface="ヒラギノ角ゴ ProN W3"/>
              </a:rPr>
              <a:t>McKernel</a:t>
            </a:r>
            <a:endParaRPr lang="ja-JP" altLang="en-US" sz="2400" dirty="0">
              <a:solidFill>
                <a:prstClr val="black"/>
              </a:solidFill>
              <a:ea typeface="ヒラギノ角ゴ ProN W3"/>
              <a:cs typeface="ヒラギノ角ゴ ProN W3"/>
            </a:endParaRPr>
          </a:p>
        </p:txBody>
      </p:sp>
      <p:cxnSp>
        <p:nvCxnSpPr>
          <p:cNvPr id="81" name="直線コネクタ 80"/>
          <p:cNvCxnSpPr/>
          <p:nvPr/>
        </p:nvCxnSpPr>
        <p:spPr>
          <a:xfrm flipV="1">
            <a:off x="4925445" y="6565227"/>
            <a:ext cx="0" cy="235925"/>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
        <p:nvSpPr>
          <p:cNvPr id="45" name="テキスト ボックス 44"/>
          <p:cNvSpPr txBox="1"/>
          <p:nvPr/>
        </p:nvSpPr>
        <p:spPr>
          <a:xfrm>
            <a:off x="1930544" y="4887367"/>
            <a:ext cx="841396" cy="461665"/>
          </a:xfrm>
          <a:prstGeom prst="rect">
            <a:avLst/>
          </a:prstGeom>
          <a:noFill/>
        </p:spPr>
        <p:txBody>
          <a:bodyPr wrap="none" rtlCol="0">
            <a:spAutoFit/>
          </a:bodyPr>
          <a:lstStyle/>
          <a:p>
            <a:pPr algn="ctr" defTabSz="457200"/>
            <a:r>
              <a:rPr lang="en-US" altLang="ja-JP" sz="2400" dirty="0">
                <a:solidFill>
                  <a:prstClr val="black"/>
                </a:solidFill>
                <a:ea typeface="ヒラギノ角ゴ ProN W3"/>
                <a:cs typeface="ヒラギノ角ゴ ProN W3"/>
              </a:rPr>
              <a:t>Linux</a:t>
            </a:r>
            <a:endParaRPr lang="ja-JP" altLang="en-US" sz="2400" dirty="0">
              <a:solidFill>
                <a:prstClr val="black"/>
              </a:solidFill>
              <a:ea typeface="ヒラギノ角ゴ ProN W3"/>
              <a:cs typeface="ヒラギノ角ゴ ProN W3"/>
            </a:endParaRPr>
          </a:p>
        </p:txBody>
      </p:sp>
      <p:grpSp>
        <p:nvGrpSpPr>
          <p:cNvPr id="85" name="図形グループ 84"/>
          <p:cNvGrpSpPr/>
          <p:nvPr/>
        </p:nvGrpSpPr>
        <p:grpSpPr>
          <a:xfrm>
            <a:off x="3025399" y="6239605"/>
            <a:ext cx="2735900" cy="281652"/>
            <a:chOff x="464797" y="6402869"/>
            <a:chExt cx="1716609" cy="269183"/>
          </a:xfrm>
        </p:grpSpPr>
        <p:sp>
          <p:nvSpPr>
            <p:cNvPr id="41" name="正方形/長方形 40"/>
            <p:cNvSpPr/>
            <p:nvPr/>
          </p:nvSpPr>
          <p:spPr>
            <a:xfrm>
              <a:off x="464797" y="6402869"/>
              <a:ext cx="654104" cy="269176"/>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sp>
          <p:nvSpPr>
            <p:cNvPr id="75" name="正方形/長方形 74"/>
            <p:cNvSpPr/>
            <p:nvPr/>
          </p:nvSpPr>
          <p:spPr>
            <a:xfrm>
              <a:off x="1441740" y="6402869"/>
              <a:ext cx="739666" cy="269183"/>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grpSp>
      <p:grpSp>
        <p:nvGrpSpPr>
          <p:cNvPr id="83" name="図形グループ 82"/>
          <p:cNvGrpSpPr/>
          <p:nvPr/>
        </p:nvGrpSpPr>
        <p:grpSpPr>
          <a:xfrm>
            <a:off x="6823123" y="6239599"/>
            <a:ext cx="3676049" cy="373561"/>
            <a:chOff x="2793919" y="6393995"/>
            <a:chExt cx="1880728" cy="373561"/>
          </a:xfrm>
        </p:grpSpPr>
        <p:sp>
          <p:nvSpPr>
            <p:cNvPr id="77" name="正方形/長方形 76"/>
            <p:cNvSpPr/>
            <p:nvPr/>
          </p:nvSpPr>
          <p:spPr>
            <a:xfrm>
              <a:off x="2793919" y="6393995"/>
              <a:ext cx="933862"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sp>
          <p:nvSpPr>
            <p:cNvPr id="78" name="正方形/長方形 77"/>
            <p:cNvSpPr/>
            <p:nvPr/>
          </p:nvSpPr>
          <p:spPr>
            <a:xfrm>
              <a:off x="3767674" y="6393995"/>
              <a:ext cx="906973"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grpSp>
      <p:sp>
        <p:nvSpPr>
          <p:cNvPr id="82" name="正方形/長方形 81"/>
          <p:cNvSpPr/>
          <p:nvPr/>
        </p:nvSpPr>
        <p:spPr>
          <a:xfrm>
            <a:off x="7686925" y="5659471"/>
            <a:ext cx="2454247" cy="32896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IHK−slave</a:t>
            </a:r>
            <a:endParaRPr lang="ja-JP" altLang="en-US">
              <a:solidFill>
                <a:prstClr val="black"/>
              </a:solidFill>
              <a:ea typeface="ヒラギノ角ゴ ProN W3"/>
              <a:cs typeface="ヒラギノ角ゴ ProN W3"/>
            </a:endParaRPr>
          </a:p>
        </p:txBody>
      </p:sp>
      <p:sp>
        <p:nvSpPr>
          <p:cNvPr id="84" name="テキスト ボックス 83"/>
          <p:cNvSpPr txBox="1"/>
          <p:nvPr/>
        </p:nvSpPr>
        <p:spPr>
          <a:xfrm>
            <a:off x="6201779" y="5290138"/>
            <a:ext cx="621343" cy="369332"/>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(S3)</a:t>
            </a:r>
            <a:endParaRPr lang="ja-JP" altLang="en-US" dirty="0">
              <a:solidFill>
                <a:prstClr val="black"/>
              </a:solidFill>
              <a:ea typeface="ヒラギノ角ゴ ProN W3"/>
              <a:cs typeface="ヒラギノ角ゴ ProN W3"/>
            </a:endParaRPr>
          </a:p>
        </p:txBody>
      </p:sp>
      <p:sp>
        <p:nvSpPr>
          <p:cNvPr id="110" name="テキスト ボックス 109"/>
          <p:cNvSpPr txBox="1"/>
          <p:nvPr/>
        </p:nvSpPr>
        <p:spPr>
          <a:xfrm rot="10800000" flipV="1">
            <a:off x="4990743" y="6485634"/>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(S1)</a:t>
            </a:r>
            <a:endParaRPr lang="ja-JP" altLang="en-US" dirty="0">
              <a:solidFill>
                <a:prstClr val="black"/>
              </a:solidFill>
              <a:ea typeface="ヒラギノ角ゴ ProN W3"/>
              <a:cs typeface="ヒラギノ角ゴ ProN W3"/>
            </a:endParaRPr>
          </a:p>
        </p:txBody>
      </p:sp>
      <p:sp>
        <p:nvSpPr>
          <p:cNvPr id="44" name="正方形/長方形 43"/>
          <p:cNvSpPr/>
          <p:nvPr/>
        </p:nvSpPr>
        <p:spPr>
          <a:xfrm>
            <a:off x="3025401" y="4887367"/>
            <a:ext cx="2985886" cy="670969"/>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 name="正方形/長方形 2"/>
          <p:cNvSpPr/>
          <p:nvPr/>
        </p:nvSpPr>
        <p:spPr>
          <a:xfrm>
            <a:off x="3284123" y="5012788"/>
            <a:ext cx="893957" cy="369332"/>
          </a:xfrm>
          <a:prstGeom prst="rect">
            <a:avLst/>
          </a:prstGeom>
        </p:spPr>
        <p:txBody>
          <a:bodyPr wrap="none">
            <a:spAutoFit/>
          </a:bodyPr>
          <a:lstStyle/>
          <a:p>
            <a:pPr algn="ctr" defTabSz="457200"/>
            <a:r>
              <a:rPr lang="en-US" altLang="ja-JP" dirty="0" err="1">
                <a:solidFill>
                  <a:prstClr val="black"/>
                </a:solidFill>
                <a:ea typeface="ヒラギノ角ゴ ProN W3"/>
                <a:cs typeface="ヒラギノ角ゴ ProN W3"/>
              </a:rPr>
              <a:t>mcexec</a:t>
            </a:r>
            <a:endParaRPr lang="ja-JP" altLang="en-US" dirty="0">
              <a:solidFill>
                <a:prstClr val="black"/>
              </a:solidFill>
              <a:ea typeface="ヒラギノ角ゴ ProN W3"/>
              <a:cs typeface="ヒラギノ角ゴ ProN W3"/>
            </a:endParaRPr>
          </a:p>
        </p:txBody>
      </p:sp>
      <p:sp>
        <p:nvSpPr>
          <p:cNvPr id="46" name="正方形/長方形 45"/>
          <p:cNvSpPr/>
          <p:nvPr/>
        </p:nvSpPr>
        <p:spPr>
          <a:xfrm>
            <a:off x="4582434" y="5051550"/>
            <a:ext cx="1178863" cy="35097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Thread</a:t>
            </a:r>
          </a:p>
        </p:txBody>
      </p:sp>
      <p:cxnSp>
        <p:nvCxnSpPr>
          <p:cNvPr id="51" name="直線コネクタ 50"/>
          <p:cNvCxnSpPr/>
          <p:nvPr/>
        </p:nvCxnSpPr>
        <p:spPr>
          <a:xfrm>
            <a:off x="4582433" y="5402526"/>
            <a:ext cx="12440" cy="837080"/>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2" name="正方形/長方形 41"/>
          <p:cNvSpPr/>
          <p:nvPr/>
        </p:nvSpPr>
        <p:spPr>
          <a:xfrm>
            <a:off x="3045157" y="5659470"/>
            <a:ext cx="2966131" cy="328968"/>
          </a:xfrm>
          <a:prstGeom prst="rect">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IHK−master</a:t>
            </a:r>
            <a:endParaRPr lang="ja-JP" altLang="en-US">
              <a:solidFill>
                <a:prstClr val="black"/>
              </a:solidFill>
              <a:ea typeface="ヒラギノ角ゴ ProN W3"/>
              <a:cs typeface="ヒラギノ角ゴ ProN W3"/>
            </a:endParaRPr>
          </a:p>
        </p:txBody>
      </p:sp>
      <p:cxnSp>
        <p:nvCxnSpPr>
          <p:cNvPr id="71" name="直線コネクタ 70"/>
          <p:cNvCxnSpPr/>
          <p:nvPr/>
        </p:nvCxnSpPr>
        <p:spPr>
          <a:xfrm flipV="1">
            <a:off x="5518682" y="5731021"/>
            <a:ext cx="2168242"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9" name="直線コネクタ 48"/>
          <p:cNvCxnSpPr/>
          <p:nvPr/>
        </p:nvCxnSpPr>
        <p:spPr>
          <a:xfrm flipV="1">
            <a:off x="5508009" y="5420415"/>
            <a:ext cx="0" cy="317456"/>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67519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ヒラギノ角ゴ ProN W3"/>
              </a:rPr>
              <a:t>2.2 Memory Management</a:t>
            </a:r>
            <a:endParaRPr lang="ja-JP" altLang="en-US" sz="2800" dirty="0">
              <a:latin typeface="+mn-lt"/>
              <a:ea typeface="ヒラギノ角ゴ ProN W3"/>
              <a:cs typeface="ヒラギノ角ゴ ProN W3"/>
            </a:endParaRPr>
          </a:p>
        </p:txBody>
      </p:sp>
      <p:sp>
        <p:nvSpPr>
          <p:cNvPr id="124" name="日付プレースホルダー 123"/>
          <p:cNvSpPr>
            <a:spLocks noGrp="1"/>
          </p:cNvSpPr>
          <p:nvPr>
            <p:ph type="dt" sz="half" idx="10"/>
          </p:nvPr>
        </p:nvSpPr>
        <p:spPr>
          <a:xfrm>
            <a:off x="1524000" y="6492876"/>
            <a:ext cx="2133600" cy="365125"/>
          </a:xfrm>
        </p:spPr>
        <p:txBody>
          <a:bodyPr/>
          <a:lstStyle/>
          <a:p>
            <a:r>
              <a:rPr lang="en-US" altLang="ja-JP" dirty="0" smtClean="0">
                <a:solidFill>
                  <a:prstClr val="black">
                    <a:tint val="75000"/>
                  </a:prstClr>
                </a:solidFill>
              </a:rPr>
              <a:t>RIKEN CONFIDENTIAL</a:t>
            </a:r>
            <a:endParaRPr lang="ja-JP" altLang="en-US" dirty="0">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15</a:t>
            </a:fld>
            <a:endParaRPr lang="ja-JP" altLang="en-US">
              <a:solidFill>
                <a:prstClr val="black">
                  <a:tint val="75000"/>
                </a:prstClr>
              </a:solidFill>
            </a:endParaRPr>
          </a:p>
        </p:txBody>
      </p:sp>
      <p:sp>
        <p:nvSpPr>
          <p:cNvPr id="48" name="正方形/長方形 47"/>
          <p:cNvSpPr/>
          <p:nvPr/>
        </p:nvSpPr>
        <p:spPr>
          <a:xfrm>
            <a:off x="8622523" y="1635635"/>
            <a:ext cx="1749865" cy="1111545"/>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53" name="テキスト ボックス 52"/>
          <p:cNvSpPr txBox="1"/>
          <p:nvPr/>
        </p:nvSpPr>
        <p:spPr>
          <a:xfrm>
            <a:off x="8321703" y="886073"/>
            <a:ext cx="2400817" cy="400110"/>
          </a:xfrm>
          <a:prstGeom prst="rect">
            <a:avLst/>
          </a:prstGeom>
          <a:noFill/>
        </p:spPr>
        <p:txBody>
          <a:bodyPr wrap="none" rtlCol="0">
            <a:spAutoFit/>
          </a:bodyPr>
          <a:lstStyle/>
          <a:p>
            <a:pPr defTabSz="457200"/>
            <a:r>
              <a:rPr lang="en-US" altLang="ja-JP" sz="2000">
                <a:solidFill>
                  <a:prstClr val="black"/>
                </a:solidFill>
                <a:ea typeface="ヒラギノ角ゴ ProN W3"/>
                <a:cs typeface="ヒラギノ角ゴ ProN W3"/>
              </a:rPr>
              <a:t>Virtual address space</a:t>
            </a:r>
            <a:endParaRPr lang="ja-JP" altLang="en-US" sz="2000">
              <a:solidFill>
                <a:prstClr val="black"/>
              </a:solidFill>
              <a:ea typeface="ヒラギノ角ゴ ProN W3"/>
              <a:cs typeface="ヒラギノ角ゴ ProN W3"/>
            </a:endParaRPr>
          </a:p>
        </p:txBody>
      </p:sp>
      <p:sp>
        <p:nvSpPr>
          <p:cNvPr id="59" name="正方形/長方形 58"/>
          <p:cNvSpPr/>
          <p:nvPr/>
        </p:nvSpPr>
        <p:spPr>
          <a:xfrm>
            <a:off x="8622523" y="1397990"/>
            <a:ext cx="1749864" cy="5231410"/>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0" name="正方形/長方形 59"/>
          <p:cNvSpPr/>
          <p:nvPr/>
        </p:nvSpPr>
        <p:spPr>
          <a:xfrm>
            <a:off x="8622523" y="4650418"/>
            <a:ext cx="1749864" cy="901236"/>
          </a:xfrm>
          <a:prstGeom prst="rect">
            <a:avLst/>
          </a:prstGeom>
          <a:solidFill>
            <a:srgbClr val="FFCC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1" name="正方形/長方形 60"/>
          <p:cNvSpPr/>
          <p:nvPr/>
        </p:nvSpPr>
        <p:spPr>
          <a:xfrm>
            <a:off x="8622524" y="4863249"/>
            <a:ext cx="1749863" cy="526597"/>
          </a:xfrm>
          <a:prstGeom prst="rect">
            <a:avLst/>
          </a:prstGeom>
          <a:solidFill>
            <a:srgbClr val="CC66FF"/>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Stack for</a:t>
            </a:r>
            <a:br>
              <a:rPr lang="en-US" altLang="ja-JP" dirty="0">
                <a:solidFill>
                  <a:prstClr val="black"/>
                </a:solidFill>
                <a:ea typeface="ヒラギノ角ゴ ProN W3"/>
                <a:cs typeface="ヒラギノ角ゴ ProN W3"/>
              </a:rPr>
            </a:br>
            <a:r>
              <a:rPr lang="en-US" altLang="ja-JP" dirty="0">
                <a:solidFill>
                  <a:prstClr val="black"/>
                </a:solidFill>
                <a:ea typeface="ヒラギノ角ゴ ProN W3"/>
                <a:cs typeface="ヒラギノ角ゴ ProN W3"/>
              </a:rPr>
              <a:t>OS core thread</a:t>
            </a:r>
          </a:p>
        </p:txBody>
      </p:sp>
      <p:sp>
        <p:nvSpPr>
          <p:cNvPr id="17" name="右中かっこ 16"/>
          <p:cNvSpPr/>
          <p:nvPr/>
        </p:nvSpPr>
        <p:spPr>
          <a:xfrm rot="10800000">
            <a:off x="8321702" y="4650419"/>
            <a:ext cx="234788" cy="901236"/>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2" name="右中かっこ 61"/>
          <p:cNvSpPr/>
          <p:nvPr/>
        </p:nvSpPr>
        <p:spPr>
          <a:xfrm rot="10800000">
            <a:off x="8321702" y="1633740"/>
            <a:ext cx="216000" cy="2733700"/>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3" name="正方形/長方形 62"/>
          <p:cNvSpPr/>
          <p:nvPr/>
        </p:nvSpPr>
        <p:spPr>
          <a:xfrm>
            <a:off x="8622523" y="2036434"/>
            <a:ext cx="1749863" cy="580029"/>
          </a:xfrm>
          <a:prstGeom prst="rect">
            <a:avLst/>
          </a:prstGeom>
          <a:solidFill>
            <a:srgbClr val="CCFF66"/>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prstClr val="black"/>
                </a:solidFill>
                <a:ea typeface="ヒラギノ角ゴ ProN W3"/>
                <a:cs typeface="ヒラギノ角ゴ ProN W3"/>
              </a:rPr>
              <a:t>Text for</a:t>
            </a:r>
            <a:br>
              <a:rPr lang="en-US" altLang="ja-JP" sz="1400" dirty="0">
                <a:solidFill>
                  <a:prstClr val="black"/>
                </a:solidFill>
                <a:ea typeface="ヒラギノ角ゴ ProN W3"/>
                <a:cs typeface="ヒラギノ角ゴ ProN W3"/>
              </a:rPr>
            </a:br>
            <a:r>
              <a:rPr lang="en-US" altLang="ja-JP" sz="1400" dirty="0">
                <a:solidFill>
                  <a:prstClr val="black"/>
                </a:solidFill>
                <a:ea typeface="ヒラギノ角ゴ ProN W3"/>
                <a:cs typeface="ヒラギノ角ゴ ProN W3"/>
              </a:rPr>
              <a:t>OS</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core</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thread</a:t>
            </a:r>
          </a:p>
        </p:txBody>
      </p:sp>
      <p:sp>
        <p:nvSpPr>
          <p:cNvPr id="101" name="正方形/長方形 100"/>
          <p:cNvSpPr/>
          <p:nvPr/>
        </p:nvSpPr>
        <p:spPr>
          <a:xfrm>
            <a:off x="8622522" y="2868125"/>
            <a:ext cx="1749865" cy="323518"/>
          </a:xfrm>
          <a:prstGeom prst="rect">
            <a:avLst/>
          </a:prstGeom>
          <a:solidFill>
            <a:srgbClr val="66FFCC"/>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data</a:t>
            </a:r>
            <a:endParaRPr lang="ja-JP" altLang="en-US">
              <a:solidFill>
                <a:prstClr val="black"/>
              </a:solidFill>
              <a:ea typeface="ヒラギノ角ゴ ProN W3"/>
              <a:cs typeface="ヒラギノ角ゴ ProN W3"/>
            </a:endParaRPr>
          </a:p>
        </p:txBody>
      </p:sp>
      <p:sp>
        <p:nvSpPr>
          <p:cNvPr id="102" name="正方形/長方形 101"/>
          <p:cNvSpPr/>
          <p:nvPr/>
        </p:nvSpPr>
        <p:spPr>
          <a:xfrm>
            <a:off x="8622524" y="3197402"/>
            <a:ext cx="1749865" cy="323518"/>
          </a:xfrm>
          <a:prstGeom prst="rect">
            <a:avLst/>
          </a:prstGeom>
          <a:solidFill>
            <a:srgbClr val="66CC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bss</a:t>
            </a:r>
            <a:endParaRPr lang="ja-JP" altLang="en-US">
              <a:solidFill>
                <a:prstClr val="black"/>
              </a:solidFill>
              <a:ea typeface="ヒラギノ角ゴ ProN W3"/>
              <a:cs typeface="ヒラギノ角ゴ ProN W3"/>
            </a:endParaRPr>
          </a:p>
        </p:txBody>
      </p:sp>
      <p:sp>
        <p:nvSpPr>
          <p:cNvPr id="111" name="テキスト ボックス 110"/>
          <p:cNvSpPr txBox="1"/>
          <p:nvPr/>
        </p:nvSpPr>
        <p:spPr>
          <a:xfrm>
            <a:off x="9239340" y="1644912"/>
            <a:ext cx="556563" cy="369332"/>
          </a:xfrm>
          <a:prstGeom prst="rect">
            <a:avLst/>
          </a:prstGeom>
          <a:noFill/>
        </p:spPr>
        <p:txBody>
          <a:bodyPr wrap="none" rtlCol="0">
            <a:spAutoFit/>
          </a:bodyPr>
          <a:lstStyle/>
          <a:p>
            <a:pPr defTabSz="457200"/>
            <a:r>
              <a:rPr lang="en-US" altLang="ja-JP">
                <a:solidFill>
                  <a:prstClr val="black"/>
                </a:solidFill>
                <a:ea typeface="ヒラギノ角ゴ ProN W3"/>
                <a:cs typeface="ヒラギノ角ゴ ProN W3"/>
              </a:rPr>
              <a:t>text</a:t>
            </a:r>
            <a:endParaRPr lang="ja-JP" altLang="en-US">
              <a:solidFill>
                <a:prstClr val="black"/>
              </a:solidFill>
              <a:ea typeface="ヒラギノ角ゴ ProN W3"/>
              <a:cs typeface="ヒラギノ角ゴ ProN W3"/>
            </a:endParaRPr>
          </a:p>
        </p:txBody>
      </p:sp>
      <p:sp>
        <p:nvSpPr>
          <p:cNvPr id="115" name="正方形/長方形 114"/>
          <p:cNvSpPr/>
          <p:nvPr/>
        </p:nvSpPr>
        <p:spPr>
          <a:xfrm>
            <a:off x="8622521" y="5820216"/>
            <a:ext cx="1749865" cy="323518"/>
          </a:xfrm>
          <a:prstGeom prst="rect">
            <a:avLst/>
          </a:prstGeom>
          <a:solidFill>
            <a:srgbClr val="CC66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Stack</a:t>
            </a:r>
            <a:endParaRPr lang="ja-JP" altLang="en-US">
              <a:solidFill>
                <a:prstClr val="black"/>
              </a:solidFill>
              <a:ea typeface="ヒラギノ角ゴ ProN W3"/>
              <a:cs typeface="ヒラギノ角ゴ ProN W3"/>
            </a:endParaRPr>
          </a:p>
        </p:txBody>
      </p:sp>
      <p:sp>
        <p:nvSpPr>
          <p:cNvPr id="116" name="正方形/長方形 115"/>
          <p:cNvSpPr/>
          <p:nvPr/>
        </p:nvSpPr>
        <p:spPr>
          <a:xfrm>
            <a:off x="8622523" y="4043922"/>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mmap</a:t>
            </a:r>
            <a:endParaRPr lang="ja-JP" altLang="en-US">
              <a:solidFill>
                <a:prstClr val="black"/>
              </a:solidFill>
              <a:ea typeface="ヒラギノ角ゴ ProN W3"/>
              <a:cs typeface="ヒラギノ角ゴ ProN W3"/>
            </a:endParaRPr>
          </a:p>
        </p:txBody>
      </p:sp>
      <p:sp>
        <p:nvSpPr>
          <p:cNvPr id="54" name="テキスト ボックス 53"/>
          <p:cNvSpPr txBox="1"/>
          <p:nvPr/>
        </p:nvSpPr>
        <p:spPr>
          <a:xfrm>
            <a:off x="1641689" y="987161"/>
            <a:ext cx="6493484" cy="5460011"/>
          </a:xfrm>
          <a:prstGeom prst="rect">
            <a:avLst/>
          </a:prstGeom>
          <a:noFill/>
        </p:spPr>
        <p:txBody>
          <a:bodyPr wrap="square" rtlCol="0">
            <a:noAutofit/>
          </a:bodyPr>
          <a:lstStyle/>
          <a:p>
            <a:pPr defTabSz="457200">
              <a:spcBef>
                <a:spcPts val="600"/>
              </a:spcBef>
            </a:pPr>
            <a:r>
              <a:rPr lang="en-US" altLang="ja-JP" sz="2400" b="1" dirty="0">
                <a:solidFill>
                  <a:prstClr val="black"/>
                </a:solidFill>
                <a:ea typeface="ヒラギノ角ゴ ProN W3"/>
                <a:cs typeface="Lucida Grande"/>
              </a:rPr>
              <a:t>Provide proper view of segments to the thread </a:t>
            </a: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text, data, </a:t>
            </a:r>
            <a:r>
              <a:rPr lang="en-US" altLang="ja-JP" sz="2000" dirty="0" err="1">
                <a:solidFill>
                  <a:prstClr val="black"/>
                </a:solidFill>
                <a:ea typeface="ヒラギノ角ゴ ProN W3"/>
                <a:cs typeface="Consolas"/>
              </a:rPr>
              <a:t>bss</a:t>
            </a:r>
            <a:r>
              <a:rPr lang="en-US" altLang="ja-JP" sz="2000" dirty="0">
                <a:solidFill>
                  <a:prstClr val="black"/>
                </a:solidFill>
                <a:ea typeface="ヒラギノ角ゴ ProN W3"/>
                <a:cs typeface="Consolas"/>
              </a:rPr>
              <a:t>, </a:t>
            </a:r>
            <a:r>
              <a:rPr lang="en-US" altLang="ja-JP" sz="2000" dirty="0" err="1">
                <a:solidFill>
                  <a:prstClr val="black"/>
                </a:solidFill>
                <a:ea typeface="ヒラギノ角ゴ ProN W3"/>
                <a:cs typeface="Consolas"/>
              </a:rPr>
              <a:t>mmap</a:t>
            </a:r>
            <a:r>
              <a:rPr lang="en-US" altLang="ja-JP" sz="2000" dirty="0">
                <a:solidFill>
                  <a:prstClr val="black"/>
                </a:solidFill>
                <a:ea typeface="ヒラギノ角ゴ ProN W3"/>
                <a:cs typeface="Consolas"/>
              </a:rPr>
              <a:t> </a:t>
            </a:r>
            <a:r>
              <a:rPr lang="en-US" altLang="ja-JP" sz="2000" dirty="0">
                <a:solidFill>
                  <a:prstClr val="black"/>
                </a:solidFill>
                <a:ea typeface="ヒラギノ角ゴ ProN W3"/>
                <a:cs typeface="Lucida Grande"/>
              </a:rPr>
              <a:t>segments </a:t>
            </a:r>
            <a:r>
              <a:rPr lang="en-US" altLang="ja-JP" sz="2000" dirty="0">
                <a:solidFill>
                  <a:prstClr val="black"/>
                </a:solidFill>
                <a:ea typeface="ヒラギノ角ゴ ProN W3"/>
                <a:cs typeface="Lucida Grande"/>
                <a:sym typeface="Wingdings"/>
              </a:rPr>
              <a:t> OS-core thread</a:t>
            </a:r>
            <a:r>
              <a:rPr lang="en-US" altLang="ja-JP" sz="2000" dirty="0">
                <a:solidFill>
                  <a:prstClr val="black"/>
                </a:solidFill>
                <a:ea typeface="ヒラギノ角ゴ ProN W3"/>
                <a:cs typeface="Consolas"/>
                <a:sym typeface="Wingdings"/>
              </a:rPr>
              <a:t> can </a:t>
            </a:r>
            <a:r>
              <a:rPr lang="en-US" altLang="ja-JP" sz="2000" dirty="0">
                <a:solidFill>
                  <a:prstClr val="black"/>
                </a:solidFill>
                <a:ea typeface="ヒラギノ角ゴ ProN W3"/>
                <a:cs typeface="Lucida Grande"/>
                <a:sym typeface="Wingdings"/>
              </a:rPr>
              <a:t>use the same addresses as the parent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 because it's</a:t>
            </a:r>
            <a:r>
              <a:rPr lang="en-US" altLang="ja-JP" sz="2000" dirty="0">
                <a:solidFill>
                  <a:prstClr val="black"/>
                </a:solidFill>
                <a:ea typeface="ヒラギノ角ゴ ProN W3"/>
                <a:cs typeface="Consolas"/>
                <a:sym typeface="Wingdings"/>
              </a:rPr>
              <a:t> a child thread of </a:t>
            </a:r>
            <a:r>
              <a:rPr lang="en-US" altLang="ja-JP" sz="2000" dirty="0" err="1">
                <a:solidFill>
                  <a:prstClr val="black"/>
                </a:solidFill>
                <a:ea typeface="ヒラギノ角ゴ ProN W3"/>
                <a:cs typeface="Consolas"/>
                <a:sym typeface="Wingdings"/>
              </a:rPr>
              <a:t>mcexec</a:t>
            </a:r>
            <a:r>
              <a:rPr lang="en-US" altLang="ja-JP" sz="2000" dirty="0">
                <a:solidFill>
                  <a:prstClr val="black"/>
                </a:solidFill>
                <a:ea typeface="ヒラギノ角ゴ ProN W3"/>
                <a:cs typeface="Consolas"/>
                <a:sym typeface="Wingdings"/>
              </a:rPr>
              <a:t> and </a:t>
            </a:r>
            <a:r>
              <a:rPr lang="en-US" altLang="ja-JP" sz="2000" dirty="0">
                <a:solidFill>
                  <a:prstClr val="black"/>
                </a:solidFill>
                <a:ea typeface="ヒラギノ角ゴ ProN W3"/>
                <a:cs typeface="Lucida Grande"/>
                <a:sym typeface="Wingdings"/>
              </a:rPr>
              <a:t>address space are shared among </a:t>
            </a:r>
            <a:r>
              <a:rPr lang="en-US" altLang="ja-JP" sz="2000" dirty="0" err="1">
                <a:solidFill>
                  <a:prstClr val="black"/>
                </a:solidFill>
                <a:ea typeface="ヒラギノ角ゴ ProN W3"/>
                <a:cs typeface="Lucida Grande"/>
                <a:sym typeface="Wingdings"/>
              </a:rPr>
              <a:t>mcexec</a:t>
            </a:r>
            <a:r>
              <a:rPr lang="en-US" altLang="ja-JP" sz="2000" dirty="0">
                <a:solidFill>
                  <a:prstClr val="black"/>
                </a:solidFill>
                <a:ea typeface="ヒラギノ角ゴ ProN W3"/>
                <a:cs typeface="Lucida Grande"/>
                <a:sym typeface="Wingdings"/>
              </a:rPr>
              <a:t> and the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a:t>
            </a:r>
            <a:endParaRPr lang="en-US" altLang="ja-JP" sz="2000" dirty="0">
              <a:solidFill>
                <a:prstClr val="black"/>
              </a:solidFill>
              <a:ea typeface="ヒラギノ角ゴ ProN W3"/>
              <a:cs typeface="Consolas"/>
            </a:endParaRP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stack</a:t>
            </a:r>
            <a:r>
              <a:rPr lang="en-US" altLang="ja-JP" sz="2000" dirty="0">
                <a:solidFill>
                  <a:prstClr val="black"/>
                </a:solidFill>
                <a:ea typeface="ヒラギノ角ゴ ProN W3"/>
                <a:cs typeface="Lucida Grande"/>
              </a:rPr>
              <a:t> </a:t>
            </a:r>
            <a:r>
              <a:rPr lang="en-US" altLang="ja-JP" sz="2000" dirty="0">
                <a:solidFill>
                  <a:prstClr val="black"/>
                </a:solidFill>
                <a:ea typeface="ヒラギノ角ゴ ProN W3"/>
                <a:cs typeface="Lucida Grande"/>
                <a:sym typeface="Wingdings"/>
              </a:rPr>
              <a:t> </a:t>
            </a:r>
            <a:r>
              <a:rPr lang="en-US" altLang="ja-JP" sz="2000" dirty="0">
                <a:solidFill>
                  <a:prstClr val="black"/>
                </a:solidFill>
                <a:ea typeface="ヒラギノ角ゴ ProN W3"/>
                <a:cs typeface="Lucida Grande"/>
              </a:rPr>
              <a:t>Reserve part of virtual memory area of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process and make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page-fault handler handle the area as the legal area so that the area can be used for stack by the OS-core thread</a:t>
            </a:r>
          </a:p>
          <a:p>
            <a:pPr defTabSz="457200">
              <a:spcBef>
                <a:spcPts val="600"/>
              </a:spcBef>
            </a:pPr>
            <a:endParaRPr lang="en-US" altLang="ja-JP" sz="2000" b="1" dirty="0">
              <a:solidFill>
                <a:prstClr val="black"/>
              </a:solidFill>
              <a:ea typeface="ヒラギノ角ゴ ProN W3"/>
              <a:cs typeface="Consolas"/>
            </a:endParaRPr>
          </a:p>
        </p:txBody>
      </p:sp>
      <p:sp>
        <p:nvSpPr>
          <p:cNvPr id="23" name="テキスト ボックス 22"/>
          <p:cNvSpPr txBox="1"/>
          <p:nvPr/>
        </p:nvSpPr>
        <p:spPr>
          <a:xfrm rot="10800000" flipV="1">
            <a:off x="7623734" y="2616463"/>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(M1)</a:t>
            </a:r>
            <a:endParaRPr lang="ja-JP" altLang="en-US" dirty="0">
              <a:solidFill>
                <a:prstClr val="black"/>
              </a:solidFill>
              <a:ea typeface="ヒラギノ角ゴ ProN W3"/>
              <a:cs typeface="ヒラギノ角ゴ ProN W3"/>
            </a:endParaRPr>
          </a:p>
        </p:txBody>
      </p:sp>
      <p:sp>
        <p:nvSpPr>
          <p:cNvPr id="24" name="テキスト ボックス 23"/>
          <p:cNvSpPr txBox="1"/>
          <p:nvPr/>
        </p:nvSpPr>
        <p:spPr>
          <a:xfrm rot="10800000" flipV="1">
            <a:off x="7610605" y="4909478"/>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(M2)</a:t>
            </a:r>
            <a:endParaRPr lang="ja-JP" altLang="en-US" dirty="0">
              <a:solidFill>
                <a:prstClr val="black"/>
              </a:solidFill>
              <a:ea typeface="ヒラギノ角ゴ ProN W3"/>
              <a:cs typeface="ヒラギノ角ゴ ProN W3"/>
            </a:endParaRPr>
          </a:p>
        </p:txBody>
      </p:sp>
      <p:sp>
        <p:nvSpPr>
          <p:cNvPr id="22" name="正方形/長方形 21"/>
          <p:cNvSpPr/>
          <p:nvPr/>
        </p:nvSpPr>
        <p:spPr>
          <a:xfrm>
            <a:off x="8622523" y="3631504"/>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heap</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6977356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 name="正方形/長方形 24"/>
          <p:cNvSpPr/>
          <p:nvPr/>
        </p:nvSpPr>
        <p:spPr>
          <a:xfrm>
            <a:off x="2103803" y="4144452"/>
            <a:ext cx="2512488"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23" name="正方形/長方形 122"/>
          <p:cNvSpPr/>
          <p:nvPr/>
        </p:nvSpPr>
        <p:spPr>
          <a:xfrm>
            <a:off x="2103804" y="2526448"/>
            <a:ext cx="2512488" cy="146918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2103805" y="2526447"/>
            <a:ext cx="2512487"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4" name="正方形/長方形 133"/>
          <p:cNvSpPr/>
          <p:nvPr/>
        </p:nvSpPr>
        <p:spPr bwMode="auto">
          <a:xfrm>
            <a:off x="2282378" y="3163156"/>
            <a:ext cx="2083443"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6" name="テキスト ボックス 25"/>
          <p:cNvSpPr txBox="1"/>
          <p:nvPr/>
        </p:nvSpPr>
        <p:spPr>
          <a:xfrm>
            <a:off x="2103803" y="5075033"/>
            <a:ext cx="2512489"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Tree>
    <p:extLst>
      <p:ext uri="{BB962C8B-B14F-4D97-AF65-F5344CB8AC3E}">
        <p14:creationId xmlns:p14="http://schemas.microsoft.com/office/powerpoint/2010/main" val="2278182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9" name="正方形/長方形 108"/>
          <p:cNvSpPr/>
          <p:nvPr/>
        </p:nvSpPr>
        <p:spPr>
          <a:xfrm>
            <a:off x="5468069" y="3188075"/>
            <a:ext cx="2052114" cy="4001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10" name="正方形/長方形 109"/>
          <p:cNvSpPr/>
          <p:nvPr/>
        </p:nvSpPr>
        <p:spPr bwMode="auto">
          <a:xfrm>
            <a:off x="6699877"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5468069"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5468069"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207435"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9602404"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8370596"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9125153"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8370596" y="3188074"/>
            <a:ext cx="2052115" cy="40011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1" name="正方形/長方形 120"/>
          <p:cNvSpPr/>
          <p:nvPr/>
        </p:nvSpPr>
        <p:spPr>
          <a:xfrm>
            <a:off x="8370595"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7754125" y="3238606"/>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2282378" y="3188073"/>
            <a:ext cx="2083443" cy="40011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707186" y="318807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Tree>
    <p:extLst>
      <p:ext uri="{BB962C8B-B14F-4D97-AF65-F5344CB8AC3E}">
        <p14:creationId xmlns:p14="http://schemas.microsoft.com/office/powerpoint/2010/main" val="6636444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正方形/長方形 58"/>
          <p:cNvSpPr/>
          <p:nvPr/>
        </p:nvSpPr>
        <p:spPr>
          <a:xfrm>
            <a:off x="5442419" y="2201697"/>
            <a:ext cx="1355689"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08" name="正方形/長方形 107"/>
          <p:cNvSpPr/>
          <p:nvPr/>
        </p:nvSpPr>
        <p:spPr>
          <a:xfrm>
            <a:off x="9138348" y="1746903"/>
            <a:ext cx="1391279"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30" name="正方形/長方形 129"/>
          <p:cNvSpPr/>
          <p:nvPr/>
        </p:nvSpPr>
        <p:spPr>
          <a:xfrm>
            <a:off x="7190147" y="1980231"/>
            <a:ext cx="140882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2" name="正方形/長方形 111"/>
          <p:cNvSpPr/>
          <p:nvPr/>
        </p:nvSpPr>
        <p:spPr>
          <a:xfrm>
            <a:off x="5101970" y="2201496"/>
            <a:ext cx="222712" cy="359907"/>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6" name="正方形/長方形 115"/>
          <p:cNvSpPr/>
          <p:nvPr/>
        </p:nvSpPr>
        <p:spPr>
          <a:xfrm>
            <a:off x="4757516" y="1980232"/>
            <a:ext cx="222711" cy="57895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7" name="正方形/長方形 116"/>
          <p:cNvSpPr/>
          <p:nvPr/>
        </p:nvSpPr>
        <p:spPr>
          <a:xfrm>
            <a:off x="4061757" y="1746903"/>
            <a:ext cx="237443"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5" name="正方形/長方形 114"/>
          <p:cNvSpPr/>
          <p:nvPr/>
        </p:nvSpPr>
        <p:spPr>
          <a:xfrm>
            <a:off x="5100476" y="2201697"/>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65" name="正方形/長方形 164"/>
          <p:cNvSpPr/>
          <p:nvPr/>
        </p:nvSpPr>
        <p:spPr>
          <a:xfrm>
            <a:off x="9138348" y="2906730"/>
            <a:ext cx="1395051" cy="85650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6" name="テキスト ボックス 165"/>
          <p:cNvSpPr txBox="1"/>
          <p:nvPr/>
        </p:nvSpPr>
        <p:spPr>
          <a:xfrm>
            <a:off x="9138347" y="3455662"/>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i="1" baseline="-25000" dirty="0">
                <a:solidFill>
                  <a:srgbClr val="000000"/>
                </a:solidFill>
                <a:latin typeface="Calibri"/>
                <a:ea typeface="ヒラギノ角ゴ ProN W3"/>
                <a:cs typeface="Calibri"/>
              </a:rPr>
              <a:t>M</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67" name="正方形/長方形 166"/>
          <p:cNvSpPr/>
          <p:nvPr/>
        </p:nvSpPr>
        <p:spPr>
          <a:xfrm>
            <a:off x="7185801" y="2906729"/>
            <a:ext cx="1413166" cy="85650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8" name="テキスト ボックス 167"/>
          <p:cNvSpPr txBox="1"/>
          <p:nvPr/>
        </p:nvSpPr>
        <p:spPr>
          <a:xfrm>
            <a:off x="7185801" y="343411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161" name="正方形/長方形 160"/>
          <p:cNvSpPr/>
          <p:nvPr/>
        </p:nvSpPr>
        <p:spPr>
          <a:xfrm>
            <a:off x="5442421" y="2928080"/>
            <a:ext cx="1360684" cy="83535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2" name="テキスト ボックス 161"/>
          <p:cNvSpPr txBox="1"/>
          <p:nvPr/>
        </p:nvSpPr>
        <p:spPr>
          <a:xfrm>
            <a:off x="5442419"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63" name="正方形/長方形 162"/>
          <p:cNvSpPr/>
          <p:nvPr/>
        </p:nvSpPr>
        <p:spPr>
          <a:xfrm>
            <a:off x="4066246" y="2928079"/>
            <a:ext cx="1258436" cy="83515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4" name="テキスト ボックス 163"/>
          <p:cNvSpPr txBox="1"/>
          <p:nvPr/>
        </p:nvSpPr>
        <p:spPr>
          <a:xfrm>
            <a:off x="4066244"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52" name="正方形/長方形 51"/>
          <p:cNvSpPr/>
          <p:nvPr/>
        </p:nvSpPr>
        <p:spPr>
          <a:xfrm>
            <a:off x="9143773" y="5642394"/>
            <a:ext cx="1389625" cy="11462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7" name="正方形/長方形 146"/>
          <p:cNvSpPr/>
          <p:nvPr/>
        </p:nvSpPr>
        <p:spPr>
          <a:xfrm>
            <a:off x="9138348" y="5633691"/>
            <a:ext cx="1395050" cy="8486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8" name="テキスト ボックス 147"/>
          <p:cNvSpPr txBox="1"/>
          <p:nvPr/>
        </p:nvSpPr>
        <p:spPr>
          <a:xfrm>
            <a:off x="9138347" y="6184606"/>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N+1</a:t>
            </a:r>
            <a:endParaRPr lang="ja-JP" altLang="en-US" sz="1400" baseline="-25000" dirty="0">
              <a:solidFill>
                <a:srgbClr val="000000"/>
              </a:solidFill>
              <a:latin typeface="Calibri"/>
              <a:cs typeface="Calibri"/>
            </a:endParaRPr>
          </a:p>
        </p:txBody>
      </p:sp>
      <p:sp>
        <p:nvSpPr>
          <p:cNvPr id="50" name="正方形/長方形 49"/>
          <p:cNvSpPr/>
          <p:nvPr/>
        </p:nvSpPr>
        <p:spPr>
          <a:xfrm>
            <a:off x="7176396" y="5634483"/>
            <a:ext cx="1421619" cy="11556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5" name="正方形/長方形 144"/>
          <p:cNvSpPr/>
          <p:nvPr/>
        </p:nvSpPr>
        <p:spPr>
          <a:xfrm>
            <a:off x="7176396" y="5645754"/>
            <a:ext cx="14216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6" name="テキスト ボックス 145"/>
          <p:cNvSpPr txBox="1"/>
          <p:nvPr/>
        </p:nvSpPr>
        <p:spPr>
          <a:xfrm>
            <a:off x="7202963" y="6163055"/>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43" name="正方形/長方形 42"/>
          <p:cNvSpPr/>
          <p:nvPr/>
        </p:nvSpPr>
        <p:spPr>
          <a:xfrm>
            <a:off x="4065529" y="5645753"/>
            <a:ext cx="2721816" cy="1150845"/>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3" name="正方形/長方形 142"/>
          <p:cNvSpPr/>
          <p:nvPr/>
        </p:nvSpPr>
        <p:spPr>
          <a:xfrm>
            <a:off x="5493427" y="5645754"/>
            <a:ext cx="12939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4" name="テキスト ボックス 143"/>
          <p:cNvSpPr txBox="1"/>
          <p:nvPr/>
        </p:nvSpPr>
        <p:spPr>
          <a:xfrm>
            <a:off x="5493426" y="6161249"/>
            <a:ext cx="1313451" cy="309583"/>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41" name="正方形/長方形 140"/>
          <p:cNvSpPr/>
          <p:nvPr/>
        </p:nvSpPr>
        <p:spPr>
          <a:xfrm>
            <a:off x="4065530" y="5643948"/>
            <a:ext cx="1314024"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2" name="テキスト ボックス 141"/>
          <p:cNvSpPr txBox="1"/>
          <p:nvPr/>
        </p:nvSpPr>
        <p:spPr>
          <a:xfrm>
            <a:off x="4065528" y="6161249"/>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39" name="正方形/長方形 138"/>
          <p:cNvSpPr/>
          <p:nvPr/>
        </p:nvSpPr>
        <p:spPr>
          <a:xfrm>
            <a:off x="5585687" y="422743"/>
            <a:ext cx="1298685"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37" name="正方形/長方形 136"/>
          <p:cNvSpPr/>
          <p:nvPr/>
        </p:nvSpPr>
        <p:spPr>
          <a:xfrm>
            <a:off x="4147304" y="422743"/>
            <a:ext cx="1329276"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5590451" y="66231"/>
            <a:ext cx="1293920"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123" name="正方形/長方形 122"/>
          <p:cNvSpPr/>
          <p:nvPr/>
        </p:nvSpPr>
        <p:spPr>
          <a:xfrm>
            <a:off x="4147304" y="66229"/>
            <a:ext cx="1329276"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110" name="正方形/長方形 109"/>
          <p:cNvSpPr/>
          <p:nvPr/>
        </p:nvSpPr>
        <p:spPr bwMode="auto">
          <a:xfrm>
            <a:off x="6402462" y="51346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3" name="正方形/長方形 112"/>
          <p:cNvSpPr/>
          <p:nvPr/>
        </p:nvSpPr>
        <p:spPr bwMode="auto">
          <a:xfrm>
            <a:off x="5677721" y="51346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008028" y="57890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5" name="正方形/長方形 124"/>
          <p:cNvSpPr/>
          <p:nvPr/>
        </p:nvSpPr>
        <p:spPr bwMode="auto">
          <a:xfrm>
            <a:off x="4273083" y="51555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126" name="正方形/長方形 125"/>
          <p:cNvSpPr/>
          <p:nvPr/>
        </p:nvSpPr>
        <p:spPr bwMode="auto">
          <a:xfrm>
            <a:off x="4999632" y="51555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4622442" y="58898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2" name="テキスト ボックス 1"/>
          <p:cNvSpPr txBox="1"/>
          <p:nvPr/>
        </p:nvSpPr>
        <p:spPr>
          <a:xfrm>
            <a:off x="1554230" y="184102"/>
            <a:ext cx="2255746" cy="584775"/>
          </a:xfrm>
          <a:prstGeom prst="rect">
            <a:avLst/>
          </a:prstGeom>
          <a:noFill/>
        </p:spPr>
        <p:txBody>
          <a:bodyPr wrap="none" rtlCol="0">
            <a:spAutoFit/>
          </a:bodyPr>
          <a:lstStyle/>
          <a:p>
            <a:pPr defTabSz="457200"/>
            <a:r>
              <a:rPr lang="en-US" altLang="ja-JP" sz="1600" dirty="0">
                <a:solidFill>
                  <a:srgbClr val="000000"/>
                </a:solidFill>
                <a:latin typeface="Calibri"/>
                <a:cs typeface="Calibri"/>
              </a:rPr>
              <a:t>(1) One Linux partition + </a:t>
            </a:r>
            <a:br>
              <a:rPr lang="en-US" altLang="ja-JP" sz="1600" dirty="0">
                <a:solidFill>
                  <a:srgbClr val="000000"/>
                </a:solidFill>
                <a:latin typeface="Calibri"/>
                <a:cs typeface="Calibri"/>
              </a:rPr>
            </a:br>
            <a:r>
              <a:rPr lang="en-US" altLang="ja-JP" sz="1600" dirty="0">
                <a:solidFill>
                  <a:srgbClr val="000000"/>
                </a:solidFill>
                <a:latin typeface="Calibri"/>
                <a:cs typeface="Calibri"/>
              </a:rPr>
              <a:t>One </a:t>
            </a:r>
            <a:r>
              <a:rPr lang="en-US" altLang="ja-JP" sz="1600" dirty="0" err="1">
                <a:solidFill>
                  <a:srgbClr val="000000"/>
                </a:solidFill>
                <a:latin typeface="Calibri"/>
                <a:cs typeface="Calibri"/>
              </a:rPr>
              <a:t>McKernel</a:t>
            </a:r>
            <a:r>
              <a:rPr lang="en-US" altLang="ja-JP" sz="1600" dirty="0">
                <a:solidFill>
                  <a:srgbClr val="000000"/>
                </a:solidFill>
                <a:latin typeface="Calibri"/>
                <a:cs typeface="Calibri"/>
              </a:rPr>
              <a:t> partition </a:t>
            </a:r>
            <a:endParaRPr lang="ja-JP" altLang="en-US" sz="1600" dirty="0">
              <a:solidFill>
                <a:srgbClr val="000000"/>
              </a:solidFill>
              <a:latin typeface="Calibri"/>
              <a:cs typeface="Calibri"/>
            </a:endParaRPr>
          </a:p>
        </p:txBody>
      </p:sp>
      <p:sp>
        <p:nvSpPr>
          <p:cNvPr id="28" name="テキスト ボックス 27"/>
          <p:cNvSpPr txBox="1"/>
          <p:nvPr/>
        </p:nvSpPr>
        <p:spPr>
          <a:xfrm>
            <a:off x="1457206" y="5401237"/>
            <a:ext cx="2549944" cy="1323439"/>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(3)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on</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cache coherency domains for </a:t>
            </a: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a:p>
            <a:pPr defTabSz="457200"/>
            <a:endParaRPr lang="ja-JP" altLang="en-US" sz="1600" dirty="0">
              <a:solidFill>
                <a:srgbClr val="000000"/>
              </a:solidFill>
              <a:latin typeface="Calibri"/>
              <a:ea typeface="ヒラギノ角ゴ ProN W3"/>
              <a:cs typeface="Calibri"/>
            </a:endParaRPr>
          </a:p>
        </p:txBody>
      </p:sp>
      <p:sp>
        <p:nvSpPr>
          <p:cNvPr id="34" name="正方形/長方形 33"/>
          <p:cNvSpPr/>
          <p:nvPr/>
        </p:nvSpPr>
        <p:spPr>
          <a:xfrm>
            <a:off x="5493427" y="5274991"/>
            <a:ext cx="1293919"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35" name="正方形/長方形 34"/>
          <p:cNvSpPr/>
          <p:nvPr/>
        </p:nvSpPr>
        <p:spPr>
          <a:xfrm>
            <a:off x="5719015" y="5267082"/>
            <a:ext cx="1087860" cy="235962"/>
          </a:xfrm>
          <a:prstGeom prst="rect">
            <a:avLst/>
          </a:prstGeom>
        </p:spPr>
        <p:txBody>
          <a:bodyPr wrap="square">
            <a:spAutoFit/>
          </a:bodyPr>
          <a:lstStyle/>
          <a:p>
            <a:pPr algn="ctr" defTabSz="800100" fontAlgn="base">
              <a:spcBef>
                <a:spcPct val="0"/>
              </a:spcBef>
              <a:spcAft>
                <a:spcPct val="0"/>
              </a:spcAft>
            </a:pPr>
            <a:endParaRPr lang="ja-JP" altLang="en-US" sz="1400" baseline="-25000" dirty="0">
              <a:solidFill>
                <a:srgbClr val="000000"/>
              </a:solidFill>
              <a:latin typeface="Calibri"/>
              <a:ea typeface="ヒラギノ角ゴ ProN W3"/>
              <a:cs typeface="Calibri"/>
            </a:endParaRPr>
          </a:p>
        </p:txBody>
      </p:sp>
      <p:sp>
        <p:nvSpPr>
          <p:cNvPr id="36" name="正方形/長方形 35"/>
          <p:cNvSpPr/>
          <p:nvPr/>
        </p:nvSpPr>
        <p:spPr>
          <a:xfrm>
            <a:off x="4070014" y="5267079"/>
            <a:ext cx="1309540"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37" name="正方形/長方形 36"/>
          <p:cNvSpPr/>
          <p:nvPr/>
        </p:nvSpPr>
        <p:spPr bwMode="auto">
          <a:xfrm>
            <a:off x="6316375" y="572289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8" name="正方形/長方形 37"/>
          <p:cNvSpPr/>
          <p:nvPr/>
        </p:nvSpPr>
        <p:spPr bwMode="auto">
          <a:xfrm>
            <a:off x="5591634" y="572289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9" name="テキスト ボックス 38"/>
          <p:cNvSpPr txBox="1"/>
          <p:nvPr/>
        </p:nvSpPr>
        <p:spPr>
          <a:xfrm>
            <a:off x="5921941" y="578833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40" name="正方形/長方形 39"/>
          <p:cNvSpPr/>
          <p:nvPr/>
        </p:nvSpPr>
        <p:spPr bwMode="auto">
          <a:xfrm>
            <a:off x="4188624" y="571640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41" name="正方形/長方形 40"/>
          <p:cNvSpPr/>
          <p:nvPr/>
        </p:nvSpPr>
        <p:spPr bwMode="auto">
          <a:xfrm>
            <a:off x="4915173" y="571640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2" name="テキスト ボックス 41"/>
          <p:cNvSpPr txBox="1"/>
          <p:nvPr/>
        </p:nvSpPr>
        <p:spPr>
          <a:xfrm>
            <a:off x="4537983" y="578983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7" name="テキスト ボックス 6"/>
          <p:cNvSpPr txBox="1"/>
          <p:nvPr/>
        </p:nvSpPr>
        <p:spPr>
          <a:xfrm>
            <a:off x="4065529" y="6482400"/>
            <a:ext cx="2741346"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Cache coherency domain</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45" name="正方形/長方形 44"/>
          <p:cNvSpPr/>
          <p:nvPr/>
        </p:nvSpPr>
        <p:spPr>
          <a:xfrm>
            <a:off x="7176396" y="5274991"/>
            <a:ext cx="1421617"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47" name="正方形/長方形 46"/>
          <p:cNvSpPr/>
          <p:nvPr/>
        </p:nvSpPr>
        <p:spPr bwMode="auto">
          <a:xfrm>
            <a:off x="8068376" y="572439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8" name="正方形/長方形 47"/>
          <p:cNvSpPr/>
          <p:nvPr/>
        </p:nvSpPr>
        <p:spPr bwMode="auto">
          <a:xfrm>
            <a:off x="7343635" y="572439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9" name="テキスト ボックス 48"/>
          <p:cNvSpPr txBox="1"/>
          <p:nvPr/>
        </p:nvSpPr>
        <p:spPr>
          <a:xfrm>
            <a:off x="7673942" y="578983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1" name="テキスト ボックス 50"/>
          <p:cNvSpPr txBox="1"/>
          <p:nvPr/>
        </p:nvSpPr>
        <p:spPr>
          <a:xfrm>
            <a:off x="7176396" y="6480911"/>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Domain</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53" name="正方形/長方形 52"/>
          <p:cNvSpPr/>
          <p:nvPr/>
        </p:nvSpPr>
        <p:spPr>
          <a:xfrm>
            <a:off x="9143773" y="5274992"/>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N</a:t>
            </a:r>
            <a:endParaRPr lang="ja-JP" altLang="en-US" sz="1400" i="1" baseline="-25000" dirty="0">
              <a:solidFill>
                <a:srgbClr val="000000"/>
              </a:solidFill>
              <a:latin typeface="Calibri"/>
              <a:ea typeface="ヒラギノ角ゴ ProN W3"/>
              <a:cs typeface="Calibri"/>
            </a:endParaRPr>
          </a:p>
        </p:txBody>
      </p:sp>
      <p:sp>
        <p:nvSpPr>
          <p:cNvPr id="54" name="正方形/長方形 53"/>
          <p:cNvSpPr/>
          <p:nvPr/>
        </p:nvSpPr>
        <p:spPr bwMode="auto">
          <a:xfrm>
            <a:off x="10035753" y="573230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5" name="正方形/長方形 54"/>
          <p:cNvSpPr/>
          <p:nvPr/>
        </p:nvSpPr>
        <p:spPr bwMode="auto">
          <a:xfrm>
            <a:off x="9311012" y="573230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6" name="テキスト ボックス 55"/>
          <p:cNvSpPr txBox="1"/>
          <p:nvPr/>
        </p:nvSpPr>
        <p:spPr>
          <a:xfrm>
            <a:off x="9641319" y="579774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7" name="テキスト ボックス 56"/>
          <p:cNvSpPr txBox="1"/>
          <p:nvPr/>
        </p:nvSpPr>
        <p:spPr>
          <a:xfrm>
            <a:off x="9143773" y="6488822"/>
            <a:ext cx="1389625"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Domain</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58" name="テキスト ボックス 57"/>
          <p:cNvSpPr txBox="1"/>
          <p:nvPr/>
        </p:nvSpPr>
        <p:spPr>
          <a:xfrm>
            <a:off x="8645643" y="5910561"/>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0" name="正方形/長方形 59"/>
          <p:cNvSpPr/>
          <p:nvPr/>
        </p:nvSpPr>
        <p:spPr>
          <a:xfrm>
            <a:off x="5441557" y="2557998"/>
            <a:ext cx="1361548"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62" name="正方形/長方形 61"/>
          <p:cNvSpPr/>
          <p:nvPr/>
        </p:nvSpPr>
        <p:spPr>
          <a:xfrm>
            <a:off x="4066247" y="2557996"/>
            <a:ext cx="1258435"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63" name="正方形/長方形 62"/>
          <p:cNvSpPr/>
          <p:nvPr/>
        </p:nvSpPr>
        <p:spPr bwMode="auto">
          <a:xfrm>
            <a:off x="6296413" y="2985070"/>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4" name="正方形/長方形 63"/>
          <p:cNvSpPr/>
          <p:nvPr/>
        </p:nvSpPr>
        <p:spPr bwMode="auto">
          <a:xfrm>
            <a:off x="5571672" y="2985070"/>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5" name="テキスト ボックス 64"/>
          <p:cNvSpPr txBox="1"/>
          <p:nvPr/>
        </p:nvSpPr>
        <p:spPr>
          <a:xfrm>
            <a:off x="5901979" y="3050513"/>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6" name="正方形/長方形 65"/>
          <p:cNvSpPr/>
          <p:nvPr/>
        </p:nvSpPr>
        <p:spPr bwMode="auto">
          <a:xfrm>
            <a:off x="4155587" y="2987163"/>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67" name="正方形/長方形 66"/>
          <p:cNvSpPr/>
          <p:nvPr/>
        </p:nvSpPr>
        <p:spPr bwMode="auto">
          <a:xfrm>
            <a:off x="4882136" y="2987163"/>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8" name="テキスト ボックス 67"/>
          <p:cNvSpPr txBox="1"/>
          <p:nvPr/>
        </p:nvSpPr>
        <p:spPr>
          <a:xfrm>
            <a:off x="4504946" y="3060593"/>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9" name="テキスト ボックス 68"/>
          <p:cNvSpPr txBox="1"/>
          <p:nvPr/>
        </p:nvSpPr>
        <p:spPr>
          <a:xfrm>
            <a:off x="5472043" y="2245045"/>
            <a:ext cx="1326065"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70" name="テキスト ボックス 69"/>
          <p:cNvSpPr txBox="1"/>
          <p:nvPr/>
        </p:nvSpPr>
        <p:spPr>
          <a:xfrm>
            <a:off x="1453435" y="2058133"/>
            <a:ext cx="2398762" cy="830997"/>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(2)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for</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p:txBody>
      </p:sp>
      <p:sp>
        <p:nvSpPr>
          <p:cNvPr id="111" name="正方形/長方形 110"/>
          <p:cNvSpPr/>
          <p:nvPr/>
        </p:nvSpPr>
        <p:spPr>
          <a:xfrm>
            <a:off x="9140002" y="2560029"/>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M</a:t>
            </a:r>
            <a:endParaRPr lang="ja-JP" altLang="en-US" sz="1400" i="1" baseline="-25000" dirty="0">
              <a:solidFill>
                <a:srgbClr val="000000"/>
              </a:solidFill>
              <a:latin typeface="Calibri"/>
              <a:ea typeface="ヒラギノ角ゴ ProN W3"/>
              <a:cs typeface="Calibri"/>
            </a:endParaRPr>
          </a:p>
        </p:txBody>
      </p:sp>
      <p:sp>
        <p:nvSpPr>
          <p:cNvPr id="119" name="正方形/長方形 118"/>
          <p:cNvSpPr/>
          <p:nvPr/>
        </p:nvSpPr>
        <p:spPr bwMode="auto">
          <a:xfrm>
            <a:off x="10022310" y="2977021"/>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0" name="正方形/長方形 119"/>
          <p:cNvSpPr/>
          <p:nvPr/>
        </p:nvSpPr>
        <p:spPr bwMode="auto">
          <a:xfrm>
            <a:off x="9297569" y="2977021"/>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7" name="テキスト ボックス 126"/>
          <p:cNvSpPr txBox="1"/>
          <p:nvPr/>
        </p:nvSpPr>
        <p:spPr>
          <a:xfrm>
            <a:off x="9627876" y="3042464"/>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1" name="正方形/長方形 130"/>
          <p:cNvSpPr/>
          <p:nvPr/>
        </p:nvSpPr>
        <p:spPr>
          <a:xfrm>
            <a:off x="7185801" y="2559487"/>
            <a:ext cx="1413167"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132" name="正方形/長方形 131"/>
          <p:cNvSpPr/>
          <p:nvPr/>
        </p:nvSpPr>
        <p:spPr bwMode="auto">
          <a:xfrm>
            <a:off x="8064965" y="2970896"/>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3" name="正方形/長方形 132"/>
          <p:cNvSpPr/>
          <p:nvPr/>
        </p:nvSpPr>
        <p:spPr bwMode="auto">
          <a:xfrm>
            <a:off x="7340224" y="2970896"/>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4" name="テキスト ボックス 133"/>
          <p:cNvSpPr txBox="1"/>
          <p:nvPr/>
        </p:nvSpPr>
        <p:spPr>
          <a:xfrm>
            <a:off x="7670531" y="303633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6" name="テキスト ボックス 135"/>
          <p:cNvSpPr txBox="1"/>
          <p:nvPr/>
        </p:nvSpPr>
        <p:spPr>
          <a:xfrm>
            <a:off x="8625026" y="316898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8" name="テキスト ボックス 137"/>
          <p:cNvSpPr txBox="1"/>
          <p:nvPr/>
        </p:nvSpPr>
        <p:spPr>
          <a:xfrm>
            <a:off x="4147303" y="929964"/>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40" name="テキスト ボックス 139"/>
          <p:cNvSpPr txBox="1"/>
          <p:nvPr/>
        </p:nvSpPr>
        <p:spPr>
          <a:xfrm>
            <a:off x="5590451" y="932057"/>
            <a:ext cx="1308452"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18" name="正方形/長方形 117"/>
          <p:cNvSpPr/>
          <p:nvPr/>
        </p:nvSpPr>
        <p:spPr>
          <a:xfrm>
            <a:off x="4757515" y="1980232"/>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1" name="テキスト ボックス 120"/>
          <p:cNvSpPr txBox="1"/>
          <p:nvPr/>
        </p:nvSpPr>
        <p:spPr>
          <a:xfrm>
            <a:off x="4302327" y="229614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2" name="正方形/長方形 121"/>
          <p:cNvSpPr/>
          <p:nvPr/>
        </p:nvSpPr>
        <p:spPr>
          <a:xfrm>
            <a:off x="4299199" y="1746903"/>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8" name="テキスト ボックス 127"/>
          <p:cNvSpPr txBox="1"/>
          <p:nvPr/>
        </p:nvSpPr>
        <p:spPr>
          <a:xfrm>
            <a:off x="9138347" y="2246243"/>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M</a:t>
            </a:r>
            <a:endParaRPr lang="ja-JP" altLang="en-US" sz="1400" i="1" baseline="-25000" dirty="0">
              <a:solidFill>
                <a:srgbClr val="000000"/>
              </a:solidFill>
              <a:latin typeface="Calibri"/>
              <a:cs typeface="Calibri"/>
            </a:endParaRPr>
          </a:p>
        </p:txBody>
      </p:sp>
      <p:sp>
        <p:nvSpPr>
          <p:cNvPr id="135" name="テキスト ボックス 134"/>
          <p:cNvSpPr txBox="1"/>
          <p:nvPr/>
        </p:nvSpPr>
        <p:spPr>
          <a:xfrm>
            <a:off x="7185801" y="2257833"/>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87" name="正方形/長方形 86"/>
          <p:cNvSpPr/>
          <p:nvPr/>
        </p:nvSpPr>
        <p:spPr>
          <a:xfrm>
            <a:off x="5493425" y="4914363"/>
            <a:ext cx="1293921"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8" name="正方形/長方形 87"/>
          <p:cNvSpPr/>
          <p:nvPr/>
        </p:nvSpPr>
        <p:spPr>
          <a:xfrm>
            <a:off x="9143773" y="4459569"/>
            <a:ext cx="1385854"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9" name="正方形/長方形 88"/>
          <p:cNvSpPr/>
          <p:nvPr/>
        </p:nvSpPr>
        <p:spPr>
          <a:xfrm>
            <a:off x="7176396" y="4692897"/>
            <a:ext cx="142257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0" name="正方形/長方形 89"/>
          <p:cNvSpPr/>
          <p:nvPr/>
        </p:nvSpPr>
        <p:spPr>
          <a:xfrm>
            <a:off x="5153577" y="4914162"/>
            <a:ext cx="222712" cy="35132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1" name="正方形/長方形 90"/>
          <p:cNvSpPr/>
          <p:nvPr/>
        </p:nvSpPr>
        <p:spPr>
          <a:xfrm>
            <a:off x="4779927" y="4692898"/>
            <a:ext cx="222711" cy="572590"/>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2" name="正方形/長方形 91"/>
          <p:cNvSpPr/>
          <p:nvPr/>
        </p:nvSpPr>
        <p:spPr>
          <a:xfrm>
            <a:off x="4070014" y="4459569"/>
            <a:ext cx="251597" cy="8108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3" name="正方形/長方形 92"/>
          <p:cNvSpPr/>
          <p:nvPr/>
        </p:nvSpPr>
        <p:spPr>
          <a:xfrm>
            <a:off x="5152083" y="4914363"/>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4" name="テキスト ボックス 93"/>
          <p:cNvSpPr txBox="1"/>
          <p:nvPr/>
        </p:nvSpPr>
        <p:spPr>
          <a:xfrm>
            <a:off x="5494454" y="4943113"/>
            <a:ext cx="1303654"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95" name="正方形/長方形 94"/>
          <p:cNvSpPr/>
          <p:nvPr/>
        </p:nvSpPr>
        <p:spPr>
          <a:xfrm>
            <a:off x="4779926" y="4692898"/>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6" name="テキスト ボックス 95"/>
          <p:cNvSpPr txBox="1"/>
          <p:nvPr/>
        </p:nvSpPr>
        <p:spPr>
          <a:xfrm>
            <a:off x="4324738" y="5008815"/>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97" name="正方形/長方形 96"/>
          <p:cNvSpPr/>
          <p:nvPr/>
        </p:nvSpPr>
        <p:spPr>
          <a:xfrm>
            <a:off x="4321610" y="4459569"/>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8" name="テキスト ボックス 97"/>
          <p:cNvSpPr txBox="1"/>
          <p:nvPr/>
        </p:nvSpPr>
        <p:spPr>
          <a:xfrm>
            <a:off x="9160758" y="4958909"/>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99" name="テキスト ボックス 98"/>
          <p:cNvSpPr txBox="1"/>
          <p:nvPr/>
        </p:nvSpPr>
        <p:spPr>
          <a:xfrm>
            <a:off x="7208212" y="4970499"/>
            <a:ext cx="1372640"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Tree>
    <p:extLst>
      <p:ext uri="{BB962C8B-B14F-4D97-AF65-F5344CB8AC3E}">
        <p14:creationId xmlns:p14="http://schemas.microsoft.com/office/powerpoint/2010/main" val="883022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2" name="グループ化 17"/>
          <p:cNvGrpSpPr>
            <a:grpSpLocks/>
          </p:cNvGrpSpPr>
          <p:nvPr/>
        </p:nvGrpSpPr>
        <p:grpSpPr bwMode="auto">
          <a:xfrm>
            <a:off x="2314313" y="985552"/>
            <a:ext cx="1916728" cy="431799"/>
            <a:chOff x="6197654" y="1701940"/>
            <a:chExt cx="2076857" cy="431768"/>
          </a:xfrm>
        </p:grpSpPr>
        <p:cxnSp>
          <p:nvCxnSpPr>
            <p:cNvPr id="64" name="直線コネクタ 63"/>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正方形/長方形 64"/>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sp>
          <p:nvSpPr>
            <p:cNvPr id="66" name="正方形/長方形 65"/>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r>
                <a:rPr lang="en-US" altLang="ja-JP" sz="1200" dirty="0">
                  <a:solidFill>
                    <a:srgbClr val="000000"/>
                  </a:solidFill>
                  <a:latin typeface="ヒラギノ角ゴ ProN W3"/>
                  <a:ea typeface="ヒラギノ角ゴ ProN W3"/>
                  <a:cs typeface="ヒラギノ角ゴ ProN W3"/>
                </a:rPr>
                <a:t> </a:t>
              </a:r>
            </a:p>
          </p:txBody>
        </p:sp>
        <p:cxnSp>
          <p:nvCxnSpPr>
            <p:cNvPr id="68" name="直線コネクタ 67"/>
            <p:cNvCxnSpPr/>
            <p:nvPr/>
          </p:nvCxnSpPr>
          <p:spPr>
            <a:xfrm>
              <a:off x="6207181" y="2130533"/>
              <a:ext cx="2053041"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テキスト ボックス 24"/>
          <p:cNvSpPr txBox="1">
            <a:spLocks noChangeArrowheads="1"/>
          </p:cNvSpPr>
          <p:nvPr/>
        </p:nvSpPr>
        <p:spPr bwMode="auto">
          <a:xfrm>
            <a:off x="2268021" y="452743"/>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動作モード，タイマ割り込み不使用カーネル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58" name="テキスト ボックス 25"/>
          <p:cNvSpPr txBox="1">
            <a:spLocks noChangeArrowheads="1"/>
          </p:cNvSpPr>
          <p:nvPr/>
        </p:nvSpPr>
        <p:spPr bwMode="auto">
          <a:xfrm>
            <a:off x="2254877" y="1601582"/>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a:t>
            </a:r>
            <a:r>
              <a:rPr lang="en-US" altLang="ja-JP" sz="1200" dirty="0">
                <a:solidFill>
                  <a:srgbClr val="000000"/>
                </a:solidFill>
                <a:latin typeface="ヒラギノ角ゴ ProN W3"/>
                <a:ea typeface="ヒラギノ角ゴ ProN W3"/>
                <a:cs typeface="ヒラギノ角ゴ ProN W3"/>
              </a:rPr>
              <a:t>PVAS</a:t>
            </a:r>
            <a:r>
              <a:rPr lang="ja-JP" altLang="en-US" sz="1200" dirty="0">
                <a:solidFill>
                  <a:srgbClr val="000000"/>
                </a:solidFill>
                <a:latin typeface="ヒラギノ角ゴ ProN W3"/>
                <a:ea typeface="ヒラギノ角ゴ ProN W3"/>
                <a:cs typeface="ヒラギノ角ゴ ProN W3"/>
              </a:rPr>
              <a:t>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2" name="テキスト ボックス 47"/>
          <p:cNvSpPr txBox="1">
            <a:spLocks noChangeArrowheads="1"/>
          </p:cNvSpPr>
          <p:nvPr/>
        </p:nvSpPr>
        <p:spPr bwMode="auto">
          <a:xfrm>
            <a:off x="2242943" y="2677066"/>
            <a:ext cx="59525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動作モード，高速起動メモリスナップショットカーネル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8" name="テキスト ボックス 47"/>
          <p:cNvSpPr txBox="1">
            <a:spLocks noChangeArrowheads="1"/>
          </p:cNvSpPr>
          <p:nvPr/>
        </p:nvSpPr>
        <p:spPr bwMode="auto">
          <a:xfrm>
            <a:off x="2263784" y="3776239"/>
            <a:ext cx="42491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動作モードのジョブを投入するジョブキュー</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（システムはノードを</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オンリーモードにする）</a:t>
            </a:r>
          </a:p>
        </p:txBody>
      </p:sp>
      <p:sp>
        <p:nvSpPr>
          <p:cNvPr id="84" name="テキスト ボックス 47"/>
          <p:cNvSpPr txBox="1">
            <a:spLocks noChangeArrowheads="1"/>
          </p:cNvSpPr>
          <p:nvPr/>
        </p:nvSpPr>
        <p:spPr bwMode="auto">
          <a:xfrm>
            <a:off x="2247868" y="5055630"/>
            <a:ext cx="61632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ジョブスクリプトに動作モード及びカーネル種類が指定されていればその設定を用い、</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指定されていなければデフォルト設定を用いるジョブキュー</a:t>
            </a:r>
          </a:p>
        </p:txBody>
      </p:sp>
      <p:sp>
        <p:nvSpPr>
          <p:cNvPr id="89" name="テキスト ボックス 88"/>
          <p:cNvSpPr txBox="1"/>
          <p:nvPr/>
        </p:nvSpPr>
        <p:spPr>
          <a:xfrm>
            <a:off x="2247868" y="6371152"/>
            <a:ext cx="5964702" cy="461665"/>
          </a:xfrm>
          <a:prstGeom prst="rect">
            <a:avLst/>
          </a:prstGeom>
          <a:noFill/>
        </p:spPr>
        <p:txBody>
          <a:bodyPr wrap="square" rtlCol="0">
            <a:spAutoFit/>
          </a:bodyPr>
          <a:lstStyle/>
          <a:p>
            <a:pPr marL="176213" indent="-176213" defTabSz="457200"/>
            <a:r>
              <a:rPr lang="ja-JP" altLang="en-US" sz="1200" dirty="0">
                <a:solidFill>
                  <a:srgbClr val="000000"/>
                </a:solidFill>
                <a:latin typeface="ヒラギノ角ゴ ProN W3"/>
                <a:ea typeface="ヒラギノ角ゴ ProN W3"/>
                <a:cs typeface="ヒラギノ角ゴ ProN W3"/>
              </a:rPr>
              <a:t>＊ジョブスクリプトに指定されている動作モード及びカーネル種類が</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ジョブキューが想定するものと異なっている場合はエラー</a:t>
            </a:r>
          </a:p>
        </p:txBody>
      </p:sp>
      <p:grpSp>
        <p:nvGrpSpPr>
          <p:cNvPr id="3" name="図形グループ 2"/>
          <p:cNvGrpSpPr/>
          <p:nvPr/>
        </p:nvGrpSpPr>
        <p:grpSpPr>
          <a:xfrm>
            <a:off x="2299249" y="2091638"/>
            <a:ext cx="1912329" cy="433388"/>
            <a:chOff x="775248" y="2058438"/>
            <a:chExt cx="1912329" cy="433388"/>
          </a:xfrm>
        </p:grpSpPr>
        <p:grpSp>
          <p:nvGrpSpPr>
            <p:cNvPr id="57" name="グループ化 18"/>
            <p:cNvGrpSpPr>
              <a:grpSpLocks/>
            </p:cNvGrpSpPr>
            <p:nvPr/>
          </p:nvGrpSpPr>
          <p:grpSpPr bwMode="auto">
            <a:xfrm>
              <a:off x="775248" y="2058438"/>
              <a:ext cx="1912329" cy="433388"/>
              <a:chOff x="6197654" y="1702157"/>
              <a:chExt cx="2072095" cy="433356"/>
            </a:xfrm>
          </p:grpSpPr>
          <p:cxnSp>
            <p:nvCxnSpPr>
              <p:cNvPr id="59" name="直線コネクタ 58"/>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7755298" y="1702157"/>
                <a:ext cx="501748" cy="433356"/>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cxnSp>
            <p:nvCxnSpPr>
              <p:cNvPr id="61" name="直線コネクタ 60"/>
              <p:cNvCxnSpPr/>
              <p:nvPr/>
            </p:nvCxnSpPr>
            <p:spPr>
              <a:xfrm>
                <a:off x="6207181" y="2130750"/>
                <a:ext cx="2049865" cy="47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正方形/長方形 35"/>
            <p:cNvSpPr/>
            <p:nvPr/>
          </p:nvSpPr>
          <p:spPr bwMode="auto">
            <a:xfrm>
              <a:off x="1749730" y="2060026"/>
              <a:ext cx="463061" cy="431800"/>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grpSp>
      <p:grpSp>
        <p:nvGrpSpPr>
          <p:cNvPr id="2" name="図形グループ 1"/>
          <p:cNvGrpSpPr/>
          <p:nvPr/>
        </p:nvGrpSpPr>
        <p:grpSpPr>
          <a:xfrm>
            <a:off x="2297669" y="3137115"/>
            <a:ext cx="1918577" cy="433416"/>
            <a:chOff x="723868" y="3054115"/>
            <a:chExt cx="1918577" cy="433416"/>
          </a:xfrm>
        </p:grpSpPr>
        <p:grpSp>
          <p:nvGrpSpPr>
            <p:cNvPr id="71" name="グループ化 43"/>
            <p:cNvGrpSpPr>
              <a:grpSpLocks/>
            </p:cNvGrpSpPr>
            <p:nvPr/>
          </p:nvGrpSpPr>
          <p:grpSpPr bwMode="auto">
            <a:xfrm>
              <a:off x="723868" y="3054115"/>
              <a:ext cx="1918577" cy="433416"/>
              <a:chOff x="6190888" y="1677408"/>
              <a:chExt cx="2078866" cy="433385"/>
            </a:xfrm>
          </p:grpSpPr>
          <p:cxnSp>
            <p:nvCxnSpPr>
              <p:cNvPr id="73" name="直線コネクタ 72"/>
              <p:cNvCxnSpPr/>
              <p:nvPr/>
            </p:nvCxnSpPr>
            <p:spPr>
              <a:xfrm>
                <a:off x="6190888" y="1677408"/>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正方形/長方形 73"/>
              <p:cNvSpPr/>
              <p:nvPr/>
            </p:nvSpPr>
            <p:spPr>
              <a:xfrm>
                <a:off x="7755299" y="1679023"/>
                <a:ext cx="501749" cy="43177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75" name="直線コネクタ 74"/>
              <p:cNvCxnSpPr/>
              <p:nvPr/>
            </p:nvCxnSpPr>
            <p:spPr>
              <a:xfrm>
                <a:off x="6197658" y="2109204"/>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正方形/長方形 36"/>
            <p:cNvSpPr/>
            <p:nvPr/>
          </p:nvSpPr>
          <p:spPr bwMode="auto">
            <a:xfrm>
              <a:off x="1704598" y="3055733"/>
              <a:ext cx="463062" cy="43021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4" name="図形グループ 3"/>
          <p:cNvGrpSpPr/>
          <p:nvPr/>
        </p:nvGrpSpPr>
        <p:grpSpPr>
          <a:xfrm>
            <a:off x="2276535" y="4263435"/>
            <a:ext cx="1900605" cy="428625"/>
            <a:chOff x="726054" y="4111960"/>
            <a:chExt cx="1900605" cy="428625"/>
          </a:xfrm>
        </p:grpSpPr>
        <p:grpSp>
          <p:nvGrpSpPr>
            <p:cNvPr id="77" name="グループ化 43"/>
            <p:cNvGrpSpPr>
              <a:grpSpLocks/>
            </p:cNvGrpSpPr>
            <p:nvPr/>
          </p:nvGrpSpPr>
          <p:grpSpPr bwMode="auto">
            <a:xfrm>
              <a:off x="726054" y="4111960"/>
              <a:ext cx="1900605" cy="428625"/>
              <a:chOff x="6197656" y="1702477"/>
              <a:chExt cx="2059393" cy="428594"/>
            </a:xfrm>
          </p:grpSpPr>
          <p:cxnSp>
            <p:nvCxnSpPr>
              <p:cNvPr id="79" name="直線コネクタ 78"/>
              <p:cNvCxnSpPr/>
              <p:nvPr/>
            </p:nvCxnSpPr>
            <p:spPr>
              <a:xfrm>
                <a:off x="6197656" y="1702477"/>
                <a:ext cx="2053791"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7755300" y="1702478"/>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1" name="直線コネクタ 80"/>
              <p:cNvCxnSpPr/>
              <p:nvPr/>
            </p:nvCxnSpPr>
            <p:spPr>
              <a:xfrm>
                <a:off x="6207183" y="2131070"/>
                <a:ext cx="20363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正方形/長方形 39"/>
            <p:cNvSpPr/>
            <p:nvPr/>
          </p:nvSpPr>
          <p:spPr bwMode="auto">
            <a:xfrm>
              <a:off x="1704598" y="4113547"/>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14" name="図形グループ 13"/>
          <p:cNvGrpSpPr/>
          <p:nvPr/>
        </p:nvGrpSpPr>
        <p:grpSpPr>
          <a:xfrm>
            <a:off x="2284493" y="5549959"/>
            <a:ext cx="1906852" cy="428625"/>
            <a:chOff x="769000" y="5400558"/>
            <a:chExt cx="1906852" cy="428625"/>
          </a:xfrm>
        </p:grpSpPr>
        <p:grpSp>
          <p:nvGrpSpPr>
            <p:cNvPr id="83" name="グループ化 43"/>
            <p:cNvGrpSpPr>
              <a:grpSpLocks/>
            </p:cNvGrpSpPr>
            <p:nvPr/>
          </p:nvGrpSpPr>
          <p:grpSpPr bwMode="auto">
            <a:xfrm>
              <a:off x="769000" y="5400558"/>
              <a:ext cx="1906852" cy="428625"/>
              <a:chOff x="6197656" y="1702477"/>
              <a:chExt cx="2066161" cy="428593"/>
            </a:xfrm>
          </p:grpSpPr>
          <p:cxnSp>
            <p:nvCxnSpPr>
              <p:cNvPr id="85" name="直線コネクタ 84"/>
              <p:cNvCxnSpPr/>
              <p:nvPr/>
            </p:nvCxnSpPr>
            <p:spPr>
              <a:xfrm>
                <a:off x="6197656" y="1702477"/>
                <a:ext cx="205939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a:off x="7755300" y="1702477"/>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7" name="直線コネクタ 86"/>
              <p:cNvCxnSpPr/>
              <p:nvPr/>
            </p:nvCxnSpPr>
            <p:spPr>
              <a:xfrm>
                <a:off x="6207184" y="2131070"/>
                <a:ext cx="20566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正方形/長方形 48"/>
            <p:cNvSpPr/>
            <p:nvPr/>
          </p:nvSpPr>
          <p:spPr bwMode="auto">
            <a:xfrm>
              <a:off x="1749730" y="5402144"/>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spTree>
    <p:extLst>
      <p:ext uri="{BB962C8B-B14F-4D97-AF65-F5344CB8AC3E}">
        <p14:creationId xmlns:p14="http://schemas.microsoft.com/office/powerpoint/2010/main" val="21341948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Line 69"/>
          <p:cNvSpPr>
            <a:spLocks noChangeShapeType="1"/>
          </p:cNvSpPr>
          <p:nvPr/>
        </p:nvSpPr>
        <p:spPr bwMode="auto">
          <a:xfrm flipH="1">
            <a:off x="5016564" y="-1243633"/>
            <a:ext cx="635" cy="1180800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9" name="Rectangle 68"/>
          <p:cNvSpPr>
            <a:spLocks noChangeArrowheads="1"/>
          </p:cNvSpPr>
          <p:nvPr/>
        </p:nvSpPr>
        <p:spPr bwMode="auto">
          <a:xfrm>
            <a:off x="4949896" y="-997143"/>
            <a:ext cx="133336" cy="11376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0" name="Text Box 67"/>
          <p:cNvSpPr txBox="1">
            <a:spLocks noChangeArrowheads="1"/>
          </p:cNvSpPr>
          <p:nvPr/>
        </p:nvSpPr>
        <p:spPr bwMode="auto">
          <a:xfrm>
            <a:off x="4683223" y="-1449478"/>
            <a:ext cx="666681" cy="185388"/>
          </a:xfrm>
          <a:prstGeom prst="rect">
            <a:avLst/>
          </a:prstGeom>
          <a:solidFill>
            <a:srgbClr val="FFFFFF"/>
          </a:solidFill>
          <a:ln w="9525">
            <a:solidFill>
              <a:srgbClr val="000000"/>
            </a:solidFill>
            <a:miter lim="800000"/>
            <a:headEnd/>
            <a:tailEnd/>
          </a:ln>
        </p:spPr>
        <p:txBody>
          <a:bodyPr vert="horz" wrap="square" lIns="720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process2</a:t>
            </a:r>
          </a:p>
        </p:txBody>
      </p:sp>
      <p:sp>
        <p:nvSpPr>
          <p:cNvPr id="11" name="Text Box 66"/>
          <p:cNvSpPr txBox="1">
            <a:spLocks noChangeArrowheads="1"/>
          </p:cNvSpPr>
          <p:nvPr/>
        </p:nvSpPr>
        <p:spPr bwMode="auto">
          <a:xfrm>
            <a:off x="613774" y="-1449478"/>
            <a:ext cx="666681" cy="185388"/>
          </a:xfrm>
          <a:prstGeom prst="rect">
            <a:avLst/>
          </a:prstGeom>
          <a:solidFill>
            <a:srgbClr val="FFFFFF"/>
          </a:solidFill>
          <a:ln w="9525">
            <a:solidFill>
              <a:srgbClr val="000000"/>
            </a:solidFill>
            <a:miter lim="800000"/>
            <a:headEnd/>
            <a:tailEnd/>
          </a:ln>
        </p:spPr>
        <p:txBody>
          <a:bodyPr vert="horz" wrap="square" lIns="720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process1</a:t>
            </a:r>
          </a:p>
        </p:txBody>
      </p:sp>
      <p:sp>
        <p:nvSpPr>
          <p:cNvPr id="12" name="Line 65"/>
          <p:cNvSpPr>
            <a:spLocks noChangeShapeType="1"/>
          </p:cNvSpPr>
          <p:nvPr/>
        </p:nvSpPr>
        <p:spPr bwMode="auto">
          <a:xfrm flipH="1">
            <a:off x="947115" y="-1243633"/>
            <a:ext cx="635" cy="1180800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 name="Rectangle 64"/>
          <p:cNvSpPr>
            <a:spLocks noChangeArrowheads="1"/>
          </p:cNvSpPr>
          <p:nvPr/>
        </p:nvSpPr>
        <p:spPr bwMode="auto">
          <a:xfrm>
            <a:off x="880447" y="-997143"/>
            <a:ext cx="133336" cy="11376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6" name="AutoShape 61"/>
          <p:cNvSpPr>
            <a:spLocks noChangeArrowheads="1"/>
          </p:cNvSpPr>
          <p:nvPr/>
        </p:nvSpPr>
        <p:spPr bwMode="auto">
          <a:xfrm>
            <a:off x="1212812" y="-664312"/>
            <a:ext cx="2772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36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XPMEMで共有するメモリ領域を確保する。</a:t>
            </a:r>
          </a:p>
        </p:txBody>
      </p:sp>
      <p:sp>
        <p:nvSpPr>
          <p:cNvPr id="17" name="Line 60"/>
          <p:cNvSpPr>
            <a:spLocks noChangeShapeType="1"/>
          </p:cNvSpPr>
          <p:nvPr/>
        </p:nvSpPr>
        <p:spPr bwMode="auto">
          <a:xfrm flipV="1">
            <a:off x="1079476" y="-571618"/>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8" name="Rectangle 59"/>
          <p:cNvSpPr>
            <a:spLocks noChangeArrowheads="1"/>
          </p:cNvSpPr>
          <p:nvPr/>
        </p:nvSpPr>
        <p:spPr bwMode="auto">
          <a:xfrm>
            <a:off x="946140" y="-755101"/>
            <a:ext cx="133336" cy="369506"/>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9" name="Text Box 58"/>
          <p:cNvSpPr txBox="1">
            <a:spLocks noChangeArrowheads="1"/>
          </p:cNvSpPr>
          <p:nvPr/>
        </p:nvSpPr>
        <p:spPr bwMode="auto">
          <a:xfrm>
            <a:off x="1079476" y="-1034452"/>
            <a:ext cx="866685" cy="18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mmap</a:t>
            </a:r>
          </a:p>
        </p:txBody>
      </p:sp>
      <p:sp>
        <p:nvSpPr>
          <p:cNvPr id="20" name="Line 57"/>
          <p:cNvSpPr>
            <a:spLocks noChangeShapeType="1"/>
          </p:cNvSpPr>
          <p:nvPr/>
        </p:nvSpPr>
        <p:spPr bwMode="auto">
          <a:xfrm flipH="1">
            <a:off x="1079476" y="-755101"/>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1" name="Line 56"/>
          <p:cNvSpPr>
            <a:spLocks noChangeShapeType="1"/>
          </p:cNvSpPr>
          <p:nvPr/>
        </p:nvSpPr>
        <p:spPr bwMode="auto">
          <a:xfrm flipH="1">
            <a:off x="1012808" y="-847795"/>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2" name="Line 55"/>
          <p:cNvSpPr>
            <a:spLocks noChangeShapeType="1"/>
          </p:cNvSpPr>
          <p:nvPr/>
        </p:nvSpPr>
        <p:spPr bwMode="auto">
          <a:xfrm flipH="1">
            <a:off x="1278845" y="-847795"/>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3" name="Rectangle 54"/>
          <p:cNvSpPr>
            <a:spLocks noChangeArrowheads="1"/>
          </p:cNvSpPr>
          <p:nvPr/>
        </p:nvSpPr>
        <p:spPr bwMode="auto">
          <a:xfrm>
            <a:off x="946140" y="1654901"/>
            <a:ext cx="133336" cy="468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4" name="Text Box 53"/>
          <p:cNvSpPr txBox="1">
            <a:spLocks noChangeArrowheads="1"/>
          </p:cNvSpPr>
          <p:nvPr/>
        </p:nvSpPr>
        <p:spPr bwMode="auto">
          <a:xfrm>
            <a:off x="1079475" y="1375549"/>
            <a:ext cx="2952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xpmem_make</a:t>
            </a:r>
            <a:r>
              <a:rPr kumimoji="0" lang="en-US" altLang="x-none" sz="1050" dirty="0">
                <a:latin typeface="Yu Gothic Light" charset="-128"/>
                <a:ea typeface="Yu Gothic Light" charset="-128"/>
                <a:cs typeface="Yu Gothic Light" charset="-128"/>
              </a:rPr>
              <a:t> </a:t>
            </a:r>
            <a:r>
              <a:rPr kumimoji="0" lang="en-US" altLang="x-none" sz="1050" dirty="0" smtClean="0">
                <a:latin typeface="Yu Gothic Light" charset="-128"/>
                <a:ea typeface="Yu Gothic Light" charset="-128"/>
                <a:cs typeface="Yu Gothic Light" charset="-128"/>
              </a:rPr>
              <a:t>(</a:t>
            </a:r>
            <a:r>
              <a:rPr kumimoji="0" lang="ja-JP" altLang="en-US" sz="1050" dirty="0" smtClean="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a:t>
            </a:r>
            <a:r>
              <a:rPr kumimoji="0" lang="en-US" altLang="ja-JP" sz="1050" dirty="0" err="1" smtClean="0">
                <a:latin typeface="Yu Gothic Light" charset="-128"/>
                <a:ea typeface="Yu Gothic Light" charset="-128"/>
                <a:cs typeface="Yu Gothic Light" charset="-128"/>
              </a:rPr>
              <a:t>make</a:t>
            </a:r>
            <a:r>
              <a:rPr kumimoji="0" lang="ja-JP" altLang="en-US" sz="1050" dirty="0" smtClean="0">
                <a:latin typeface="Yu Gothic Light" charset="-128"/>
                <a:ea typeface="Yu Gothic Light" charset="-128"/>
                <a:cs typeface="Yu Gothic Light" charset="-128"/>
              </a:rPr>
              <a:t>経由）</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25" name="Line 52"/>
          <p:cNvSpPr>
            <a:spLocks noChangeShapeType="1"/>
          </p:cNvSpPr>
          <p:nvPr/>
        </p:nvSpPr>
        <p:spPr bwMode="auto">
          <a:xfrm flipH="1">
            <a:off x="1079476" y="1654901"/>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6" name="Line 51"/>
          <p:cNvSpPr>
            <a:spLocks noChangeShapeType="1"/>
          </p:cNvSpPr>
          <p:nvPr/>
        </p:nvSpPr>
        <p:spPr bwMode="auto">
          <a:xfrm flipH="1">
            <a:off x="1012808" y="1562207"/>
            <a:ext cx="2666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7" name="Line 50"/>
          <p:cNvSpPr>
            <a:spLocks noChangeShapeType="1"/>
          </p:cNvSpPr>
          <p:nvPr/>
        </p:nvSpPr>
        <p:spPr bwMode="auto">
          <a:xfrm flipH="1">
            <a:off x="1278845" y="1562207"/>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8" name="Rectangle 49"/>
          <p:cNvSpPr>
            <a:spLocks noChangeArrowheads="1"/>
          </p:cNvSpPr>
          <p:nvPr/>
        </p:nvSpPr>
        <p:spPr bwMode="auto">
          <a:xfrm>
            <a:off x="5016564" y="4005773"/>
            <a:ext cx="133336" cy="369506"/>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9" name="Text Box 48"/>
          <p:cNvSpPr txBox="1">
            <a:spLocks noChangeArrowheads="1"/>
          </p:cNvSpPr>
          <p:nvPr/>
        </p:nvSpPr>
        <p:spPr bwMode="auto">
          <a:xfrm>
            <a:off x="5149899" y="3726422"/>
            <a:ext cx="3024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lvl="0" eaLnBrk="0" fontAlgn="base" hangingPunct="0">
              <a:spcBef>
                <a:spcPct val="0"/>
              </a:spcBef>
              <a:spcAft>
                <a:spcPct val="0"/>
              </a:spcAf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xpmem_get</a:t>
            </a:r>
            <a:r>
              <a:rPr kumimoji="0" lang="en-US" altLang="x-none" sz="1050" dirty="0">
                <a:latin typeface="Yu Gothic Light" charset="-128"/>
                <a:ea typeface="Yu Gothic Light" charset="-128"/>
                <a:cs typeface="Yu Gothic Light" charset="-128"/>
              </a:rPr>
              <a:t>  (</a:t>
            </a:r>
            <a:r>
              <a:rPr kumimoji="0" lang="ja-JP" altLang="en-US" sz="1050" dirty="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xpmem_get</a:t>
            </a:r>
            <a:r>
              <a:rPr kumimoji="0" lang="ja-JP" altLang="en-US" sz="1050" dirty="0" smtClean="0">
                <a:latin typeface="Yu Gothic Light" charset="-128"/>
                <a:ea typeface="Yu Gothic Light" charset="-128"/>
                <a:cs typeface="Yu Gothic Light" charset="-128"/>
              </a:rPr>
              <a:t>経由</a:t>
            </a:r>
            <a:r>
              <a:rPr kumimoji="0" lang="ja-JP" altLang="en-US" sz="1050" dirty="0">
                <a:latin typeface="Yu Gothic Light" charset="-128"/>
                <a:ea typeface="Yu Gothic Light" charset="-128"/>
                <a:cs typeface="Yu Gothic Light" charset="-128"/>
              </a:rPr>
              <a:t>） </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30" name="Line 47"/>
          <p:cNvSpPr>
            <a:spLocks noChangeShapeType="1"/>
          </p:cNvSpPr>
          <p:nvPr/>
        </p:nvSpPr>
        <p:spPr bwMode="auto">
          <a:xfrm flipH="1">
            <a:off x="5149900" y="4005773"/>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1" name="Line 46"/>
          <p:cNvSpPr>
            <a:spLocks noChangeShapeType="1"/>
          </p:cNvSpPr>
          <p:nvPr/>
        </p:nvSpPr>
        <p:spPr bwMode="auto">
          <a:xfrm flipH="1">
            <a:off x="5083232" y="3913079"/>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2" name="Line 45"/>
          <p:cNvSpPr>
            <a:spLocks noChangeShapeType="1"/>
          </p:cNvSpPr>
          <p:nvPr/>
        </p:nvSpPr>
        <p:spPr bwMode="auto">
          <a:xfrm flipH="1">
            <a:off x="5349269" y="3913079"/>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3" name="Rectangle 44"/>
          <p:cNvSpPr>
            <a:spLocks noChangeArrowheads="1"/>
          </p:cNvSpPr>
          <p:nvPr/>
        </p:nvSpPr>
        <p:spPr bwMode="auto">
          <a:xfrm>
            <a:off x="5016564" y="4747325"/>
            <a:ext cx="133336" cy="554894"/>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4" name="Text Box 43"/>
          <p:cNvSpPr txBox="1">
            <a:spLocks noChangeArrowheads="1"/>
          </p:cNvSpPr>
          <p:nvPr/>
        </p:nvSpPr>
        <p:spPr bwMode="auto">
          <a:xfrm>
            <a:off x="5149899" y="4467973"/>
            <a:ext cx="2988000" cy="18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lvl="0" eaLnBrk="0" fontAlgn="base" hangingPunct="0">
              <a:spcBef>
                <a:spcPct val="0"/>
              </a:spcBef>
              <a:spcAft>
                <a:spcPct val="0"/>
              </a:spcAf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xpmem_attach</a:t>
            </a:r>
            <a:r>
              <a:rPr kumimoji="0" lang="en-US" altLang="x-none" sz="1050" dirty="0">
                <a:latin typeface="Yu Gothic Light" charset="-128"/>
                <a:ea typeface="Yu Gothic Light" charset="-128"/>
                <a:cs typeface="Yu Gothic Light" charset="-128"/>
              </a:rPr>
              <a:t> (</a:t>
            </a:r>
            <a:r>
              <a:rPr kumimoji="0" lang="ja-JP" altLang="en-US" sz="1050" dirty="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a:t>
            </a:r>
            <a:r>
              <a:rPr kumimoji="0" lang="en-US" altLang="ja-JP" sz="1050" dirty="0" err="1" smtClean="0">
                <a:latin typeface="Yu Gothic Light" charset="-128"/>
                <a:ea typeface="Yu Gothic Light" charset="-128"/>
                <a:cs typeface="Yu Gothic Light" charset="-128"/>
              </a:rPr>
              <a:t>attach</a:t>
            </a:r>
            <a:r>
              <a:rPr kumimoji="0" lang="ja-JP" altLang="en-US" sz="1050" dirty="0" smtClean="0">
                <a:latin typeface="Yu Gothic Light" charset="-128"/>
                <a:ea typeface="Yu Gothic Light" charset="-128"/>
                <a:cs typeface="Yu Gothic Light" charset="-128"/>
              </a:rPr>
              <a:t>経由</a:t>
            </a:r>
            <a:r>
              <a:rPr kumimoji="0" lang="ja-JP" altLang="en-US" sz="1050" dirty="0">
                <a:latin typeface="Yu Gothic Light" charset="-128"/>
                <a:ea typeface="Yu Gothic Light" charset="-128"/>
                <a:cs typeface="Yu Gothic Light" charset="-128"/>
              </a:rPr>
              <a:t>） </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35" name="Line 42"/>
          <p:cNvSpPr>
            <a:spLocks noChangeShapeType="1"/>
          </p:cNvSpPr>
          <p:nvPr/>
        </p:nvSpPr>
        <p:spPr bwMode="auto">
          <a:xfrm flipH="1">
            <a:off x="5149900" y="4747325"/>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6" name="Line 41"/>
          <p:cNvSpPr>
            <a:spLocks noChangeShapeType="1"/>
          </p:cNvSpPr>
          <p:nvPr/>
        </p:nvSpPr>
        <p:spPr bwMode="auto">
          <a:xfrm flipH="1">
            <a:off x="5083232" y="4654631"/>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7" name="Line 40"/>
          <p:cNvSpPr>
            <a:spLocks noChangeShapeType="1"/>
          </p:cNvSpPr>
          <p:nvPr/>
        </p:nvSpPr>
        <p:spPr bwMode="auto">
          <a:xfrm flipH="1">
            <a:off x="5349269" y="4654631"/>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8" name="Rectangle 39"/>
          <p:cNvSpPr>
            <a:spLocks noChangeArrowheads="1"/>
          </p:cNvSpPr>
          <p:nvPr/>
        </p:nvSpPr>
        <p:spPr bwMode="auto">
          <a:xfrm>
            <a:off x="5016564" y="6137734"/>
            <a:ext cx="133336" cy="369506"/>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9" name="Text Box 38"/>
          <p:cNvSpPr txBox="1">
            <a:spLocks noChangeArrowheads="1"/>
          </p:cNvSpPr>
          <p:nvPr/>
        </p:nvSpPr>
        <p:spPr bwMode="auto">
          <a:xfrm>
            <a:off x="5149899" y="5858382"/>
            <a:ext cx="3168000" cy="18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lvl="0" eaLnBrk="0" fontAlgn="base" hangingPunct="0">
              <a:spcBef>
                <a:spcPct val="0"/>
              </a:spcBef>
              <a:spcAft>
                <a:spcPct val="0"/>
              </a:spcAf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xpmem_detach</a:t>
            </a:r>
            <a:r>
              <a:rPr kumimoji="0" lang="en-US" altLang="x-none" sz="1050" dirty="0">
                <a:latin typeface="Yu Gothic Light" charset="-128"/>
                <a:ea typeface="Yu Gothic Light" charset="-128"/>
                <a:cs typeface="Yu Gothic Light" charset="-128"/>
              </a:rPr>
              <a:t> (</a:t>
            </a:r>
            <a:r>
              <a:rPr kumimoji="0" lang="ja-JP" altLang="en-US" sz="1050" dirty="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xpmem_detach</a:t>
            </a:r>
            <a:r>
              <a:rPr kumimoji="0" lang="ja-JP" altLang="en-US" sz="1050" dirty="0" smtClean="0">
                <a:latin typeface="Yu Gothic Light" charset="-128"/>
                <a:ea typeface="Yu Gothic Light" charset="-128"/>
                <a:cs typeface="Yu Gothic Light" charset="-128"/>
              </a:rPr>
              <a:t>経由</a:t>
            </a:r>
            <a:r>
              <a:rPr kumimoji="0" lang="ja-JP" altLang="en-US" sz="1050" dirty="0">
                <a:latin typeface="Yu Gothic Light" charset="-128"/>
                <a:ea typeface="Yu Gothic Light" charset="-128"/>
                <a:cs typeface="Yu Gothic Light" charset="-128"/>
              </a:rPr>
              <a:t>） </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40" name="Line 37"/>
          <p:cNvSpPr>
            <a:spLocks noChangeShapeType="1"/>
          </p:cNvSpPr>
          <p:nvPr/>
        </p:nvSpPr>
        <p:spPr bwMode="auto">
          <a:xfrm flipH="1">
            <a:off x="5149900" y="6137734"/>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1" name="Line 36"/>
          <p:cNvSpPr>
            <a:spLocks noChangeShapeType="1"/>
          </p:cNvSpPr>
          <p:nvPr/>
        </p:nvSpPr>
        <p:spPr bwMode="auto">
          <a:xfrm flipH="1">
            <a:off x="5083232" y="6045040"/>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2" name="Line 35"/>
          <p:cNvSpPr>
            <a:spLocks noChangeShapeType="1"/>
          </p:cNvSpPr>
          <p:nvPr/>
        </p:nvSpPr>
        <p:spPr bwMode="auto">
          <a:xfrm flipH="1">
            <a:off x="5349269" y="6045040"/>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3" name="Rectangle 34"/>
          <p:cNvSpPr>
            <a:spLocks noChangeArrowheads="1"/>
          </p:cNvSpPr>
          <p:nvPr/>
        </p:nvSpPr>
        <p:spPr bwMode="auto">
          <a:xfrm>
            <a:off x="5016564" y="6879285"/>
            <a:ext cx="133336" cy="288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4" name="Text Box 33"/>
          <p:cNvSpPr txBox="1">
            <a:spLocks noChangeArrowheads="1"/>
          </p:cNvSpPr>
          <p:nvPr/>
        </p:nvSpPr>
        <p:spPr bwMode="auto">
          <a:xfrm>
            <a:off x="5149899" y="6599934"/>
            <a:ext cx="3240000" cy="18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lvl="0" eaLnBrk="0" fontAlgn="base" hangingPunct="0">
              <a:spcBef>
                <a:spcPct val="0"/>
              </a:spcBef>
              <a:spcAft>
                <a:spcPct val="0"/>
              </a:spcAf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xpmem_release</a:t>
            </a:r>
            <a:r>
              <a:rPr kumimoji="0" lang="en-US" altLang="x-none" sz="1050" dirty="0">
                <a:latin typeface="Yu Gothic Light" charset="-128"/>
                <a:ea typeface="Yu Gothic Light" charset="-128"/>
                <a:cs typeface="Yu Gothic Light" charset="-128"/>
              </a:rPr>
              <a:t> (</a:t>
            </a:r>
            <a:r>
              <a:rPr kumimoji="0" lang="ja-JP" altLang="en-US" sz="1050" dirty="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xpmem_release</a:t>
            </a:r>
            <a:r>
              <a:rPr kumimoji="0" lang="ja-JP" altLang="en-US" sz="1050" dirty="0" smtClean="0">
                <a:latin typeface="Yu Gothic Light" charset="-128"/>
                <a:ea typeface="Yu Gothic Light" charset="-128"/>
                <a:cs typeface="Yu Gothic Light" charset="-128"/>
              </a:rPr>
              <a:t>経由</a:t>
            </a:r>
            <a:r>
              <a:rPr kumimoji="0" lang="ja-JP" altLang="en-US" sz="1050" dirty="0">
                <a:latin typeface="Yu Gothic Light" charset="-128"/>
                <a:ea typeface="Yu Gothic Light" charset="-128"/>
                <a:cs typeface="Yu Gothic Light" charset="-128"/>
              </a:rPr>
              <a:t>） </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45" name="Line 32"/>
          <p:cNvSpPr>
            <a:spLocks noChangeShapeType="1"/>
          </p:cNvSpPr>
          <p:nvPr/>
        </p:nvSpPr>
        <p:spPr bwMode="auto">
          <a:xfrm flipH="1">
            <a:off x="5149900" y="6879285"/>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6" name="Line 31"/>
          <p:cNvSpPr>
            <a:spLocks noChangeShapeType="1"/>
          </p:cNvSpPr>
          <p:nvPr/>
        </p:nvSpPr>
        <p:spPr bwMode="auto">
          <a:xfrm flipH="1">
            <a:off x="5083232" y="6786591"/>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7" name="Line 30"/>
          <p:cNvSpPr>
            <a:spLocks noChangeShapeType="1"/>
          </p:cNvSpPr>
          <p:nvPr/>
        </p:nvSpPr>
        <p:spPr bwMode="auto">
          <a:xfrm flipH="1">
            <a:off x="5349269" y="6786591"/>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8" name="Rectangle 29"/>
          <p:cNvSpPr>
            <a:spLocks noChangeArrowheads="1"/>
          </p:cNvSpPr>
          <p:nvPr/>
        </p:nvSpPr>
        <p:spPr bwMode="auto">
          <a:xfrm>
            <a:off x="947115" y="7463620"/>
            <a:ext cx="133336" cy="396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49" name="Text Box 28"/>
          <p:cNvSpPr txBox="1">
            <a:spLocks noChangeArrowheads="1"/>
          </p:cNvSpPr>
          <p:nvPr/>
        </p:nvSpPr>
        <p:spPr bwMode="auto">
          <a:xfrm>
            <a:off x="1080450" y="7184268"/>
            <a:ext cx="3204000" cy="18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lvl="0" eaLnBrk="0" fontAlgn="base" hangingPunct="0">
              <a:spcBef>
                <a:spcPct val="0"/>
              </a:spcBef>
              <a:spcAft>
                <a:spcPct val="0"/>
              </a:spcAf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xpmem_remove</a:t>
            </a:r>
            <a:r>
              <a:rPr kumimoji="0" lang="en-US" altLang="x-none" sz="1050" dirty="0">
                <a:latin typeface="Yu Gothic Light" charset="-128"/>
                <a:ea typeface="Yu Gothic Light" charset="-128"/>
                <a:cs typeface="Yu Gothic Light" charset="-128"/>
              </a:rPr>
              <a:t> (</a:t>
            </a:r>
            <a:r>
              <a:rPr kumimoji="0" lang="ja-JP" altLang="en-US" sz="1050" dirty="0">
                <a:latin typeface="Yu Gothic Light" charset="-128"/>
                <a:ea typeface="Yu Gothic Light" charset="-128"/>
                <a:cs typeface="Yu Gothic Light" charset="-128"/>
              </a:rPr>
              <a:t>ライブラリの</a:t>
            </a:r>
            <a:r>
              <a:rPr kumimoji="0" lang="en-US" altLang="x-none" sz="1050" dirty="0" err="1" smtClean="0">
                <a:latin typeface="Yu Gothic Light" charset="-128"/>
                <a:ea typeface="Yu Gothic Light" charset="-128"/>
                <a:cs typeface="Yu Gothic Light" charset="-128"/>
              </a:rPr>
              <a:t>xpmem_</a:t>
            </a:r>
            <a:r>
              <a:rPr kumimoji="0" lang="en-US" altLang="ja-JP" sz="1050" dirty="0" err="1" smtClean="0">
                <a:latin typeface="Yu Gothic Light" charset="-128"/>
                <a:ea typeface="Yu Gothic Light" charset="-128"/>
                <a:cs typeface="Yu Gothic Light" charset="-128"/>
              </a:rPr>
              <a:t>remove</a:t>
            </a:r>
            <a:r>
              <a:rPr kumimoji="0" lang="ja-JP" altLang="en-US" sz="1050" dirty="0" smtClean="0">
                <a:latin typeface="Yu Gothic Light" charset="-128"/>
                <a:ea typeface="Yu Gothic Light" charset="-128"/>
                <a:cs typeface="Yu Gothic Light" charset="-128"/>
              </a:rPr>
              <a:t>経由</a:t>
            </a:r>
            <a:r>
              <a:rPr kumimoji="0" lang="ja-JP" altLang="en-US" sz="1050" dirty="0">
                <a:latin typeface="Yu Gothic Light" charset="-128"/>
                <a:ea typeface="Yu Gothic Light" charset="-128"/>
                <a:cs typeface="Yu Gothic Light" charset="-128"/>
              </a:rPr>
              <a:t>） </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50" name="Line 27"/>
          <p:cNvSpPr>
            <a:spLocks noChangeShapeType="1"/>
          </p:cNvSpPr>
          <p:nvPr/>
        </p:nvSpPr>
        <p:spPr bwMode="auto">
          <a:xfrm flipH="1">
            <a:off x="1080451" y="7463620"/>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1" name="Line 26"/>
          <p:cNvSpPr>
            <a:spLocks noChangeShapeType="1"/>
          </p:cNvSpPr>
          <p:nvPr/>
        </p:nvSpPr>
        <p:spPr bwMode="auto">
          <a:xfrm flipH="1">
            <a:off x="1013783" y="7370926"/>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2" name="Line 25"/>
          <p:cNvSpPr>
            <a:spLocks noChangeShapeType="1"/>
          </p:cNvSpPr>
          <p:nvPr/>
        </p:nvSpPr>
        <p:spPr bwMode="auto">
          <a:xfrm flipH="1">
            <a:off x="1279820" y="7370926"/>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3" name="Rectangle 24"/>
          <p:cNvSpPr>
            <a:spLocks noChangeArrowheads="1"/>
          </p:cNvSpPr>
          <p:nvPr/>
        </p:nvSpPr>
        <p:spPr bwMode="auto">
          <a:xfrm>
            <a:off x="947115" y="8174838"/>
            <a:ext cx="133336" cy="324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4" name="Text Box 23"/>
          <p:cNvSpPr txBox="1">
            <a:spLocks noChangeArrowheads="1"/>
          </p:cNvSpPr>
          <p:nvPr/>
        </p:nvSpPr>
        <p:spPr bwMode="auto">
          <a:xfrm>
            <a:off x="1080451" y="7895487"/>
            <a:ext cx="866685" cy="18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munmap</a:t>
            </a:r>
          </a:p>
        </p:txBody>
      </p:sp>
      <p:sp>
        <p:nvSpPr>
          <p:cNvPr id="55" name="Line 22"/>
          <p:cNvSpPr>
            <a:spLocks noChangeShapeType="1"/>
          </p:cNvSpPr>
          <p:nvPr/>
        </p:nvSpPr>
        <p:spPr bwMode="auto">
          <a:xfrm flipH="1">
            <a:off x="1080451" y="8174838"/>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6" name="Line 21"/>
          <p:cNvSpPr>
            <a:spLocks noChangeShapeType="1"/>
          </p:cNvSpPr>
          <p:nvPr/>
        </p:nvSpPr>
        <p:spPr bwMode="auto">
          <a:xfrm flipH="1">
            <a:off x="1013783" y="8082144"/>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7" name="Line 20"/>
          <p:cNvSpPr>
            <a:spLocks noChangeShapeType="1"/>
          </p:cNvSpPr>
          <p:nvPr/>
        </p:nvSpPr>
        <p:spPr bwMode="auto">
          <a:xfrm flipH="1">
            <a:off x="1279820" y="8082144"/>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58" name="AutoShape 19"/>
          <p:cNvSpPr>
            <a:spLocks noChangeArrowheads="1"/>
          </p:cNvSpPr>
          <p:nvPr/>
        </p:nvSpPr>
        <p:spPr bwMode="auto">
          <a:xfrm>
            <a:off x="1647055" y="-1034452"/>
            <a:ext cx="2700000" cy="18729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flags=MAP_PRIVATE | MAP_ANONYMOUS</a:t>
            </a:r>
          </a:p>
        </p:txBody>
      </p:sp>
      <p:sp>
        <p:nvSpPr>
          <p:cNvPr id="59" name="Line 18"/>
          <p:cNvSpPr>
            <a:spLocks noChangeShapeType="1"/>
          </p:cNvSpPr>
          <p:nvPr/>
        </p:nvSpPr>
        <p:spPr bwMode="auto">
          <a:xfrm flipV="1">
            <a:off x="1466220" y="-941124"/>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60" name="AutoShape 17"/>
          <p:cNvSpPr>
            <a:spLocks noChangeArrowheads="1"/>
          </p:cNvSpPr>
          <p:nvPr/>
        </p:nvSpPr>
        <p:spPr bwMode="auto">
          <a:xfrm>
            <a:off x="1212812" y="1745689"/>
            <a:ext cx="2916000" cy="360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XPMEM</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で共有するメモリ領域にアクセスするための</a:t>
            </a:r>
            <a:r>
              <a:rPr kumimoji="0" lang="en-US" altLang="ja-JP" sz="1050" dirty="0" smtClean="0">
                <a:latin typeface="Yu Gothic Light" charset="-128"/>
                <a:ea typeface="Yu Gothic Light" charset="-128"/>
                <a:cs typeface="Yu Gothic Light" charset="-128"/>
              </a:rPr>
              <a:t>Segment(</a:t>
            </a:r>
            <a:r>
              <a:rPr kumimoji="0" lang="en-US" altLang="ja-JP" sz="1050" dirty="0" err="1" smtClean="0">
                <a:latin typeface="Yu Gothic Light" charset="-128"/>
                <a:ea typeface="Yu Gothic Light" charset="-128"/>
                <a:cs typeface="Yu Gothic Light" charset="-128"/>
              </a:rPr>
              <a:t>segid</a:t>
            </a:r>
            <a:r>
              <a:rPr kumimoji="0" lang="ja-JP" altLang="en-US" sz="1050" dirty="0" smtClean="0">
                <a:latin typeface="Yu Gothic Light" charset="-128"/>
                <a:ea typeface="Yu Gothic Light" charset="-128"/>
                <a:cs typeface="Yu Gothic Light" charset="-128"/>
              </a:rPr>
              <a:t>で表される</a:t>
            </a:r>
            <a:r>
              <a:rPr kumimoji="0" lang="en-US" altLang="ja-JP" sz="1050" dirty="0" smtClean="0">
                <a:latin typeface="Yu Gothic Light" charset="-128"/>
                <a:ea typeface="Yu Gothic Light" charset="-128"/>
                <a:cs typeface="Yu Gothic Light" charset="-128"/>
              </a:rPr>
              <a:t>)</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を生成する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61" name="Line 16"/>
          <p:cNvSpPr>
            <a:spLocks noChangeShapeType="1"/>
          </p:cNvSpPr>
          <p:nvPr/>
        </p:nvSpPr>
        <p:spPr bwMode="auto">
          <a:xfrm flipV="1">
            <a:off x="1079476" y="1839019"/>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62" name="AutoShape 15"/>
          <p:cNvSpPr>
            <a:spLocks noChangeArrowheads="1"/>
          </p:cNvSpPr>
          <p:nvPr/>
        </p:nvSpPr>
        <p:spPr bwMode="auto">
          <a:xfrm>
            <a:off x="5283236" y="4096561"/>
            <a:ext cx="3096000" cy="324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050" dirty="0" err="1" smtClean="0">
                <a:latin typeface="Yu Gothic Light" charset="-128"/>
                <a:ea typeface="Yu Gothic Light" charset="-128"/>
                <a:cs typeface="Yu Gothic Light" charset="-128"/>
              </a:rPr>
              <a:t>segid</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から</a:t>
            </a:r>
            <a:r>
              <a:rPr kumimoji="0" lang="en-US" altLang="ja-JP" sz="1050" u="none" strike="noStrike" cap="none" normalizeH="0" baseline="0" dirty="0" smtClean="0">
                <a:ln>
                  <a:noFill/>
                </a:ln>
                <a:solidFill>
                  <a:schemeClr val="tx1"/>
                </a:solidFill>
                <a:effectLst/>
                <a:latin typeface="Yu Gothic Light" charset="-128"/>
                <a:ea typeface="Yu Gothic Light" charset="-128"/>
                <a:cs typeface="Yu Gothic Light" charset="-128"/>
              </a:rPr>
              <a:t>Access Permit(</a:t>
            </a:r>
            <a:r>
              <a:rPr kumimoji="0" lang="en-US" altLang="ja-JP" sz="1050" u="none" strike="noStrike" cap="none" normalizeH="0" baseline="0" dirty="0" err="1" smtClean="0">
                <a:ln>
                  <a:noFill/>
                </a:ln>
                <a:solidFill>
                  <a:schemeClr val="tx1"/>
                </a:solidFill>
                <a:effectLst/>
                <a:latin typeface="Yu Gothic Light" charset="-128"/>
                <a:ea typeface="Yu Gothic Light" charset="-128"/>
                <a:cs typeface="Yu Gothic Light" charset="-128"/>
              </a:rPr>
              <a:t>apid</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で表される</a:t>
            </a:r>
            <a:r>
              <a:rPr kumimoji="0" lang="en-US" altLang="ja-JP" sz="1050" u="none" strike="noStrike" cap="none" normalizeH="0" baseline="0" dirty="0" smtClean="0">
                <a:ln>
                  <a:noFill/>
                </a:ln>
                <a:solidFill>
                  <a:schemeClr val="tx1"/>
                </a:solidFill>
                <a:effectLst/>
                <a:latin typeface="Yu Gothic Light" charset="-128"/>
                <a:ea typeface="Yu Gothic Light" charset="-128"/>
                <a:cs typeface="Yu Gothic Light" charset="-128"/>
              </a:rPr>
              <a:t>)</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を取得する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63" name="Line 14"/>
          <p:cNvSpPr>
            <a:spLocks noChangeShapeType="1"/>
          </p:cNvSpPr>
          <p:nvPr/>
        </p:nvSpPr>
        <p:spPr bwMode="auto">
          <a:xfrm flipV="1">
            <a:off x="5149900" y="4189891"/>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64" name="AutoShape 13"/>
          <p:cNvSpPr>
            <a:spLocks noChangeArrowheads="1"/>
          </p:cNvSpPr>
          <p:nvPr/>
        </p:nvSpPr>
        <p:spPr bwMode="auto">
          <a:xfrm>
            <a:off x="1213787" y="8265628"/>
            <a:ext cx="2772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XPMEMで共有したメモリ領域を解放する。</a:t>
            </a:r>
          </a:p>
        </p:txBody>
      </p:sp>
      <p:sp>
        <p:nvSpPr>
          <p:cNvPr id="65" name="Line 12"/>
          <p:cNvSpPr>
            <a:spLocks noChangeShapeType="1"/>
          </p:cNvSpPr>
          <p:nvPr/>
        </p:nvSpPr>
        <p:spPr bwMode="auto">
          <a:xfrm flipV="1">
            <a:off x="1080451" y="8358322"/>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66" name="AutoShape 11"/>
          <p:cNvSpPr>
            <a:spLocks noChangeArrowheads="1"/>
          </p:cNvSpPr>
          <p:nvPr/>
        </p:nvSpPr>
        <p:spPr bwMode="auto">
          <a:xfrm>
            <a:off x="1213787" y="7554409"/>
            <a:ext cx="2772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segid</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を</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破棄</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67" name="Line 10"/>
          <p:cNvSpPr>
            <a:spLocks noChangeShapeType="1"/>
          </p:cNvSpPr>
          <p:nvPr/>
        </p:nvSpPr>
        <p:spPr bwMode="auto">
          <a:xfrm flipV="1">
            <a:off x="1080451" y="7647738"/>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68" name="AutoShape 9"/>
          <p:cNvSpPr>
            <a:spLocks noChangeArrowheads="1"/>
          </p:cNvSpPr>
          <p:nvPr/>
        </p:nvSpPr>
        <p:spPr bwMode="auto">
          <a:xfrm>
            <a:off x="5283236" y="4838114"/>
            <a:ext cx="3096000" cy="371411"/>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apid, offset, size</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からアタッチ</a:t>
            </a:r>
            <a:r>
              <a:rPr kumimoji="0" lang="ja-JP" altLang="en-US" sz="1050" dirty="0" smtClean="0">
                <a:latin typeface="Yu Gothic Light" charset="-128"/>
                <a:ea typeface="Yu Gothic Light" charset="-128"/>
                <a:cs typeface="Yu Gothic Light" charset="-128"/>
              </a:rPr>
              <a:t>（</a:t>
            </a:r>
            <a:r>
              <a:rPr kumimoji="0" lang="en-US" altLang="ja-JP" sz="1050" dirty="0" smtClean="0">
                <a:latin typeface="Yu Gothic Light" charset="-128"/>
                <a:ea typeface="Yu Gothic Light" charset="-128"/>
                <a:cs typeface="Yu Gothic Light" charset="-128"/>
              </a:rPr>
              <a:t>map</a:t>
            </a:r>
            <a:r>
              <a:rPr kumimoji="0" lang="ja-JP" altLang="en-US" sz="1050" dirty="0" smtClean="0">
                <a:latin typeface="Yu Gothic Light" charset="-128"/>
                <a:ea typeface="Yu Gothic Light" charset="-128"/>
                <a:cs typeface="Yu Gothic Light" charset="-128"/>
              </a:rPr>
              <a:t>）</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して仮想アドレスを取得する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69" name="Line 8"/>
          <p:cNvSpPr>
            <a:spLocks noChangeShapeType="1"/>
          </p:cNvSpPr>
          <p:nvPr/>
        </p:nvSpPr>
        <p:spPr bwMode="auto">
          <a:xfrm flipV="1">
            <a:off x="5149900" y="4931443"/>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70" name="AutoShape 7"/>
          <p:cNvSpPr>
            <a:spLocks noChangeArrowheads="1"/>
          </p:cNvSpPr>
          <p:nvPr/>
        </p:nvSpPr>
        <p:spPr bwMode="auto">
          <a:xfrm>
            <a:off x="5283236" y="6228523"/>
            <a:ext cx="3096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仮想アドレスをデタッチ</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a:t>
            </a:r>
            <a:r>
              <a:rPr kumimoji="0" lang="en-US" altLang="ja-JP" sz="1050" u="none" strike="noStrike" cap="none" normalizeH="0" baseline="0" dirty="0" err="1" smtClean="0">
                <a:ln>
                  <a:noFill/>
                </a:ln>
                <a:solidFill>
                  <a:schemeClr val="tx1"/>
                </a:solidFill>
                <a:effectLst/>
                <a:latin typeface="Yu Gothic Light" charset="-128"/>
                <a:ea typeface="Yu Gothic Light" charset="-128"/>
                <a:cs typeface="Yu Gothic Light" charset="-128"/>
              </a:rPr>
              <a:t>unmap</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71" name="Line 6"/>
          <p:cNvSpPr>
            <a:spLocks noChangeShapeType="1"/>
          </p:cNvSpPr>
          <p:nvPr/>
        </p:nvSpPr>
        <p:spPr bwMode="auto">
          <a:xfrm flipV="1">
            <a:off x="5149900" y="6321852"/>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72" name="AutoShape 5"/>
          <p:cNvSpPr>
            <a:spLocks noChangeArrowheads="1"/>
          </p:cNvSpPr>
          <p:nvPr/>
        </p:nvSpPr>
        <p:spPr bwMode="auto">
          <a:xfrm>
            <a:off x="5283236" y="6970074"/>
            <a:ext cx="3096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1050" dirty="0" err="1" smtClean="0">
                <a:latin typeface="Yu Gothic Light" charset="-128"/>
                <a:ea typeface="Yu Gothic Light" charset="-128"/>
                <a:cs typeface="Yu Gothic Light" charset="-128"/>
              </a:rPr>
              <a:t>apid</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を解放する</a:t>
            </a: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a:t>
            </a:r>
          </a:p>
        </p:txBody>
      </p:sp>
      <p:sp>
        <p:nvSpPr>
          <p:cNvPr id="73" name="Line 4"/>
          <p:cNvSpPr>
            <a:spLocks noChangeShapeType="1"/>
          </p:cNvSpPr>
          <p:nvPr/>
        </p:nvSpPr>
        <p:spPr bwMode="auto">
          <a:xfrm flipV="1">
            <a:off x="5149900" y="7063403"/>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74" name="AutoShape 3"/>
          <p:cNvSpPr>
            <a:spLocks noChangeArrowheads="1"/>
          </p:cNvSpPr>
          <p:nvPr/>
        </p:nvSpPr>
        <p:spPr bwMode="auto">
          <a:xfrm>
            <a:off x="5216568" y="5394278"/>
            <a:ext cx="3168000" cy="371411"/>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rPr>
              <a:t>process1がXPMEM</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で共有したメモリ領域</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を</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取得した仮想アドレスでアクセス</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する</a:t>
            </a: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75" name="Line 2"/>
          <p:cNvSpPr>
            <a:spLocks noChangeShapeType="1"/>
          </p:cNvSpPr>
          <p:nvPr/>
        </p:nvSpPr>
        <p:spPr bwMode="auto">
          <a:xfrm flipV="1">
            <a:off x="5083232" y="5486972"/>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77" name="Rectangle 49"/>
          <p:cNvSpPr>
            <a:spLocks noChangeArrowheads="1"/>
          </p:cNvSpPr>
          <p:nvPr/>
        </p:nvSpPr>
        <p:spPr bwMode="auto">
          <a:xfrm>
            <a:off x="938119" y="-6612"/>
            <a:ext cx="133336" cy="1296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78" name="Text Box 48"/>
          <p:cNvSpPr txBox="1">
            <a:spLocks noChangeArrowheads="1"/>
          </p:cNvSpPr>
          <p:nvPr/>
        </p:nvSpPr>
        <p:spPr bwMode="auto">
          <a:xfrm>
            <a:off x="1071454" y="-285963"/>
            <a:ext cx="2952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open</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（ライブラリの</a:t>
            </a:r>
            <a:r>
              <a:rPr kumimoji="0" lang="en-US" altLang="ja-JP" sz="1050" dirty="0" err="1" smtClean="0">
                <a:latin typeface="Yu Gothic Light" charset="-128"/>
                <a:ea typeface="Yu Gothic Light" charset="-128"/>
                <a:cs typeface="Yu Gothic Light" charset="-128"/>
              </a:rPr>
              <a:t>xpmem_make</a:t>
            </a:r>
            <a:r>
              <a:rPr kumimoji="0" lang="ja-JP" altLang="en-US" sz="1050" dirty="0" smtClean="0">
                <a:latin typeface="Yu Gothic Light" charset="-128"/>
                <a:ea typeface="Yu Gothic Light" charset="-128"/>
                <a:cs typeface="Yu Gothic Light" charset="-128"/>
              </a:rPr>
              <a:t>経由</a:t>
            </a:r>
            <a:r>
              <a:rPr kumimoji="0" lang="ja-JP" altLang="en-US" sz="1050" dirty="0" smtClean="0">
                <a:latin typeface="Yu Gothic Light" charset="-128"/>
                <a:ea typeface="Yu Gothic Light" charset="-128"/>
                <a:cs typeface="Yu Gothic Light" charset="-128"/>
              </a:rPr>
              <a: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79" name="Line 47"/>
          <p:cNvSpPr>
            <a:spLocks noChangeShapeType="1"/>
          </p:cNvSpPr>
          <p:nvPr/>
        </p:nvSpPr>
        <p:spPr bwMode="auto">
          <a:xfrm flipH="1">
            <a:off x="1071455" y="-6612"/>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0" name="Line 46"/>
          <p:cNvSpPr>
            <a:spLocks noChangeShapeType="1"/>
          </p:cNvSpPr>
          <p:nvPr/>
        </p:nvSpPr>
        <p:spPr bwMode="auto">
          <a:xfrm flipH="1">
            <a:off x="1004787" y="-99306"/>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1" name="Line 45"/>
          <p:cNvSpPr>
            <a:spLocks noChangeShapeType="1"/>
          </p:cNvSpPr>
          <p:nvPr/>
        </p:nvSpPr>
        <p:spPr bwMode="auto">
          <a:xfrm flipH="1">
            <a:off x="1270824" y="-99306"/>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2" name="AutoShape 15"/>
          <p:cNvSpPr>
            <a:spLocks noChangeArrowheads="1"/>
          </p:cNvSpPr>
          <p:nvPr/>
        </p:nvSpPr>
        <p:spPr bwMode="auto">
          <a:xfrm>
            <a:off x="1204791" y="84176"/>
            <a:ext cx="2916000" cy="360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sz="1050" dirty="0" smtClean="0">
                <a:latin typeface="Yu Gothic Light" charset="-128"/>
                <a:ea typeface="Yu Gothic Light" charset="-128"/>
                <a:cs typeface="Yu Gothic Light" charset="-128"/>
              </a:rPr>
              <a:t>XPMEM</a:t>
            </a:r>
            <a:r>
              <a:rPr kumimoji="0" lang="ja-JP" altLang="en-US" sz="1050" dirty="0" smtClean="0">
                <a:latin typeface="Yu Gothic Light" charset="-128"/>
                <a:ea typeface="Yu Gothic Light" charset="-128"/>
                <a:cs typeface="Yu Gothic Light" charset="-128"/>
              </a:rPr>
              <a:t>を初期化する。その中で</a:t>
            </a:r>
            <a:r>
              <a:rPr kumimoji="0" lang="en-US" altLang="ja-JP" sz="1050" dirty="0" smtClean="0">
                <a:latin typeface="Yu Gothic Light" charset="-128"/>
                <a:ea typeface="Yu Gothic Light" charset="-128"/>
                <a:cs typeface="Yu Gothic Light" charset="-128"/>
              </a:rPr>
              <a:t>thread group(</a:t>
            </a:r>
            <a:r>
              <a:rPr kumimoji="0" lang="en-US" altLang="ja-JP" sz="1050" dirty="0" err="1" smtClean="0">
                <a:latin typeface="Yu Gothic Light" charset="-128"/>
                <a:ea typeface="Yu Gothic Light" charset="-128"/>
                <a:cs typeface="Yu Gothic Light" charset="-128"/>
              </a:rPr>
              <a:t>tgid</a:t>
            </a:r>
            <a:r>
              <a:rPr kumimoji="0" lang="ja-JP" altLang="en-US" sz="1050" dirty="0" smtClean="0">
                <a:latin typeface="Yu Gothic Light" charset="-128"/>
                <a:ea typeface="Yu Gothic Light" charset="-128"/>
                <a:cs typeface="Yu Gothic Light" charset="-128"/>
              </a:rPr>
              <a:t>で表される</a:t>
            </a:r>
            <a:r>
              <a:rPr kumimoji="0" lang="en-US" altLang="ja-JP" sz="1050" dirty="0" smtClean="0">
                <a:latin typeface="Yu Gothic Light" charset="-128"/>
                <a:ea typeface="Yu Gothic Light" charset="-128"/>
                <a:cs typeface="Yu Gothic Light" charset="-128"/>
              </a:rPr>
              <a:t>)</a:t>
            </a:r>
            <a:r>
              <a:rPr kumimoji="0" lang="ja-JP" altLang="en-US" sz="1050" dirty="0" smtClean="0">
                <a:latin typeface="Yu Gothic Light" charset="-128"/>
                <a:ea typeface="Yu Gothic Light" charset="-128"/>
                <a:cs typeface="Yu Gothic Light" charset="-128"/>
              </a:rPr>
              <a:t>を生成する。</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83" name="Line 14"/>
          <p:cNvSpPr>
            <a:spLocks noChangeShapeType="1"/>
          </p:cNvSpPr>
          <p:nvPr/>
        </p:nvSpPr>
        <p:spPr bwMode="auto">
          <a:xfrm flipV="1">
            <a:off x="1071455" y="177506"/>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4" name="Rectangle 49"/>
          <p:cNvSpPr>
            <a:spLocks noChangeArrowheads="1"/>
          </p:cNvSpPr>
          <p:nvPr/>
        </p:nvSpPr>
        <p:spPr bwMode="auto">
          <a:xfrm>
            <a:off x="1019267" y="749945"/>
            <a:ext cx="133336" cy="432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5" name="Text Box 48"/>
          <p:cNvSpPr txBox="1">
            <a:spLocks noChangeArrowheads="1"/>
          </p:cNvSpPr>
          <p:nvPr/>
        </p:nvSpPr>
        <p:spPr bwMode="auto">
          <a:xfrm>
            <a:off x="1152603" y="470594"/>
            <a:ext cx="866685"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ja-JP" sz="1050" u="none" strike="noStrike" cap="none" normalizeH="0" baseline="0" dirty="0" err="1" smtClean="0">
                <a:ln>
                  <a:noFill/>
                </a:ln>
                <a:solidFill>
                  <a:schemeClr val="tx1"/>
                </a:solidFill>
                <a:effectLst/>
                <a:latin typeface="Yu Gothic Light" charset="-128"/>
                <a:ea typeface="Yu Gothic Light" charset="-128"/>
                <a:cs typeface="Yu Gothic Light" charset="-128"/>
              </a:rPr>
              <a:t>init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86" name="Line 47"/>
          <p:cNvSpPr>
            <a:spLocks noChangeShapeType="1"/>
          </p:cNvSpPr>
          <p:nvPr/>
        </p:nvSpPr>
        <p:spPr bwMode="auto">
          <a:xfrm flipH="1">
            <a:off x="1152603" y="749945"/>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7" name="Line 46"/>
          <p:cNvSpPr>
            <a:spLocks noChangeShapeType="1"/>
          </p:cNvSpPr>
          <p:nvPr/>
        </p:nvSpPr>
        <p:spPr bwMode="auto">
          <a:xfrm flipH="1">
            <a:off x="1085935" y="657251"/>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8" name="Line 45"/>
          <p:cNvSpPr>
            <a:spLocks noChangeShapeType="1"/>
          </p:cNvSpPr>
          <p:nvPr/>
        </p:nvSpPr>
        <p:spPr bwMode="auto">
          <a:xfrm flipH="1">
            <a:off x="1351972" y="657251"/>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9" name="AutoShape 15"/>
          <p:cNvSpPr>
            <a:spLocks noChangeArrowheads="1"/>
          </p:cNvSpPr>
          <p:nvPr/>
        </p:nvSpPr>
        <p:spPr bwMode="auto">
          <a:xfrm>
            <a:off x="1285939" y="864483"/>
            <a:ext cx="2916000" cy="1872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en-US" altLang="ja-JP" sz="1050" dirty="0" err="1" smtClean="0">
                <a:latin typeface="Yu Gothic Light" charset="-128"/>
                <a:ea typeface="Yu Gothic Light" charset="-128"/>
                <a:cs typeface="Yu Gothic Light" charset="-128"/>
              </a:rPr>
              <a:t>xpmem_partition</a:t>
            </a:r>
            <a:r>
              <a:rPr kumimoji="0" lang="ja-JP" altLang="en-US" sz="1050" dirty="0" smtClean="0">
                <a:latin typeface="Yu Gothic Light" charset="-128"/>
                <a:ea typeface="Yu Gothic Light" charset="-128"/>
                <a:cs typeface="Yu Gothic Light" charset="-128"/>
              </a:rPr>
              <a:t>を初期化する。</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90" name="Line 14"/>
          <p:cNvSpPr>
            <a:spLocks noChangeShapeType="1"/>
          </p:cNvSpPr>
          <p:nvPr/>
        </p:nvSpPr>
        <p:spPr bwMode="auto">
          <a:xfrm flipV="1">
            <a:off x="1152603" y="957813"/>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05" name="Rectangle 49"/>
          <p:cNvSpPr>
            <a:spLocks noChangeArrowheads="1"/>
          </p:cNvSpPr>
          <p:nvPr/>
        </p:nvSpPr>
        <p:spPr bwMode="auto">
          <a:xfrm>
            <a:off x="935794" y="8921750"/>
            <a:ext cx="133336" cy="1260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06" name="Text Box 48"/>
          <p:cNvSpPr txBox="1">
            <a:spLocks noChangeArrowheads="1"/>
          </p:cNvSpPr>
          <p:nvPr/>
        </p:nvSpPr>
        <p:spPr bwMode="auto">
          <a:xfrm>
            <a:off x="1069129" y="8642399"/>
            <a:ext cx="2988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close (exit</a:t>
            </a:r>
            <a:r>
              <a:rPr kumimoji="0" lang="ja-JP" altLang="en-US" sz="1050" dirty="0" smtClean="0">
                <a:latin typeface="Yu Gothic Light" charset="-128"/>
                <a:ea typeface="Yu Gothic Light" charset="-128"/>
                <a:cs typeface="Yu Gothic Light" charset="-128"/>
              </a:rPr>
              <a:t>経由）</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07" name="Line 47"/>
          <p:cNvSpPr>
            <a:spLocks noChangeShapeType="1"/>
          </p:cNvSpPr>
          <p:nvPr/>
        </p:nvSpPr>
        <p:spPr bwMode="auto">
          <a:xfrm flipH="1">
            <a:off x="1069130" y="8921750"/>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08" name="Line 46"/>
          <p:cNvSpPr>
            <a:spLocks noChangeShapeType="1"/>
          </p:cNvSpPr>
          <p:nvPr/>
        </p:nvSpPr>
        <p:spPr bwMode="auto">
          <a:xfrm flipH="1">
            <a:off x="1002462" y="8829056"/>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09" name="Line 45"/>
          <p:cNvSpPr>
            <a:spLocks noChangeShapeType="1"/>
          </p:cNvSpPr>
          <p:nvPr/>
        </p:nvSpPr>
        <p:spPr bwMode="auto">
          <a:xfrm flipH="1">
            <a:off x="1268499" y="8829056"/>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0" name="AutoShape 15"/>
          <p:cNvSpPr>
            <a:spLocks noChangeArrowheads="1"/>
          </p:cNvSpPr>
          <p:nvPr/>
        </p:nvSpPr>
        <p:spPr bwMode="auto">
          <a:xfrm>
            <a:off x="1202466" y="9036288"/>
            <a:ext cx="2772000" cy="324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ja-JP" altLang="en-US" sz="1050" dirty="0" smtClean="0">
                <a:latin typeface="Yu Gothic Light" charset="-128"/>
                <a:ea typeface="Yu Gothic Light" charset="-128"/>
                <a:cs typeface="Yu Gothic Light" charset="-128"/>
              </a:rPr>
              <a:t>残っている</a:t>
            </a:r>
            <a:r>
              <a:rPr kumimoji="0" lang="en-US" altLang="ja-JP" sz="1050" dirty="0" err="1" smtClean="0">
                <a:latin typeface="Yu Gothic Light" charset="-128"/>
                <a:ea typeface="Yu Gothic Light" charset="-128"/>
                <a:cs typeface="Yu Gothic Light" charset="-128"/>
              </a:rPr>
              <a:t>apid</a:t>
            </a:r>
            <a:r>
              <a:rPr kumimoji="0" lang="ja-JP" altLang="en-US" sz="1050" dirty="0" smtClean="0">
                <a:latin typeface="Yu Gothic Light" charset="-128"/>
                <a:ea typeface="Yu Gothic Light" charset="-128"/>
                <a:cs typeface="Yu Gothic Light" charset="-128"/>
              </a:rPr>
              <a:t>、アタッチメント、</a:t>
            </a:r>
            <a:r>
              <a:rPr kumimoji="0" lang="en-US" altLang="ja-JP" sz="1050" dirty="0" err="1" smtClean="0">
                <a:latin typeface="Yu Gothic Light" charset="-128"/>
                <a:ea typeface="Yu Gothic Light" charset="-128"/>
                <a:cs typeface="Yu Gothic Light" charset="-128"/>
              </a:rPr>
              <a:t>segid</a:t>
            </a:r>
            <a:r>
              <a:rPr kumimoji="0" lang="ja-JP" altLang="en-US" sz="1050" dirty="0" smtClean="0">
                <a:latin typeface="Yu Gothic Light" charset="-128"/>
                <a:ea typeface="Yu Gothic Light" charset="-128"/>
                <a:cs typeface="Yu Gothic Light" charset="-128"/>
              </a:rPr>
              <a:t>、</a:t>
            </a:r>
            <a:r>
              <a:rPr kumimoji="0" lang="en-US" altLang="ja-JP" sz="1050" dirty="0" err="1" smtClean="0">
                <a:latin typeface="Yu Gothic Light" charset="-128"/>
                <a:ea typeface="Yu Gothic Light" charset="-128"/>
                <a:cs typeface="Yu Gothic Light" charset="-128"/>
              </a:rPr>
              <a:t>tgid</a:t>
            </a:r>
            <a:r>
              <a:rPr kumimoji="0" lang="ja-JP" altLang="en-US" sz="1050" dirty="0" smtClean="0">
                <a:latin typeface="Yu Gothic Light" charset="-128"/>
                <a:ea typeface="Yu Gothic Light" charset="-128"/>
                <a:cs typeface="Yu Gothic Light" charset="-128"/>
              </a:rPr>
              <a:t>を破棄する。</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11" name="Line 14"/>
          <p:cNvSpPr>
            <a:spLocks noChangeShapeType="1"/>
          </p:cNvSpPr>
          <p:nvPr/>
        </p:nvSpPr>
        <p:spPr bwMode="auto">
          <a:xfrm flipV="1">
            <a:off x="1069130" y="9129618"/>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2" name="Rectangle 49"/>
          <p:cNvSpPr>
            <a:spLocks noChangeArrowheads="1"/>
          </p:cNvSpPr>
          <p:nvPr/>
        </p:nvSpPr>
        <p:spPr bwMode="auto">
          <a:xfrm>
            <a:off x="1005222" y="9699762"/>
            <a:ext cx="133336" cy="360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3" name="Text Box 48"/>
          <p:cNvSpPr txBox="1">
            <a:spLocks noChangeArrowheads="1"/>
          </p:cNvSpPr>
          <p:nvPr/>
        </p:nvSpPr>
        <p:spPr bwMode="auto">
          <a:xfrm>
            <a:off x="1138558" y="9420411"/>
            <a:ext cx="866685"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ja-JP" sz="1050" u="none" strike="noStrike" cap="none" normalizeH="0" baseline="0" dirty="0" smtClean="0">
                <a:ln>
                  <a:noFill/>
                </a:ln>
                <a:solidFill>
                  <a:schemeClr val="tx1"/>
                </a:solidFill>
                <a:effectLst/>
                <a:latin typeface="Yu Gothic Light" charset="-128"/>
                <a:ea typeface="Yu Gothic Light" charset="-128"/>
                <a:cs typeface="Yu Gothic Light" charset="-128"/>
              </a:rPr>
              <a:t>exit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14" name="Line 47"/>
          <p:cNvSpPr>
            <a:spLocks noChangeShapeType="1"/>
          </p:cNvSpPr>
          <p:nvPr/>
        </p:nvSpPr>
        <p:spPr bwMode="auto">
          <a:xfrm flipH="1">
            <a:off x="1138558" y="9699762"/>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5" name="Line 46"/>
          <p:cNvSpPr>
            <a:spLocks noChangeShapeType="1"/>
          </p:cNvSpPr>
          <p:nvPr/>
        </p:nvSpPr>
        <p:spPr bwMode="auto">
          <a:xfrm flipH="1">
            <a:off x="1071890" y="9607068"/>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6" name="Line 45"/>
          <p:cNvSpPr>
            <a:spLocks noChangeShapeType="1"/>
          </p:cNvSpPr>
          <p:nvPr/>
        </p:nvSpPr>
        <p:spPr bwMode="auto">
          <a:xfrm flipH="1">
            <a:off x="1345126" y="9607068"/>
            <a:ext cx="0"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7" name="AutoShape 15"/>
          <p:cNvSpPr>
            <a:spLocks noChangeArrowheads="1"/>
          </p:cNvSpPr>
          <p:nvPr/>
        </p:nvSpPr>
        <p:spPr bwMode="auto">
          <a:xfrm>
            <a:off x="1271894" y="9814301"/>
            <a:ext cx="2772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en-US" altLang="ja-JP" sz="1050" dirty="0" err="1">
                <a:latin typeface="Yu Gothic Light" charset="-128"/>
                <a:ea typeface="Yu Gothic Light" charset="-128"/>
                <a:cs typeface="Yu Gothic Light" charset="-128"/>
              </a:rPr>
              <a:t>xpmem_partition</a:t>
            </a:r>
            <a:r>
              <a:rPr kumimoji="0" lang="ja-JP" altLang="en-US" sz="1050" dirty="0" smtClean="0">
                <a:latin typeface="Yu Gothic Light" charset="-128"/>
                <a:ea typeface="Yu Gothic Light" charset="-128"/>
                <a:cs typeface="Yu Gothic Light" charset="-128"/>
              </a:rPr>
              <a:t>を破棄する。</a:t>
            </a:r>
            <a:endParaRPr kumimoji="0" lang="en-US" altLang="ja-JP" sz="1050" dirty="0" smtClean="0">
              <a:latin typeface="Yu Gothic Light" charset="-128"/>
              <a:ea typeface="Yu Gothic Light" charset="-128"/>
              <a:cs typeface="Yu Gothic Light" charset="-128"/>
            </a:endParaRPr>
          </a:p>
        </p:txBody>
      </p:sp>
      <p:sp>
        <p:nvSpPr>
          <p:cNvPr id="118" name="Line 14"/>
          <p:cNvSpPr>
            <a:spLocks noChangeShapeType="1"/>
          </p:cNvSpPr>
          <p:nvPr/>
        </p:nvSpPr>
        <p:spPr bwMode="auto">
          <a:xfrm flipV="1">
            <a:off x="1138558" y="9907630"/>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19" name="Rectangle 49"/>
          <p:cNvSpPr>
            <a:spLocks noChangeArrowheads="1"/>
          </p:cNvSpPr>
          <p:nvPr/>
        </p:nvSpPr>
        <p:spPr bwMode="auto">
          <a:xfrm>
            <a:off x="5034226" y="2368827"/>
            <a:ext cx="133336" cy="1296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0" name="Text Box 48"/>
          <p:cNvSpPr txBox="1">
            <a:spLocks noChangeArrowheads="1"/>
          </p:cNvSpPr>
          <p:nvPr/>
        </p:nvSpPr>
        <p:spPr bwMode="auto">
          <a:xfrm>
            <a:off x="5167561" y="2105805"/>
            <a:ext cx="2952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open</a:t>
            </a:r>
            <a:r>
              <a:rPr kumimoji="0" lang="ja-JP" altLang="en-US" sz="1050" u="none" strike="noStrike" cap="none" normalizeH="0" baseline="0" dirty="0" smtClean="0">
                <a:ln>
                  <a:noFill/>
                </a:ln>
                <a:solidFill>
                  <a:schemeClr val="tx1"/>
                </a:solidFill>
                <a:effectLst/>
                <a:latin typeface="Yu Gothic Light" charset="-128"/>
                <a:ea typeface="Yu Gothic Light" charset="-128"/>
                <a:cs typeface="Yu Gothic Light" charset="-128"/>
              </a:rPr>
              <a:t>（ライブラリの</a:t>
            </a:r>
            <a:r>
              <a:rPr kumimoji="0" lang="en-US" altLang="ja-JP" sz="1050" dirty="0" err="1" smtClean="0">
                <a:latin typeface="Yu Gothic Light" charset="-128"/>
                <a:ea typeface="Yu Gothic Light" charset="-128"/>
                <a:cs typeface="Yu Gothic Light" charset="-128"/>
              </a:rPr>
              <a:t>xpmem_get</a:t>
            </a:r>
            <a:r>
              <a:rPr kumimoji="0" lang="ja-JP" altLang="en-US" sz="1050" dirty="0" smtClean="0">
                <a:latin typeface="Yu Gothic Light" charset="-128"/>
                <a:ea typeface="Yu Gothic Light" charset="-128"/>
                <a:cs typeface="Yu Gothic Light" charset="-128"/>
              </a:rPr>
              <a:t>経由</a:t>
            </a:r>
            <a:r>
              <a:rPr kumimoji="0" lang="ja-JP" altLang="en-US" sz="1050" dirty="0" smtClean="0">
                <a:latin typeface="Yu Gothic Light" charset="-128"/>
                <a:ea typeface="Yu Gothic Light" charset="-128"/>
                <a:cs typeface="Yu Gothic Light" charset="-128"/>
              </a:rPr>
              <a: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21" name="Line 47"/>
          <p:cNvSpPr>
            <a:spLocks noChangeShapeType="1"/>
          </p:cNvSpPr>
          <p:nvPr/>
        </p:nvSpPr>
        <p:spPr bwMode="auto">
          <a:xfrm flipH="1">
            <a:off x="5167562" y="2385156"/>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2" name="Line 46"/>
          <p:cNvSpPr>
            <a:spLocks noChangeShapeType="1"/>
          </p:cNvSpPr>
          <p:nvPr/>
        </p:nvSpPr>
        <p:spPr bwMode="auto">
          <a:xfrm flipH="1">
            <a:off x="5100894" y="2292461"/>
            <a:ext cx="2666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3" name="Line 45"/>
          <p:cNvSpPr>
            <a:spLocks noChangeShapeType="1"/>
          </p:cNvSpPr>
          <p:nvPr/>
        </p:nvSpPr>
        <p:spPr bwMode="auto">
          <a:xfrm flipH="1">
            <a:off x="5366931" y="2292462"/>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4" name="AutoShape 15"/>
          <p:cNvSpPr>
            <a:spLocks noChangeArrowheads="1"/>
          </p:cNvSpPr>
          <p:nvPr/>
        </p:nvSpPr>
        <p:spPr bwMode="auto">
          <a:xfrm>
            <a:off x="5300898" y="2475944"/>
            <a:ext cx="3096000" cy="360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en-US" altLang="ja-JP" sz="1050" dirty="0">
                <a:latin typeface="Yu Gothic Light" charset="-128"/>
                <a:ea typeface="Yu Gothic Light" charset="-128"/>
                <a:cs typeface="Yu Gothic Light" charset="-128"/>
              </a:rPr>
              <a:t>XPMEM</a:t>
            </a:r>
            <a:r>
              <a:rPr kumimoji="0" lang="ja-JP" altLang="en-US" sz="1050" dirty="0">
                <a:latin typeface="Yu Gothic Light" charset="-128"/>
                <a:ea typeface="Yu Gothic Light" charset="-128"/>
                <a:cs typeface="Yu Gothic Light" charset="-128"/>
              </a:rPr>
              <a:t>を初期化する。その中で</a:t>
            </a:r>
            <a:r>
              <a:rPr kumimoji="0" lang="en-US" altLang="ja-JP" sz="1050" dirty="0">
                <a:latin typeface="Yu Gothic Light" charset="-128"/>
                <a:ea typeface="Yu Gothic Light" charset="-128"/>
                <a:cs typeface="Yu Gothic Light" charset="-128"/>
              </a:rPr>
              <a:t>thread </a:t>
            </a:r>
            <a:r>
              <a:rPr kumimoji="0" lang="en-US" altLang="ja-JP" sz="1050" dirty="0" smtClean="0">
                <a:latin typeface="Yu Gothic Light" charset="-128"/>
                <a:ea typeface="Yu Gothic Light" charset="-128"/>
                <a:cs typeface="Yu Gothic Light" charset="-128"/>
              </a:rPr>
              <a:t>group(</a:t>
            </a:r>
            <a:r>
              <a:rPr kumimoji="0" lang="en-US" altLang="ja-JP" sz="1050" dirty="0" err="1" smtClean="0">
                <a:latin typeface="Yu Gothic Light" charset="-128"/>
                <a:ea typeface="Yu Gothic Light" charset="-128"/>
                <a:cs typeface="Yu Gothic Light" charset="-128"/>
              </a:rPr>
              <a:t>tgid</a:t>
            </a:r>
            <a:r>
              <a:rPr kumimoji="0" lang="ja-JP" altLang="en-US" sz="1050" dirty="0" smtClean="0">
                <a:latin typeface="Yu Gothic Light" charset="-128"/>
                <a:ea typeface="Yu Gothic Light" charset="-128"/>
                <a:cs typeface="Yu Gothic Light" charset="-128"/>
              </a:rPr>
              <a:t>で表される</a:t>
            </a:r>
            <a:r>
              <a:rPr kumimoji="0" lang="en-US" altLang="ja-JP" sz="1050" dirty="0" smtClean="0">
                <a:latin typeface="Yu Gothic Light" charset="-128"/>
                <a:ea typeface="Yu Gothic Light" charset="-128"/>
                <a:cs typeface="Yu Gothic Light" charset="-128"/>
              </a:rPr>
              <a:t>)</a:t>
            </a:r>
            <a:r>
              <a:rPr kumimoji="0" lang="ja-JP" altLang="en-US" sz="1050" dirty="0" smtClean="0">
                <a:latin typeface="Yu Gothic Light" charset="-128"/>
                <a:ea typeface="Yu Gothic Light" charset="-128"/>
                <a:cs typeface="Yu Gothic Light" charset="-128"/>
              </a:rPr>
              <a:t>を生成する</a:t>
            </a:r>
            <a:r>
              <a:rPr kumimoji="0" lang="ja-JP" altLang="en-US" sz="1050" dirty="0">
                <a:latin typeface="Yu Gothic Light" charset="-128"/>
                <a:ea typeface="Yu Gothic Light" charset="-128"/>
                <a:cs typeface="Yu Gothic Light" charset="-128"/>
              </a:rPr>
              <a:t>。</a:t>
            </a:r>
            <a:endParaRPr kumimoji="0" lang="x-none" altLang="x-none" sz="1050" dirty="0">
              <a:latin typeface="Yu Gothic Light" charset="-128"/>
              <a:ea typeface="Yu Gothic Light" charset="-128"/>
              <a:cs typeface="Yu Gothic Light" charset="-128"/>
            </a:endParaRPr>
          </a:p>
        </p:txBody>
      </p:sp>
      <p:sp>
        <p:nvSpPr>
          <p:cNvPr id="125" name="Line 14"/>
          <p:cNvSpPr>
            <a:spLocks noChangeShapeType="1"/>
          </p:cNvSpPr>
          <p:nvPr/>
        </p:nvSpPr>
        <p:spPr bwMode="auto">
          <a:xfrm flipV="1">
            <a:off x="5167562" y="2569274"/>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6" name="Rectangle 49"/>
          <p:cNvSpPr>
            <a:spLocks noChangeArrowheads="1"/>
          </p:cNvSpPr>
          <p:nvPr/>
        </p:nvSpPr>
        <p:spPr bwMode="auto">
          <a:xfrm>
            <a:off x="5115374" y="3141713"/>
            <a:ext cx="133336" cy="432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7" name="Text Box 48"/>
          <p:cNvSpPr txBox="1">
            <a:spLocks noChangeArrowheads="1"/>
          </p:cNvSpPr>
          <p:nvPr/>
        </p:nvSpPr>
        <p:spPr bwMode="auto">
          <a:xfrm>
            <a:off x="5248710" y="2862362"/>
            <a:ext cx="866685"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ja-JP" sz="1050" u="none" strike="noStrike" cap="none" normalizeH="0" baseline="0" dirty="0" err="1" smtClean="0">
                <a:ln>
                  <a:noFill/>
                </a:ln>
                <a:solidFill>
                  <a:schemeClr val="tx1"/>
                </a:solidFill>
                <a:effectLst/>
                <a:latin typeface="Yu Gothic Light" charset="-128"/>
                <a:ea typeface="Yu Gothic Light" charset="-128"/>
                <a:cs typeface="Yu Gothic Light" charset="-128"/>
              </a:rPr>
              <a:t>init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28" name="Line 47"/>
          <p:cNvSpPr>
            <a:spLocks noChangeShapeType="1"/>
          </p:cNvSpPr>
          <p:nvPr/>
        </p:nvSpPr>
        <p:spPr bwMode="auto">
          <a:xfrm flipH="1">
            <a:off x="5248710" y="3141713"/>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29" name="Line 46"/>
          <p:cNvSpPr>
            <a:spLocks noChangeShapeType="1"/>
          </p:cNvSpPr>
          <p:nvPr/>
        </p:nvSpPr>
        <p:spPr bwMode="auto">
          <a:xfrm flipH="1">
            <a:off x="5182042" y="3049019"/>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0" name="Line 45"/>
          <p:cNvSpPr>
            <a:spLocks noChangeShapeType="1"/>
          </p:cNvSpPr>
          <p:nvPr/>
        </p:nvSpPr>
        <p:spPr bwMode="auto">
          <a:xfrm flipH="1">
            <a:off x="5448079" y="3049019"/>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1" name="AutoShape 15"/>
          <p:cNvSpPr>
            <a:spLocks noChangeArrowheads="1"/>
          </p:cNvSpPr>
          <p:nvPr/>
        </p:nvSpPr>
        <p:spPr bwMode="auto">
          <a:xfrm>
            <a:off x="5382046" y="3256252"/>
            <a:ext cx="3024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en-US" altLang="ja-JP" sz="1050" dirty="0" err="1" smtClean="0">
                <a:latin typeface="Yu Gothic Light" charset="-128"/>
                <a:ea typeface="Yu Gothic Light" charset="-128"/>
                <a:cs typeface="Yu Gothic Light" charset="-128"/>
              </a:rPr>
              <a:t>xpmem_partition</a:t>
            </a:r>
            <a:r>
              <a:rPr kumimoji="0" lang="ja-JP" altLang="en-US" sz="1050" dirty="0" smtClean="0">
                <a:latin typeface="Yu Gothic Light" charset="-128"/>
                <a:ea typeface="Yu Gothic Light" charset="-128"/>
                <a:cs typeface="Yu Gothic Light" charset="-128"/>
              </a:rPr>
              <a:t>を初期化する。</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32" name="Line 14"/>
          <p:cNvSpPr>
            <a:spLocks noChangeShapeType="1"/>
          </p:cNvSpPr>
          <p:nvPr/>
        </p:nvSpPr>
        <p:spPr bwMode="auto">
          <a:xfrm flipV="1">
            <a:off x="5248710" y="3349581"/>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3" name="Rectangle 49"/>
          <p:cNvSpPr>
            <a:spLocks noChangeArrowheads="1"/>
          </p:cNvSpPr>
          <p:nvPr/>
        </p:nvSpPr>
        <p:spPr bwMode="auto">
          <a:xfrm>
            <a:off x="5013169" y="8906279"/>
            <a:ext cx="133336" cy="1260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4" name="Text Box 48"/>
          <p:cNvSpPr txBox="1">
            <a:spLocks noChangeArrowheads="1"/>
          </p:cNvSpPr>
          <p:nvPr/>
        </p:nvSpPr>
        <p:spPr bwMode="auto">
          <a:xfrm>
            <a:off x="5146504" y="8626928"/>
            <a:ext cx="2988000"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close (exit</a:t>
            </a:r>
            <a:r>
              <a:rPr kumimoji="0" lang="ja-JP" altLang="en-US" sz="1050" dirty="0" smtClean="0">
                <a:latin typeface="Yu Gothic Light" charset="-128"/>
                <a:ea typeface="Yu Gothic Light" charset="-128"/>
                <a:cs typeface="Yu Gothic Light" charset="-128"/>
              </a:rPr>
              <a:t>経由）</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35" name="Line 47"/>
          <p:cNvSpPr>
            <a:spLocks noChangeShapeType="1"/>
          </p:cNvSpPr>
          <p:nvPr/>
        </p:nvSpPr>
        <p:spPr bwMode="auto">
          <a:xfrm flipH="1">
            <a:off x="5146505" y="8906279"/>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6" name="Line 46"/>
          <p:cNvSpPr>
            <a:spLocks noChangeShapeType="1"/>
          </p:cNvSpPr>
          <p:nvPr/>
        </p:nvSpPr>
        <p:spPr bwMode="auto">
          <a:xfrm flipH="1">
            <a:off x="5079837" y="8813585"/>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7" name="Line 45"/>
          <p:cNvSpPr>
            <a:spLocks noChangeShapeType="1"/>
          </p:cNvSpPr>
          <p:nvPr/>
        </p:nvSpPr>
        <p:spPr bwMode="auto">
          <a:xfrm flipH="1">
            <a:off x="5345874" y="8813585"/>
            <a:ext cx="635"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38" name="AutoShape 15"/>
          <p:cNvSpPr>
            <a:spLocks noChangeArrowheads="1"/>
          </p:cNvSpPr>
          <p:nvPr/>
        </p:nvSpPr>
        <p:spPr bwMode="auto">
          <a:xfrm>
            <a:off x="5279841" y="9020817"/>
            <a:ext cx="2772000" cy="324000"/>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ja-JP" altLang="en-US" sz="1050" dirty="0" smtClean="0">
                <a:latin typeface="Yu Gothic Light" charset="-128"/>
                <a:ea typeface="Yu Gothic Light" charset="-128"/>
                <a:cs typeface="Yu Gothic Light" charset="-128"/>
              </a:rPr>
              <a:t>残っている</a:t>
            </a:r>
            <a:r>
              <a:rPr kumimoji="0" lang="en-US" altLang="ja-JP" sz="1050" dirty="0" err="1" smtClean="0">
                <a:latin typeface="Yu Gothic Light" charset="-128"/>
                <a:ea typeface="Yu Gothic Light" charset="-128"/>
                <a:cs typeface="Yu Gothic Light" charset="-128"/>
              </a:rPr>
              <a:t>apid</a:t>
            </a:r>
            <a:r>
              <a:rPr kumimoji="0" lang="ja-JP" altLang="en-US" sz="1050" dirty="0" smtClean="0">
                <a:latin typeface="Yu Gothic Light" charset="-128"/>
                <a:ea typeface="Yu Gothic Light" charset="-128"/>
                <a:cs typeface="Yu Gothic Light" charset="-128"/>
              </a:rPr>
              <a:t>、アタッチメント、</a:t>
            </a:r>
            <a:r>
              <a:rPr kumimoji="0" lang="en-US" altLang="ja-JP" sz="1050" dirty="0" err="1" smtClean="0">
                <a:latin typeface="Yu Gothic Light" charset="-128"/>
                <a:ea typeface="Yu Gothic Light" charset="-128"/>
                <a:cs typeface="Yu Gothic Light" charset="-128"/>
              </a:rPr>
              <a:t>segid</a:t>
            </a:r>
            <a:r>
              <a:rPr kumimoji="0" lang="ja-JP" altLang="en-US" sz="1050" dirty="0" smtClean="0">
                <a:latin typeface="Yu Gothic Light" charset="-128"/>
                <a:ea typeface="Yu Gothic Light" charset="-128"/>
                <a:cs typeface="Yu Gothic Light" charset="-128"/>
              </a:rPr>
              <a:t>、</a:t>
            </a:r>
            <a:r>
              <a:rPr kumimoji="0" lang="en-US" altLang="ja-JP" sz="1050" dirty="0" err="1" smtClean="0">
                <a:latin typeface="Yu Gothic Light" charset="-128"/>
                <a:ea typeface="Yu Gothic Light" charset="-128"/>
                <a:cs typeface="Yu Gothic Light" charset="-128"/>
              </a:rPr>
              <a:t>tgid</a:t>
            </a:r>
            <a:r>
              <a:rPr kumimoji="0" lang="ja-JP" altLang="en-US" sz="1050" dirty="0" smtClean="0">
                <a:latin typeface="Yu Gothic Light" charset="-128"/>
                <a:ea typeface="Yu Gothic Light" charset="-128"/>
                <a:cs typeface="Yu Gothic Light" charset="-128"/>
              </a:rPr>
              <a:t>を破棄する。</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39" name="Line 14"/>
          <p:cNvSpPr>
            <a:spLocks noChangeShapeType="1"/>
          </p:cNvSpPr>
          <p:nvPr/>
        </p:nvSpPr>
        <p:spPr bwMode="auto">
          <a:xfrm flipV="1">
            <a:off x="5146505" y="9114147"/>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40" name="Rectangle 49"/>
          <p:cNvSpPr>
            <a:spLocks noChangeArrowheads="1"/>
          </p:cNvSpPr>
          <p:nvPr/>
        </p:nvSpPr>
        <p:spPr bwMode="auto">
          <a:xfrm>
            <a:off x="5082597" y="9684291"/>
            <a:ext cx="133336" cy="360000"/>
          </a:xfrm>
          <a:prstGeom prst="rect">
            <a:avLst/>
          </a:prstGeom>
          <a:solidFill>
            <a:srgbClr val="FFFFFF"/>
          </a:solidFill>
          <a:ln w="9525">
            <a:solidFill>
              <a:srgbClr val="000000"/>
            </a:solidFill>
            <a:miter lim="800000"/>
            <a:headEnd/>
            <a:tailEnd/>
          </a:ln>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41" name="Text Box 48"/>
          <p:cNvSpPr txBox="1">
            <a:spLocks noChangeArrowheads="1"/>
          </p:cNvSpPr>
          <p:nvPr/>
        </p:nvSpPr>
        <p:spPr bwMode="auto">
          <a:xfrm>
            <a:off x="5215933" y="9404940"/>
            <a:ext cx="866685" cy="184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dirty="0" smtClean="0">
                <a:ln>
                  <a:noFill/>
                </a:ln>
                <a:solidFill>
                  <a:schemeClr val="tx1"/>
                </a:solidFill>
                <a:effectLst/>
                <a:latin typeface="Yu Gothic Light" charset="-128"/>
                <a:ea typeface="Yu Gothic Light" charset="-128"/>
                <a:cs typeface="Yu Gothic Light" charset="-128"/>
              </a:rPr>
              <a:t>xpmem_</a:t>
            </a:r>
            <a:r>
              <a:rPr kumimoji="0" lang="en-US" altLang="ja-JP" sz="1050" u="none" strike="noStrike" cap="none" normalizeH="0" baseline="0" dirty="0" smtClean="0">
                <a:ln>
                  <a:noFill/>
                </a:ln>
                <a:solidFill>
                  <a:schemeClr val="tx1"/>
                </a:solidFill>
                <a:effectLst/>
                <a:latin typeface="Yu Gothic Light" charset="-128"/>
                <a:ea typeface="Yu Gothic Light" charset="-128"/>
                <a:cs typeface="Yu Gothic Light" charset="-128"/>
              </a:rPr>
              <a:t>exit</a:t>
            </a:r>
            <a:endParaRPr kumimoji="0" lang="x-none" altLang="x-none" sz="1050" u="none" strike="noStrike" cap="none" normalizeH="0" baseline="0" dirty="0">
              <a:ln>
                <a:noFill/>
              </a:ln>
              <a:solidFill>
                <a:schemeClr val="tx1"/>
              </a:solidFill>
              <a:effectLst/>
              <a:latin typeface="Yu Gothic Light" charset="-128"/>
              <a:ea typeface="Yu Gothic Light" charset="-128"/>
              <a:cs typeface="Yu Gothic Light" charset="-128"/>
            </a:endParaRPr>
          </a:p>
        </p:txBody>
      </p:sp>
      <p:sp>
        <p:nvSpPr>
          <p:cNvPr id="142" name="Line 47"/>
          <p:cNvSpPr>
            <a:spLocks noChangeShapeType="1"/>
          </p:cNvSpPr>
          <p:nvPr/>
        </p:nvSpPr>
        <p:spPr bwMode="auto">
          <a:xfrm flipH="1">
            <a:off x="5215933" y="9684291"/>
            <a:ext cx="200004" cy="63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43" name="Line 46"/>
          <p:cNvSpPr>
            <a:spLocks noChangeShapeType="1"/>
          </p:cNvSpPr>
          <p:nvPr/>
        </p:nvSpPr>
        <p:spPr bwMode="auto">
          <a:xfrm flipH="1">
            <a:off x="5149265" y="9591597"/>
            <a:ext cx="266672" cy="6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44" name="Line 45"/>
          <p:cNvSpPr>
            <a:spLocks noChangeShapeType="1"/>
          </p:cNvSpPr>
          <p:nvPr/>
        </p:nvSpPr>
        <p:spPr bwMode="auto">
          <a:xfrm flipH="1">
            <a:off x="5422501" y="9591597"/>
            <a:ext cx="0" cy="926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145" name="AutoShape 15"/>
          <p:cNvSpPr>
            <a:spLocks noChangeArrowheads="1"/>
          </p:cNvSpPr>
          <p:nvPr/>
        </p:nvSpPr>
        <p:spPr bwMode="auto">
          <a:xfrm>
            <a:off x="5349269" y="9798830"/>
            <a:ext cx="2772000" cy="186023"/>
          </a:xfrm>
          <a:prstGeom prst="foldedCorner">
            <a:avLst>
              <a:gd name="adj" fmla="val 12500"/>
            </a:avLst>
          </a:prstGeom>
          <a:solidFill>
            <a:srgbClr val="FFFFFF"/>
          </a:solidFill>
          <a:ln w="9525">
            <a:solidFill>
              <a:srgbClr val="000000"/>
            </a:solidFill>
            <a:round/>
            <a:headEnd/>
            <a:tailEnd/>
          </a:ln>
        </p:spPr>
        <p:txBody>
          <a:bodyPr vert="horz" wrap="square" lIns="72000" tIns="7200" rIns="72000" bIns="7200" numCol="1" anchor="t" anchorCtr="0" compatLnSpc="1">
            <a:prstTxWarp prst="textNoShape">
              <a:avLst/>
            </a:prstTxWarp>
          </a:bodyPr>
          <a:lstStyle/>
          <a:p>
            <a:pPr lvl="0" eaLnBrk="0" fontAlgn="base" hangingPunct="0">
              <a:spcBef>
                <a:spcPct val="0"/>
              </a:spcBef>
              <a:spcAft>
                <a:spcPct val="0"/>
              </a:spcAft>
            </a:pPr>
            <a:r>
              <a:rPr kumimoji="0" lang="en-US" altLang="ja-JP" sz="1050" dirty="0" err="1">
                <a:latin typeface="Yu Gothic Light" charset="-128"/>
                <a:ea typeface="Yu Gothic Light" charset="-128"/>
                <a:cs typeface="Yu Gothic Light" charset="-128"/>
              </a:rPr>
              <a:t>xpmem_partition</a:t>
            </a:r>
            <a:r>
              <a:rPr kumimoji="0" lang="ja-JP" altLang="en-US" sz="1050" dirty="0" smtClean="0">
                <a:latin typeface="Yu Gothic Light" charset="-128"/>
                <a:ea typeface="Yu Gothic Light" charset="-128"/>
                <a:cs typeface="Yu Gothic Light" charset="-128"/>
              </a:rPr>
              <a:t>を破棄する。</a:t>
            </a:r>
            <a:endParaRPr kumimoji="0" lang="en-US" altLang="ja-JP" sz="1050" dirty="0" smtClean="0">
              <a:latin typeface="Yu Gothic Light" charset="-128"/>
              <a:ea typeface="Yu Gothic Light" charset="-128"/>
              <a:cs typeface="Yu Gothic Light" charset="-128"/>
            </a:endParaRPr>
          </a:p>
        </p:txBody>
      </p:sp>
      <p:sp>
        <p:nvSpPr>
          <p:cNvPr id="146" name="Line 14"/>
          <p:cNvSpPr>
            <a:spLocks noChangeShapeType="1"/>
          </p:cNvSpPr>
          <p:nvPr/>
        </p:nvSpPr>
        <p:spPr bwMode="auto">
          <a:xfrm flipV="1">
            <a:off x="5215933" y="9892159"/>
            <a:ext cx="133336" cy="635"/>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Tree>
    <p:extLst>
      <p:ext uri="{BB962C8B-B14F-4D97-AF65-F5344CB8AC3E}">
        <p14:creationId xmlns:p14="http://schemas.microsoft.com/office/powerpoint/2010/main" val="423615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 name="正方形/長方形 206"/>
          <p:cNvSpPr/>
          <p:nvPr/>
        </p:nvSpPr>
        <p:spPr>
          <a:xfrm>
            <a:off x="3661434" y="2063659"/>
            <a:ext cx="1954201" cy="177195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4" name="正方形/長方形 3"/>
          <p:cNvSpPr/>
          <p:nvPr/>
        </p:nvSpPr>
        <p:spPr bwMode="auto">
          <a:xfrm>
            <a:off x="38852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51" name="円/楕円 50"/>
          <p:cNvSpPr/>
          <p:nvPr/>
        </p:nvSpPr>
        <p:spPr bwMode="auto">
          <a:xfrm>
            <a:off x="9083207" y="5622284"/>
            <a:ext cx="2226400" cy="866597"/>
          </a:xfrm>
          <a:prstGeom prst="ellipse">
            <a:avLst/>
          </a:prstGeom>
          <a:solidFill>
            <a:schemeClr val="bg1">
              <a:lumMod val="75000"/>
            </a:schemeClr>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管理用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Ethernet</a:t>
            </a:r>
            <a:r>
              <a:rPr lang="ja-JP" altLang="en-US" dirty="0">
                <a:solidFill>
                  <a:srgbClr val="000000"/>
                </a:solidFill>
                <a:latin typeface="ヒラギノ角ゴ ProN W3"/>
                <a:ea typeface="ヒラギノ角ゴ ProN W3"/>
                <a:cs typeface="ヒラギノ角ゴ ProN W3"/>
              </a:rPr>
              <a:t>）</a:t>
            </a:r>
          </a:p>
        </p:txBody>
      </p:sp>
      <p:sp>
        <p:nvSpPr>
          <p:cNvPr id="54" name="円/楕円 53"/>
          <p:cNvSpPr/>
          <p:nvPr/>
        </p:nvSpPr>
        <p:spPr bwMode="auto">
          <a:xfrm>
            <a:off x="2337027" y="5786933"/>
            <a:ext cx="2350508" cy="866597"/>
          </a:xfrm>
          <a:prstGeom prst="ellipse">
            <a:avLst/>
          </a:prstGeom>
          <a:solidFill>
            <a:srgbClr val="D9D9D9"/>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データ転送用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IB</a:t>
            </a:r>
            <a:r>
              <a:rPr lang="ja-JP" altLang="en-US" dirty="0">
                <a:solidFill>
                  <a:srgbClr val="000000"/>
                </a:solidFill>
                <a:latin typeface="ヒラギノ角ゴ ProN W3"/>
                <a:ea typeface="ヒラギノ角ゴ ProN W3"/>
                <a:cs typeface="ヒラギノ角ゴ ProN W3"/>
              </a:rPr>
              <a:t>）</a:t>
            </a:r>
          </a:p>
        </p:txBody>
      </p:sp>
      <p:sp>
        <p:nvSpPr>
          <p:cNvPr id="7" name="テキスト ボックス 6"/>
          <p:cNvSpPr txBox="1"/>
          <p:nvPr/>
        </p:nvSpPr>
        <p:spPr>
          <a:xfrm>
            <a:off x="6491868" y="3067307"/>
            <a:ext cx="1338828" cy="369332"/>
          </a:xfrm>
          <a:prstGeom prst="rect">
            <a:avLst/>
          </a:prstGeom>
          <a:noFill/>
        </p:spPr>
        <p:txBody>
          <a:bodyPr wrap="none" rtlCol="0">
            <a:spAutoFit/>
          </a:bodyPr>
          <a:lstStyle/>
          <a:p>
            <a:pPr defTabSz="457200"/>
            <a:r>
              <a:rPr lang="ja-JP" altLang="en-US" dirty="0">
                <a:solidFill>
                  <a:srgbClr val="FFFFFF"/>
                </a:solidFill>
                <a:latin typeface="ヒラギノ角ゴ ProN W3"/>
                <a:ea typeface="ヒラギノ角ゴ ProN W3"/>
                <a:cs typeface="ヒラギノ角ゴ ProN W3"/>
              </a:rPr>
              <a:t>計算ノード</a:t>
            </a:r>
          </a:p>
        </p:txBody>
      </p:sp>
      <p:sp>
        <p:nvSpPr>
          <p:cNvPr id="56" name="正方形/長方形 55"/>
          <p:cNvSpPr/>
          <p:nvPr/>
        </p:nvSpPr>
        <p:spPr bwMode="auto">
          <a:xfrm>
            <a:off x="42916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cxnSp>
        <p:nvCxnSpPr>
          <p:cNvPr id="61" name="直線矢印コネクタ 60"/>
          <p:cNvCxnSpPr>
            <a:stCxn id="54" idx="4"/>
            <a:endCxn id="64" idx="0"/>
          </p:cNvCxnSpPr>
          <p:nvPr/>
        </p:nvCxnSpPr>
        <p:spPr>
          <a:xfrm flipV="1">
            <a:off x="3512281" y="6055583"/>
            <a:ext cx="1821094" cy="597947"/>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63" name="正方形/長方形 62"/>
          <p:cNvSpPr/>
          <p:nvPr/>
        </p:nvSpPr>
        <p:spPr bwMode="auto">
          <a:xfrm>
            <a:off x="42898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4" name="正方形/長方形 63"/>
          <p:cNvSpPr/>
          <p:nvPr/>
        </p:nvSpPr>
        <p:spPr bwMode="auto">
          <a:xfrm>
            <a:off x="5183964" y="6055583"/>
            <a:ext cx="298822" cy="268941"/>
          </a:xfrm>
          <a:prstGeom prst="rect">
            <a:avLst/>
          </a:prstGeom>
          <a:no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5" name="正方形/長方形 64"/>
          <p:cNvSpPr/>
          <p:nvPr/>
        </p:nvSpPr>
        <p:spPr bwMode="auto">
          <a:xfrm>
            <a:off x="388520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5" name="正方形/長方形 74"/>
          <p:cNvSpPr/>
          <p:nvPr/>
        </p:nvSpPr>
        <p:spPr bwMode="auto">
          <a:xfrm>
            <a:off x="38881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6" name="正方形/長方形 75"/>
          <p:cNvSpPr/>
          <p:nvPr/>
        </p:nvSpPr>
        <p:spPr bwMode="auto">
          <a:xfrm>
            <a:off x="42945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8" name="テキスト ボックス 77"/>
          <p:cNvSpPr txBox="1"/>
          <p:nvPr/>
        </p:nvSpPr>
        <p:spPr>
          <a:xfrm>
            <a:off x="5629685" y="2791901"/>
            <a:ext cx="530915" cy="369332"/>
          </a:xfrm>
          <a:prstGeom prst="rect">
            <a:avLst/>
          </a:prstGeom>
          <a:noFill/>
        </p:spPr>
        <p:txBody>
          <a:bodyPr wrap="none" rtlCol="0">
            <a:spAutoFit/>
          </a:bodyPr>
          <a:lstStyle/>
          <a:p>
            <a:pPr defTabSz="457200"/>
            <a:r>
              <a:rPr lang="ja-JP" altLang="en-US" dirty="0">
                <a:solidFill>
                  <a:srgbClr val="000000"/>
                </a:solidFill>
              </a:rPr>
              <a:t>・・・</a:t>
            </a:r>
          </a:p>
        </p:txBody>
      </p:sp>
      <p:cxnSp>
        <p:nvCxnSpPr>
          <p:cNvPr id="88" name="直線矢印コネクタ 87"/>
          <p:cNvCxnSpPr>
            <a:stCxn id="51" idx="4"/>
            <a:endCxn id="64" idx="0"/>
          </p:cNvCxnSpPr>
          <p:nvPr/>
        </p:nvCxnSpPr>
        <p:spPr>
          <a:xfrm flipH="1" flipV="1">
            <a:off x="5333375" y="6055582"/>
            <a:ext cx="4863032" cy="433298"/>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a:stCxn id="54" idx="0"/>
            <a:endCxn id="75" idx="2"/>
          </p:cNvCxnSpPr>
          <p:nvPr/>
        </p:nvCxnSpPr>
        <p:spPr>
          <a:xfrm flipV="1">
            <a:off x="3512282" y="3623748"/>
            <a:ext cx="525323"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8" name="直線矢印コネクタ 157"/>
          <p:cNvCxnSpPr>
            <a:stCxn id="51" idx="0"/>
            <a:endCxn id="75" idx="2"/>
          </p:cNvCxnSpPr>
          <p:nvPr/>
        </p:nvCxnSpPr>
        <p:spPr>
          <a:xfrm flipH="1" flipV="1">
            <a:off x="4037605" y="3623749"/>
            <a:ext cx="6158803"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02" name="テキスト ボックス 201"/>
          <p:cNvSpPr txBox="1"/>
          <p:nvPr/>
        </p:nvSpPr>
        <p:spPr>
          <a:xfrm>
            <a:off x="1524000" y="54818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
        <p:nvSpPr>
          <p:cNvPr id="203" name="テキスト ボックス 202"/>
          <p:cNvSpPr txBox="1"/>
          <p:nvPr/>
        </p:nvSpPr>
        <p:spPr>
          <a:xfrm>
            <a:off x="7317248" y="3883169"/>
            <a:ext cx="1620957" cy="307777"/>
          </a:xfrm>
          <a:prstGeom prst="rect">
            <a:avLst/>
          </a:prstGeom>
          <a:solidFill>
            <a:schemeClr val="bg1">
              <a:alpha val="70000"/>
            </a:schemeClr>
          </a:solid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名前解決用データ</a:t>
            </a:r>
          </a:p>
        </p:txBody>
      </p:sp>
      <p:sp>
        <p:nvSpPr>
          <p:cNvPr id="205" name="フリーフォーム 204"/>
          <p:cNvSpPr/>
          <p:nvPr/>
        </p:nvSpPr>
        <p:spPr>
          <a:xfrm>
            <a:off x="4470487" y="2619069"/>
            <a:ext cx="161629"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47622"/>
              <a:gd name="connsiteX1" fmla="*/ 284831 w 1360596"/>
              <a:gd name="connsiteY1" fmla="*/ 1688353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28215"/>
              <a:gd name="connsiteX1" fmla="*/ 284831 w 1360596"/>
              <a:gd name="connsiteY1" fmla="*/ 1688353 h 4528215"/>
              <a:gd name="connsiteX2" fmla="*/ 120479 w 1360596"/>
              <a:gd name="connsiteY2" fmla="*/ 3033059 h 4528215"/>
              <a:gd name="connsiteX3" fmla="*/ 150357 w 1360596"/>
              <a:gd name="connsiteY3" fmla="*/ 3899647 h 4528215"/>
              <a:gd name="connsiteX4" fmla="*/ 1360596 w 1360596"/>
              <a:gd name="connsiteY4" fmla="*/ 4512234 h 4528215"/>
              <a:gd name="connsiteX0" fmla="*/ 299772 w 1390479"/>
              <a:gd name="connsiteY0" fmla="*/ 0 h 4256627"/>
              <a:gd name="connsiteX1" fmla="*/ 284831 w 1390479"/>
              <a:gd name="connsiteY1" fmla="*/ 1688353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31272 w 1321979"/>
              <a:gd name="connsiteY0" fmla="*/ 0 h 4256627"/>
              <a:gd name="connsiteX1" fmla="*/ 231273 w 1321979"/>
              <a:gd name="connsiteY1" fmla="*/ 881529 h 4256627"/>
              <a:gd name="connsiteX2" fmla="*/ 261155 w 1321979"/>
              <a:gd name="connsiteY2" fmla="*/ 2076824 h 4256627"/>
              <a:gd name="connsiteX3" fmla="*/ 81857 w 1321979"/>
              <a:gd name="connsiteY3" fmla="*/ 3899647 h 4256627"/>
              <a:gd name="connsiteX4" fmla="*/ 1321979 w 1321979"/>
              <a:gd name="connsiteY4" fmla="*/ 4213411 h 4256627"/>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538533"/>
              <a:gd name="connsiteY0" fmla="*/ 0 h 3471449"/>
              <a:gd name="connsiteX1" fmla="*/ 208769 w 1538533"/>
              <a:gd name="connsiteY1" fmla="*/ 881529 h 3471449"/>
              <a:gd name="connsiteX2" fmla="*/ 238651 w 1538533"/>
              <a:gd name="connsiteY2" fmla="*/ 2076824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9992 w 1539757"/>
              <a:gd name="connsiteY0" fmla="*/ 0 h 3471449"/>
              <a:gd name="connsiteX1" fmla="*/ 209993 w 1539757"/>
              <a:gd name="connsiteY1" fmla="*/ 881529 h 3471449"/>
              <a:gd name="connsiteX2" fmla="*/ 239875 w 1539757"/>
              <a:gd name="connsiteY2" fmla="*/ 2020380 h 3471449"/>
              <a:gd name="connsiteX3" fmla="*/ 239871 w 1539757"/>
              <a:gd name="connsiteY3" fmla="*/ 2928471 h 3471449"/>
              <a:gd name="connsiteX4" fmla="*/ 1539757 w 1539757"/>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111" h="3471449">
                <a:moveTo>
                  <a:pt x="236346" y="0"/>
                </a:moveTo>
                <a:cubicBezTo>
                  <a:pt x="-121828" y="163522"/>
                  <a:pt x="-32594" y="575235"/>
                  <a:pt x="236347" y="881529"/>
                </a:cubicBezTo>
                <a:cubicBezTo>
                  <a:pt x="-110526" y="1231713"/>
                  <a:pt x="81954" y="1532302"/>
                  <a:pt x="266229" y="2020380"/>
                </a:cubicBezTo>
                <a:cubicBezTo>
                  <a:pt x="-15163" y="2305923"/>
                  <a:pt x="-33428" y="2626328"/>
                  <a:pt x="266225" y="2928471"/>
                </a:cubicBezTo>
                <a:cubicBezTo>
                  <a:pt x="84441" y="3294530"/>
                  <a:pt x="1197562" y="3546038"/>
                  <a:pt x="1566111" y="3451411"/>
                </a:cubicBezTo>
              </a:path>
            </a:pathLst>
          </a:custGeom>
          <a:ln w="38100" cmpd="sng">
            <a:solidFill>
              <a:srgbClr val="FF0000"/>
            </a:solidFill>
          </a:ln>
        </p:spPr>
        <p:txBody>
          <a:bodyPr vert="horz" wrap="non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2" name="正方形/長方形 61"/>
          <p:cNvSpPr/>
          <p:nvPr/>
        </p:nvSpPr>
        <p:spPr bwMode="auto">
          <a:xfrm>
            <a:off x="4684546"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9" name="正方形/長方形 68"/>
          <p:cNvSpPr/>
          <p:nvPr/>
        </p:nvSpPr>
        <p:spPr bwMode="auto">
          <a:xfrm>
            <a:off x="468279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0" name="正方形/長方形 69"/>
          <p:cNvSpPr/>
          <p:nvPr/>
        </p:nvSpPr>
        <p:spPr bwMode="auto">
          <a:xfrm>
            <a:off x="4687535"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1" name="正方形/長方形 70"/>
          <p:cNvSpPr/>
          <p:nvPr/>
        </p:nvSpPr>
        <p:spPr bwMode="auto">
          <a:xfrm>
            <a:off x="5091326"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3" name="正方形/長方形 72"/>
          <p:cNvSpPr/>
          <p:nvPr/>
        </p:nvSpPr>
        <p:spPr bwMode="auto">
          <a:xfrm>
            <a:off x="5089574"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4" name="正方形/長方形 73"/>
          <p:cNvSpPr/>
          <p:nvPr/>
        </p:nvSpPr>
        <p:spPr bwMode="auto">
          <a:xfrm>
            <a:off x="5094315"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0" name="正方形/長方形 79"/>
          <p:cNvSpPr/>
          <p:nvPr/>
        </p:nvSpPr>
        <p:spPr>
          <a:xfrm>
            <a:off x="3795320" y="2063659"/>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2</a:t>
            </a:r>
            <a:endParaRPr lang="ja-JP" altLang="en-US" dirty="0">
              <a:solidFill>
                <a:srgbClr val="000000"/>
              </a:solidFill>
              <a:latin typeface="ヒラギノ角ゴ ProN W3"/>
              <a:ea typeface="ヒラギノ角ゴ ProN W3"/>
              <a:cs typeface="ヒラギノ角ゴ ProN W3"/>
            </a:endParaRPr>
          </a:p>
        </p:txBody>
      </p:sp>
      <p:sp>
        <p:nvSpPr>
          <p:cNvPr id="81" name="正方形/長方形 80"/>
          <p:cNvSpPr/>
          <p:nvPr/>
        </p:nvSpPr>
        <p:spPr>
          <a:xfrm>
            <a:off x="6254981" y="1123413"/>
            <a:ext cx="3500146" cy="27121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83" name="正方形/長方形 82"/>
          <p:cNvSpPr/>
          <p:nvPr/>
        </p:nvSpPr>
        <p:spPr bwMode="auto">
          <a:xfrm>
            <a:off x="2351304" y="4670467"/>
            <a:ext cx="332871"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4" name="正方形/長方形 83"/>
          <p:cNvSpPr/>
          <p:nvPr/>
        </p:nvSpPr>
        <p:spPr bwMode="auto">
          <a:xfrm>
            <a:off x="6885152"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5" name="正方形/長方形 84"/>
          <p:cNvSpPr/>
          <p:nvPr/>
        </p:nvSpPr>
        <p:spPr bwMode="auto">
          <a:xfrm>
            <a:off x="6883400"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6" name="正方形/長方形 85"/>
          <p:cNvSpPr/>
          <p:nvPr/>
        </p:nvSpPr>
        <p:spPr bwMode="auto">
          <a:xfrm>
            <a:off x="64787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7" name="正方形/長方形 86"/>
          <p:cNvSpPr/>
          <p:nvPr/>
        </p:nvSpPr>
        <p:spPr bwMode="auto">
          <a:xfrm>
            <a:off x="64817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9" name="正方形/長方形 88"/>
          <p:cNvSpPr/>
          <p:nvPr/>
        </p:nvSpPr>
        <p:spPr bwMode="auto">
          <a:xfrm>
            <a:off x="68881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0" name="正方形/長方形 89"/>
          <p:cNvSpPr/>
          <p:nvPr/>
        </p:nvSpPr>
        <p:spPr bwMode="auto">
          <a:xfrm>
            <a:off x="727809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1" name="正方形/長方形 90"/>
          <p:cNvSpPr/>
          <p:nvPr/>
        </p:nvSpPr>
        <p:spPr bwMode="auto">
          <a:xfrm>
            <a:off x="727634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2" name="正方形/長方形 91"/>
          <p:cNvSpPr/>
          <p:nvPr/>
        </p:nvSpPr>
        <p:spPr bwMode="auto">
          <a:xfrm>
            <a:off x="728108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4" name="正方形/長方形 93"/>
          <p:cNvSpPr/>
          <p:nvPr/>
        </p:nvSpPr>
        <p:spPr bwMode="auto">
          <a:xfrm>
            <a:off x="7684874"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5" name="正方形/長方形 94"/>
          <p:cNvSpPr/>
          <p:nvPr/>
        </p:nvSpPr>
        <p:spPr bwMode="auto">
          <a:xfrm>
            <a:off x="7683122"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7" name="正方形/長方形 96"/>
          <p:cNvSpPr/>
          <p:nvPr/>
        </p:nvSpPr>
        <p:spPr bwMode="auto">
          <a:xfrm>
            <a:off x="7687863"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8" name="正方形/長方形 97"/>
          <p:cNvSpPr/>
          <p:nvPr/>
        </p:nvSpPr>
        <p:spPr>
          <a:xfrm>
            <a:off x="7250495" y="1123412"/>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5</a:t>
            </a:r>
            <a:endParaRPr lang="ja-JP" altLang="en-US" dirty="0">
              <a:solidFill>
                <a:srgbClr val="000000"/>
              </a:solidFill>
              <a:latin typeface="ヒラギノ角ゴ ProN W3"/>
              <a:ea typeface="ヒラギノ角ゴ ProN W3"/>
              <a:cs typeface="ヒラギノ角ゴ ProN W3"/>
            </a:endParaRPr>
          </a:p>
        </p:txBody>
      </p:sp>
      <p:cxnSp>
        <p:nvCxnSpPr>
          <p:cNvPr id="59" name="直線矢印コネクタ 58"/>
          <p:cNvCxnSpPr>
            <a:stCxn id="51" idx="0"/>
            <a:endCxn id="87" idx="2"/>
          </p:cNvCxnSpPr>
          <p:nvPr/>
        </p:nvCxnSpPr>
        <p:spPr>
          <a:xfrm flipH="1" flipV="1">
            <a:off x="6631153" y="3623749"/>
            <a:ext cx="3565255"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2" name="直線矢印コネクタ 151"/>
          <p:cNvCxnSpPr>
            <a:stCxn id="54" idx="0"/>
            <a:endCxn id="87" idx="2"/>
          </p:cNvCxnSpPr>
          <p:nvPr/>
        </p:nvCxnSpPr>
        <p:spPr>
          <a:xfrm flipV="1">
            <a:off x="3512282" y="3623748"/>
            <a:ext cx="3118871"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 name="フリーフォーム 8"/>
          <p:cNvSpPr/>
          <p:nvPr/>
        </p:nvSpPr>
        <p:spPr>
          <a:xfrm>
            <a:off x="6773962" y="4037057"/>
            <a:ext cx="52294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73738 w 522942"/>
              <a:gd name="connsiteY2" fmla="*/ 300835 h 582706"/>
              <a:gd name="connsiteX3" fmla="*/ 0 w 522942"/>
              <a:gd name="connsiteY3" fmla="*/ 582706 h 582706"/>
              <a:gd name="connsiteX0" fmla="*/ 522942 w 522942"/>
              <a:gd name="connsiteY0" fmla="*/ 0 h 582706"/>
              <a:gd name="connsiteX1" fmla="*/ 182137 w 522942"/>
              <a:gd name="connsiteY1" fmla="*/ 254000 h 582706"/>
              <a:gd name="connsiteX2" fmla="*/ 373738 w 522942"/>
              <a:gd name="connsiteY2" fmla="*/ 300835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207004" y="203861"/>
                  <a:pt x="182137" y="254000"/>
                </a:cubicBezTo>
                <a:cubicBezTo>
                  <a:pt x="157270" y="304139"/>
                  <a:pt x="404094" y="246051"/>
                  <a:pt x="373738" y="300835"/>
                </a:cubicBezTo>
                <a:cubicBezTo>
                  <a:pt x="343382" y="355619"/>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5" name="フリーフォーム 54"/>
          <p:cNvSpPr/>
          <p:nvPr/>
        </p:nvSpPr>
        <p:spPr>
          <a:xfrm rot="17312887" flipH="1">
            <a:off x="1958901" y="5052231"/>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7" name="フリーフォーム 56"/>
          <p:cNvSpPr/>
          <p:nvPr/>
        </p:nvSpPr>
        <p:spPr>
          <a:xfrm rot="21198616" flipH="1">
            <a:off x="3048663" y="3107656"/>
            <a:ext cx="721057" cy="48463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33342 w 701381"/>
              <a:gd name="connsiteY2" fmla="*/ 326104 h 712013"/>
              <a:gd name="connsiteX3" fmla="*/ 0 w 701381"/>
              <a:gd name="connsiteY3" fmla="*/ 712013 h 712013"/>
              <a:gd name="connsiteX0" fmla="*/ 701381 w 701381"/>
              <a:gd name="connsiteY0" fmla="*/ 0 h 712013"/>
              <a:gd name="connsiteX1" fmla="*/ 325918 w 701381"/>
              <a:gd name="connsiteY1" fmla="*/ 275512 h 712013"/>
              <a:gd name="connsiteX2" fmla="*/ 533342 w 701381"/>
              <a:gd name="connsiteY2" fmla="*/ 326104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53925" y="221161"/>
                  <a:pt x="325918" y="275512"/>
                </a:cubicBezTo>
                <a:cubicBezTo>
                  <a:pt x="297912" y="329863"/>
                  <a:pt x="587662" y="253354"/>
                  <a:pt x="533342" y="326104"/>
                </a:cubicBezTo>
                <a:cubicBezTo>
                  <a:pt x="479022" y="398854"/>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8" name="テキスト ボックス 57"/>
          <p:cNvSpPr txBox="1"/>
          <p:nvPr/>
        </p:nvSpPr>
        <p:spPr>
          <a:xfrm>
            <a:off x="1636978" y="3021193"/>
            <a:ext cx="1434418" cy="307777"/>
          </a:xfrm>
          <a:prstGeom prst="rect">
            <a:avLst/>
          </a:prstGeom>
          <a:no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IB</a:t>
            </a:r>
            <a:r>
              <a:rPr lang="ja-JP" altLang="en-US" sz="1400" dirty="0">
                <a:solidFill>
                  <a:srgbClr val="000000"/>
                </a:solidFill>
                <a:latin typeface="ヒラギノ角ゴ ProN W3"/>
                <a:ea typeface="ヒラギノ角ゴ ProN W3"/>
                <a:cs typeface="ヒラギノ角ゴ ProN W3"/>
              </a:rPr>
              <a:t>を持つノード</a:t>
            </a:r>
          </a:p>
        </p:txBody>
      </p:sp>
      <p:sp>
        <p:nvSpPr>
          <p:cNvPr id="60" name="テキスト ボックス 59"/>
          <p:cNvSpPr txBox="1"/>
          <p:nvPr/>
        </p:nvSpPr>
        <p:spPr>
          <a:xfrm>
            <a:off x="1968051" y="2007151"/>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6" name="フリーフォーム 65"/>
          <p:cNvSpPr/>
          <p:nvPr/>
        </p:nvSpPr>
        <p:spPr>
          <a:xfrm flipH="1">
            <a:off x="3071397" y="2161040"/>
            <a:ext cx="721057" cy="543903"/>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19818 w 701381"/>
              <a:gd name="connsiteY2" fmla="*/ 324251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28230" y="199958"/>
                  <a:pt x="297969" y="254000"/>
                </a:cubicBezTo>
                <a:cubicBezTo>
                  <a:pt x="267708" y="308042"/>
                  <a:pt x="569480" y="247916"/>
                  <a:pt x="519818" y="324251"/>
                </a:cubicBezTo>
                <a:cubicBezTo>
                  <a:pt x="470157" y="400587"/>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206" name="フリーフォーム 205"/>
          <p:cNvSpPr/>
          <p:nvPr/>
        </p:nvSpPr>
        <p:spPr>
          <a:xfrm flipH="1">
            <a:off x="4059498" y="2619068"/>
            <a:ext cx="2723525"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27411 w 1288235"/>
              <a:gd name="connsiteY0" fmla="*/ 0 h 4547622"/>
              <a:gd name="connsiteX1" fmla="*/ 182587 w 1288235"/>
              <a:gd name="connsiteY1" fmla="*/ 1583764 h 4547622"/>
              <a:gd name="connsiteX2" fmla="*/ 278014 w 1288235"/>
              <a:gd name="connsiteY2" fmla="*/ 3033059 h 4547622"/>
              <a:gd name="connsiteX3" fmla="*/ 77996 w 1288235"/>
              <a:gd name="connsiteY3" fmla="*/ 4153647 h 4547622"/>
              <a:gd name="connsiteX4" fmla="*/ 1288235 w 1288235"/>
              <a:gd name="connsiteY4" fmla="*/ 4512234 h 4547622"/>
              <a:gd name="connsiteX0" fmla="*/ 159849 w 1220673"/>
              <a:gd name="connsiteY0" fmla="*/ 0 h 4547622"/>
              <a:gd name="connsiteX1" fmla="*/ 115025 w 1220673"/>
              <a:gd name="connsiteY1" fmla="*/ 1583764 h 4547622"/>
              <a:gd name="connsiteX2" fmla="*/ 210452 w 1220673"/>
              <a:gd name="connsiteY2" fmla="*/ 3033059 h 4547622"/>
              <a:gd name="connsiteX3" fmla="*/ 209678 w 1220673"/>
              <a:gd name="connsiteY3" fmla="*/ 4153647 h 4547622"/>
              <a:gd name="connsiteX4" fmla="*/ 1220673 w 1220673"/>
              <a:gd name="connsiteY4" fmla="*/ 4512234 h 4547622"/>
              <a:gd name="connsiteX0" fmla="*/ 2198458 w 3259282"/>
              <a:gd name="connsiteY0" fmla="*/ 0 h 4547622"/>
              <a:gd name="connsiteX1" fmla="*/ 2153634 w 3259282"/>
              <a:gd name="connsiteY1" fmla="*/ 1583764 h 4547622"/>
              <a:gd name="connsiteX2" fmla="*/ 11404 w 3259282"/>
              <a:gd name="connsiteY2" fmla="*/ 3003176 h 4547622"/>
              <a:gd name="connsiteX3" fmla="*/ 2248287 w 3259282"/>
              <a:gd name="connsiteY3" fmla="*/ 4153647 h 4547622"/>
              <a:gd name="connsiteX4" fmla="*/ 3259282 w 3259282"/>
              <a:gd name="connsiteY4" fmla="*/ 4512234 h 4547622"/>
              <a:gd name="connsiteX0" fmla="*/ 2307533 w 3368357"/>
              <a:gd name="connsiteY0" fmla="*/ 0 h 4545489"/>
              <a:gd name="connsiteX1" fmla="*/ 2262709 w 3368357"/>
              <a:gd name="connsiteY1" fmla="*/ 1583764 h 4545489"/>
              <a:gd name="connsiteX2" fmla="*/ 120479 w 3368357"/>
              <a:gd name="connsiteY2" fmla="*/ 3003176 h 4545489"/>
              <a:gd name="connsiteX3" fmla="*/ 150357 w 3368357"/>
              <a:gd name="connsiteY3" fmla="*/ 4138705 h 4545489"/>
              <a:gd name="connsiteX4" fmla="*/ 3368357 w 3368357"/>
              <a:gd name="connsiteY4" fmla="*/ 4512234 h 4545489"/>
              <a:gd name="connsiteX0" fmla="*/ 2307533 w 2307533"/>
              <a:gd name="connsiteY0" fmla="*/ 0 h 4585030"/>
              <a:gd name="connsiteX1" fmla="*/ 2262709 w 2307533"/>
              <a:gd name="connsiteY1" fmla="*/ 1583764 h 4585030"/>
              <a:gd name="connsiteX2" fmla="*/ 120479 w 2307533"/>
              <a:gd name="connsiteY2" fmla="*/ 3003176 h 4585030"/>
              <a:gd name="connsiteX3" fmla="*/ 150357 w 2307533"/>
              <a:gd name="connsiteY3" fmla="*/ 4138705 h 4585030"/>
              <a:gd name="connsiteX4" fmla="*/ 1192005 w 2307533"/>
              <a:gd name="connsiteY4" fmla="*/ 4557057 h 4585030"/>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89034 w 2389034"/>
              <a:gd name="connsiteY0" fmla="*/ 0 h 4579409"/>
              <a:gd name="connsiteX1" fmla="*/ 2344210 w 2389034"/>
              <a:gd name="connsiteY1" fmla="*/ 1583764 h 4579409"/>
              <a:gd name="connsiteX2" fmla="*/ 201980 w 2389034"/>
              <a:gd name="connsiteY2" fmla="*/ 3003176 h 4579409"/>
              <a:gd name="connsiteX3" fmla="*/ 231858 w 2389034"/>
              <a:gd name="connsiteY3" fmla="*/ 4138705 h 4579409"/>
              <a:gd name="connsiteX4" fmla="*/ 1273506 w 2389034"/>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26463"/>
              <a:gd name="connsiteX1" fmla="*/ 2379022 w 2423846"/>
              <a:gd name="connsiteY1" fmla="*/ 1583764 h 4526463"/>
              <a:gd name="connsiteX2" fmla="*/ 236792 w 2423846"/>
              <a:gd name="connsiteY2" fmla="*/ 3003176 h 4526463"/>
              <a:gd name="connsiteX3" fmla="*/ 266670 w 2423846"/>
              <a:gd name="connsiteY3" fmla="*/ 4138705 h 4526463"/>
              <a:gd name="connsiteX4" fmla="*/ 1323645 w 2423846"/>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55654"/>
              <a:gd name="connsiteY0" fmla="*/ 0 h 4526463"/>
              <a:gd name="connsiteX1" fmla="*/ 2455654 w 2455654"/>
              <a:gd name="connsiteY1" fmla="*/ 1688353 h 4526463"/>
              <a:gd name="connsiteX2" fmla="*/ 236792 w 2455654"/>
              <a:gd name="connsiteY2" fmla="*/ 3003176 h 4526463"/>
              <a:gd name="connsiteX3" fmla="*/ 266670 w 2455654"/>
              <a:gd name="connsiteY3" fmla="*/ 4138705 h 4526463"/>
              <a:gd name="connsiteX4" fmla="*/ 1323645 w 2455654"/>
              <a:gd name="connsiteY4" fmla="*/ 4497292 h 4526463"/>
              <a:gd name="connsiteX0" fmla="*/ 2423846 w 2455654"/>
              <a:gd name="connsiteY0" fmla="*/ 0 h 4510878"/>
              <a:gd name="connsiteX1" fmla="*/ 2455654 w 2455654"/>
              <a:gd name="connsiteY1" fmla="*/ 1688353 h 4510878"/>
              <a:gd name="connsiteX2" fmla="*/ 236792 w 2455654"/>
              <a:gd name="connsiteY2" fmla="*/ 3003176 h 4510878"/>
              <a:gd name="connsiteX3" fmla="*/ 266670 w 2455654"/>
              <a:gd name="connsiteY3" fmla="*/ 3929528 h 4510878"/>
              <a:gd name="connsiteX4" fmla="*/ 1323645 w 2455654"/>
              <a:gd name="connsiteY4" fmla="*/ 4497292 h 4510878"/>
              <a:gd name="connsiteX0" fmla="*/ 2423846 w 2455654"/>
              <a:gd name="connsiteY0" fmla="*/ 0 h 4292126"/>
              <a:gd name="connsiteX1" fmla="*/ 2455654 w 2455654"/>
              <a:gd name="connsiteY1" fmla="*/ 1688353 h 4292126"/>
              <a:gd name="connsiteX2" fmla="*/ 236792 w 2455654"/>
              <a:gd name="connsiteY2" fmla="*/ 3003176 h 4292126"/>
              <a:gd name="connsiteX3" fmla="*/ 266670 w 2455654"/>
              <a:gd name="connsiteY3" fmla="*/ 3929528 h 4292126"/>
              <a:gd name="connsiteX4" fmla="*/ 1323646 w 2455654"/>
              <a:gd name="connsiteY4" fmla="*/ 4258233 h 4292126"/>
              <a:gd name="connsiteX0" fmla="*/ 2423846 w 2455654"/>
              <a:gd name="connsiteY0" fmla="*/ 0 h 4256647"/>
              <a:gd name="connsiteX1" fmla="*/ 2455654 w 2455654"/>
              <a:gd name="connsiteY1" fmla="*/ 1688353 h 4256647"/>
              <a:gd name="connsiteX2" fmla="*/ 236792 w 2455654"/>
              <a:gd name="connsiteY2" fmla="*/ 3003176 h 4256647"/>
              <a:gd name="connsiteX3" fmla="*/ 266670 w 2455654"/>
              <a:gd name="connsiteY3" fmla="*/ 3929528 h 4256647"/>
              <a:gd name="connsiteX4" fmla="*/ 1369625 w 2455654"/>
              <a:gd name="connsiteY4" fmla="*/ 4213409 h 4256647"/>
              <a:gd name="connsiteX0" fmla="*/ 2423846 w 2455654"/>
              <a:gd name="connsiteY0" fmla="*/ 0 h 4303102"/>
              <a:gd name="connsiteX1" fmla="*/ 2455654 w 2455654"/>
              <a:gd name="connsiteY1" fmla="*/ 1688353 h 4303102"/>
              <a:gd name="connsiteX2" fmla="*/ 236792 w 2455654"/>
              <a:gd name="connsiteY2" fmla="*/ 3003176 h 4303102"/>
              <a:gd name="connsiteX3" fmla="*/ 266670 w 2455654"/>
              <a:gd name="connsiteY3" fmla="*/ 3929528 h 4303102"/>
              <a:gd name="connsiteX4" fmla="*/ 1369625 w 2455654"/>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636466 w 2683600"/>
              <a:gd name="connsiteY0" fmla="*/ 0 h 4303102"/>
              <a:gd name="connsiteX1" fmla="*/ 2683600 w 2683600"/>
              <a:gd name="connsiteY1" fmla="*/ 866588 h 4303102"/>
              <a:gd name="connsiteX2" fmla="*/ 142883 w 2683600"/>
              <a:gd name="connsiteY2" fmla="*/ 2106705 h 4303102"/>
              <a:gd name="connsiteX3" fmla="*/ 479290 w 2683600"/>
              <a:gd name="connsiteY3" fmla="*/ 3929528 h 4303102"/>
              <a:gd name="connsiteX4" fmla="*/ 1582245 w 2683600"/>
              <a:gd name="connsiteY4" fmla="*/ 4213409 h 4303102"/>
              <a:gd name="connsiteX0" fmla="*/ 2737321 w 2784455"/>
              <a:gd name="connsiteY0" fmla="*/ 0 h 4233289"/>
              <a:gd name="connsiteX1" fmla="*/ 2784455 w 2784455"/>
              <a:gd name="connsiteY1" fmla="*/ 866588 h 4233289"/>
              <a:gd name="connsiteX2" fmla="*/ 243738 w 2784455"/>
              <a:gd name="connsiteY2" fmla="*/ 2106705 h 4233289"/>
              <a:gd name="connsiteX3" fmla="*/ 258290 w 2784455"/>
              <a:gd name="connsiteY3" fmla="*/ 2883646 h 4233289"/>
              <a:gd name="connsiteX4" fmla="*/ 1683100 w 2784455"/>
              <a:gd name="connsiteY4" fmla="*/ 4213409 h 4233289"/>
              <a:gd name="connsiteX0" fmla="*/ 2737321 w 2784455"/>
              <a:gd name="connsiteY0" fmla="*/ 0 h 3540265"/>
              <a:gd name="connsiteX1" fmla="*/ 2784455 w 2784455"/>
              <a:gd name="connsiteY1" fmla="*/ 866588 h 3540265"/>
              <a:gd name="connsiteX2" fmla="*/ 243738 w 2784455"/>
              <a:gd name="connsiteY2" fmla="*/ 2106705 h 3540265"/>
              <a:gd name="connsiteX3" fmla="*/ 258290 w 2784455"/>
              <a:gd name="connsiteY3" fmla="*/ 2883646 h 3540265"/>
              <a:gd name="connsiteX4" fmla="*/ 1422551 w 2784455"/>
              <a:gd name="connsiteY4" fmla="*/ 3496232 h 3540265"/>
              <a:gd name="connsiteX0" fmla="*/ 2737321 w 2784455"/>
              <a:gd name="connsiteY0" fmla="*/ 0 h 3514183"/>
              <a:gd name="connsiteX1" fmla="*/ 2784455 w 2784455"/>
              <a:gd name="connsiteY1" fmla="*/ 866588 h 3514183"/>
              <a:gd name="connsiteX2" fmla="*/ 243738 w 2784455"/>
              <a:gd name="connsiteY2" fmla="*/ 2106705 h 3514183"/>
              <a:gd name="connsiteX3" fmla="*/ 258290 w 2784455"/>
              <a:gd name="connsiteY3" fmla="*/ 2883646 h 3514183"/>
              <a:gd name="connsiteX4" fmla="*/ 1494926 w 2784455"/>
              <a:gd name="connsiteY4" fmla="*/ 3468009 h 3514183"/>
              <a:gd name="connsiteX0" fmla="*/ 2737321 w 2784455"/>
              <a:gd name="connsiteY0" fmla="*/ 0 h 3478886"/>
              <a:gd name="connsiteX1" fmla="*/ 2784455 w 2784455"/>
              <a:gd name="connsiteY1" fmla="*/ 866588 h 3478886"/>
              <a:gd name="connsiteX2" fmla="*/ 243738 w 2784455"/>
              <a:gd name="connsiteY2" fmla="*/ 2106705 h 3478886"/>
              <a:gd name="connsiteX3" fmla="*/ 258290 w 2784455"/>
              <a:gd name="connsiteY3" fmla="*/ 2883646 h 3478886"/>
              <a:gd name="connsiteX4" fmla="*/ 1494926 w 2784455"/>
              <a:gd name="connsiteY4" fmla="*/ 3468009 h 3478886"/>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46615 w 2793749"/>
              <a:gd name="connsiteY0" fmla="*/ 0 h 3480230"/>
              <a:gd name="connsiteX1" fmla="*/ 2793749 w 2793749"/>
              <a:gd name="connsiteY1" fmla="*/ 866588 h 3480230"/>
              <a:gd name="connsiteX2" fmla="*/ 267506 w 2793749"/>
              <a:gd name="connsiteY2" fmla="*/ 1979705 h 3480230"/>
              <a:gd name="connsiteX3" fmla="*/ 267584 w 2793749"/>
              <a:gd name="connsiteY3" fmla="*/ 2883646 h 3480230"/>
              <a:gd name="connsiteX4" fmla="*/ 1504220 w 2793749"/>
              <a:gd name="connsiteY4" fmla="*/ 3468009 h 348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749" h="3480230">
                <a:moveTo>
                  <a:pt x="2746615" y="0"/>
                </a:moveTo>
                <a:cubicBezTo>
                  <a:pt x="2456849" y="224947"/>
                  <a:pt x="2474977" y="450725"/>
                  <a:pt x="2793749" y="866588"/>
                </a:cubicBezTo>
                <a:cubicBezTo>
                  <a:pt x="2132816" y="653988"/>
                  <a:pt x="533659" y="1369607"/>
                  <a:pt x="267506" y="1979705"/>
                </a:cubicBezTo>
                <a:cubicBezTo>
                  <a:pt x="-129556" y="2039470"/>
                  <a:pt x="-46387" y="2598105"/>
                  <a:pt x="267584" y="2883646"/>
                </a:cubicBezTo>
                <a:cubicBezTo>
                  <a:pt x="214187" y="3292039"/>
                  <a:pt x="911733" y="3539394"/>
                  <a:pt x="1504220" y="3468009"/>
                </a:cubicBezTo>
              </a:path>
            </a:pathLst>
          </a:custGeom>
          <a:ln w="38100" cmpd="sng">
            <a:solidFill>
              <a:srgbClr val="0000FF"/>
            </a:solidFill>
          </a:ln>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7" name="テキスト ボックス 66"/>
          <p:cNvSpPr txBox="1"/>
          <p:nvPr/>
        </p:nvSpPr>
        <p:spPr>
          <a:xfrm>
            <a:off x="6089978" y="6345753"/>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8" name="フリーフォーム 67"/>
          <p:cNvSpPr/>
          <p:nvPr/>
        </p:nvSpPr>
        <p:spPr>
          <a:xfrm rot="21027508" flipV="1">
            <a:off x="5546961" y="6155490"/>
            <a:ext cx="503278" cy="393401"/>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496583 w 496583"/>
              <a:gd name="connsiteY0" fmla="*/ 0 h 566993"/>
              <a:gd name="connsiteX1" fmla="*/ 93171 w 496583"/>
              <a:gd name="connsiteY1" fmla="*/ 254000 h 566993"/>
              <a:gd name="connsiteX2" fmla="*/ 436818 w 496583"/>
              <a:gd name="connsiteY2" fmla="*/ 254000 h 566993"/>
              <a:gd name="connsiteX3" fmla="*/ 0 w 496583"/>
              <a:gd name="connsiteY3" fmla="*/ 566993 h 566993"/>
              <a:gd name="connsiteX0" fmla="*/ 496583 w 496583"/>
              <a:gd name="connsiteY0" fmla="*/ 0 h 566993"/>
              <a:gd name="connsiteX1" fmla="*/ 93171 w 496583"/>
              <a:gd name="connsiteY1" fmla="*/ 254000 h 566993"/>
              <a:gd name="connsiteX2" fmla="*/ 303498 w 496583"/>
              <a:gd name="connsiteY2" fmla="*/ 324127 h 566993"/>
              <a:gd name="connsiteX3" fmla="*/ 0 w 496583"/>
              <a:gd name="connsiteY3" fmla="*/ 566993 h 566993"/>
              <a:gd name="connsiteX0" fmla="*/ 496583 w 496583"/>
              <a:gd name="connsiteY0" fmla="*/ 0 h 566993"/>
              <a:gd name="connsiteX1" fmla="*/ 157175 w 496583"/>
              <a:gd name="connsiteY1" fmla="*/ 234587 h 566993"/>
              <a:gd name="connsiteX2" fmla="*/ 303498 w 496583"/>
              <a:gd name="connsiteY2" fmla="*/ 324127 h 566993"/>
              <a:gd name="connsiteX3" fmla="*/ 0 w 496583"/>
              <a:gd name="connsiteY3" fmla="*/ 566993 h 566993"/>
              <a:gd name="connsiteX0" fmla="*/ 605832 w 605832"/>
              <a:gd name="connsiteY0" fmla="*/ 1 h 718893"/>
              <a:gd name="connsiteX1" fmla="*/ 157175 w 605832"/>
              <a:gd name="connsiteY1" fmla="*/ 386487 h 718893"/>
              <a:gd name="connsiteX2" fmla="*/ 303498 w 605832"/>
              <a:gd name="connsiteY2" fmla="*/ 476027 h 718893"/>
              <a:gd name="connsiteX3" fmla="*/ 0 w 605832"/>
              <a:gd name="connsiteY3" fmla="*/ 718893 h 718893"/>
              <a:gd name="connsiteX0" fmla="*/ 456511 w 456511"/>
              <a:gd name="connsiteY0" fmla="*/ 1 h 643911"/>
              <a:gd name="connsiteX1" fmla="*/ 157175 w 456511"/>
              <a:gd name="connsiteY1" fmla="*/ 311505 h 643911"/>
              <a:gd name="connsiteX2" fmla="*/ 303498 w 456511"/>
              <a:gd name="connsiteY2" fmla="*/ 401045 h 643911"/>
              <a:gd name="connsiteX3" fmla="*/ 0 w 456511"/>
              <a:gd name="connsiteY3" fmla="*/ 643911 h 643911"/>
            </a:gdLst>
            <a:ahLst/>
            <a:cxnLst>
              <a:cxn ang="0">
                <a:pos x="connsiteX0" y="connsiteY0"/>
              </a:cxn>
              <a:cxn ang="0">
                <a:pos x="connsiteX1" y="connsiteY1"/>
              </a:cxn>
              <a:cxn ang="0">
                <a:pos x="connsiteX2" y="connsiteY2"/>
              </a:cxn>
              <a:cxn ang="0">
                <a:pos x="connsiteX3" y="connsiteY3"/>
              </a:cxn>
            </a:cxnLst>
            <a:rect l="l" t="t" r="r" b="b"/>
            <a:pathLst>
              <a:path w="456511" h="643911">
                <a:moveTo>
                  <a:pt x="456511" y="1"/>
                </a:moveTo>
                <a:cubicBezTo>
                  <a:pt x="322040" y="84668"/>
                  <a:pt x="182677" y="244664"/>
                  <a:pt x="157175" y="311505"/>
                </a:cubicBezTo>
                <a:cubicBezTo>
                  <a:pt x="131673" y="378346"/>
                  <a:pt x="329694" y="345644"/>
                  <a:pt x="303498" y="401045"/>
                </a:cubicBezTo>
                <a:cubicBezTo>
                  <a:pt x="277302" y="456446"/>
                  <a:pt x="0" y="643911"/>
                  <a:pt x="0" y="643911"/>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72" name="テキスト ボックス 71"/>
          <p:cNvSpPr txBox="1"/>
          <p:nvPr/>
        </p:nvSpPr>
        <p:spPr>
          <a:xfrm>
            <a:off x="8223803" y="2748170"/>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12" name="左中かっこ 11"/>
          <p:cNvSpPr/>
          <p:nvPr/>
        </p:nvSpPr>
        <p:spPr bwMode="auto">
          <a:xfrm rot="5400000">
            <a:off x="5819662" y="258066"/>
            <a:ext cx="311043" cy="403589"/>
          </a:xfrm>
          <a:prstGeom prst="leftBrace">
            <a:avLst/>
          </a:prstGeom>
          <a:noFill/>
          <a:ln w="25400" cap="flat" cmpd="sng" algn="ctr">
            <a:solidFill>
              <a:srgbClr val="000000"/>
            </a:solidFill>
            <a:prstDash val="solid"/>
            <a:round/>
            <a:headEnd type="none" w="med" len="med"/>
            <a:tailEnd type="none" w="lg" len="lg"/>
          </a:ln>
          <a:effectLst/>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a:solidFill>
                <a:srgbClr val="000000"/>
              </a:solidFill>
            </a:endParaRPr>
          </a:p>
        </p:txBody>
      </p:sp>
      <p:sp>
        <p:nvSpPr>
          <p:cNvPr id="79" name="テキスト ボックス 78"/>
          <p:cNvSpPr txBox="1"/>
          <p:nvPr/>
        </p:nvSpPr>
        <p:spPr>
          <a:xfrm>
            <a:off x="5279794" y="-3440"/>
            <a:ext cx="2505814" cy="307777"/>
          </a:xfrm>
          <a:prstGeom prst="rect">
            <a:avLst/>
          </a:prstGeom>
          <a:solidFill>
            <a:schemeClr val="bg1">
              <a:alpha val="70000"/>
            </a:schemeClr>
          </a:solid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12</a:t>
            </a:r>
            <a:r>
              <a:rPr lang="ja-JP" altLang="en-US" sz="1400" dirty="0">
                <a:solidFill>
                  <a:srgbClr val="000000"/>
                </a:solidFill>
                <a:latin typeface="ヒラギノ角ゴ ProN W3"/>
                <a:ea typeface="ヒラギノ角ゴ ProN W3"/>
                <a:cs typeface="ヒラギノ角ゴ ProN W3"/>
              </a:rPr>
              <a:t>ノード</a:t>
            </a:r>
            <a:r>
              <a:rPr lang="en-US" altLang="ja-JP" sz="1400" dirty="0">
                <a:solidFill>
                  <a:srgbClr val="000000"/>
                </a:solidFill>
                <a:latin typeface="ヒラギノ角ゴ ProN W3"/>
                <a:ea typeface="ヒラギノ角ゴ ProN W3"/>
                <a:cs typeface="ヒラギノ角ゴ ProN W3"/>
              </a:rPr>
              <a:t>×18</a:t>
            </a:r>
            <a:r>
              <a:rPr lang="ja-JP" altLang="en-US" sz="1400" dirty="0">
                <a:solidFill>
                  <a:srgbClr val="000000"/>
                </a:solidFill>
                <a:latin typeface="ヒラギノ角ゴ ProN W3"/>
                <a:ea typeface="ヒラギノ角ゴ ProN W3"/>
                <a:cs typeface="ヒラギノ角ゴ ProN W3"/>
              </a:rPr>
              <a:t>シャーシ</a:t>
            </a:r>
            <a:r>
              <a:rPr lang="en-US" altLang="ja-JP" sz="1400" dirty="0">
                <a:solidFill>
                  <a:srgbClr val="000000"/>
                </a:solidFill>
                <a:latin typeface="ヒラギノ角ゴ ProN W3"/>
                <a:ea typeface="ヒラギノ角ゴ ProN W3"/>
                <a:cs typeface="ヒラギノ角ゴ ProN W3"/>
              </a:rPr>
              <a:t>×602</a:t>
            </a:r>
            <a:endParaRPr lang="ja-JP" altLang="en-US" sz="1400" dirty="0">
              <a:solidFill>
                <a:srgbClr val="000000"/>
              </a:solidFill>
              <a:latin typeface="ヒラギノ角ゴ ProN W3"/>
              <a:ea typeface="ヒラギノ角ゴ ProN W3"/>
              <a:cs typeface="ヒラギノ角ゴ ProN W3"/>
            </a:endParaRPr>
          </a:p>
        </p:txBody>
      </p:sp>
      <p:sp>
        <p:nvSpPr>
          <p:cNvPr id="82" name="テキスト ボックス 81"/>
          <p:cNvSpPr txBox="1"/>
          <p:nvPr/>
        </p:nvSpPr>
        <p:spPr>
          <a:xfrm>
            <a:off x="3130519" y="2718848"/>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77" name="正方形/長方形 76"/>
          <p:cNvSpPr/>
          <p:nvPr/>
        </p:nvSpPr>
        <p:spPr bwMode="auto">
          <a:xfrm>
            <a:off x="3080823" y="4670467"/>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6" name="テキスト ボックス 95"/>
          <p:cNvSpPr txBox="1"/>
          <p:nvPr/>
        </p:nvSpPr>
        <p:spPr>
          <a:xfrm>
            <a:off x="7033990" y="5532032"/>
            <a:ext cx="1313180"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a:t>
            </a:r>
            <a:r>
              <a:rPr lang="en-US" altLang="ja-JP" sz="1400" dirty="0" err="1">
                <a:solidFill>
                  <a:srgbClr val="000000"/>
                </a:solidFill>
                <a:latin typeface="ヒラギノ角ゴ ProN W3"/>
                <a:ea typeface="ヒラギノ角ゴ ProN W3"/>
                <a:cs typeface="ヒラギノ角ゴ ProN W3"/>
              </a:rPr>
              <a:t>N</a:t>
            </a:r>
            <a:r>
              <a:rPr lang="en-US" altLang="ja-JP" sz="1400" baseline="-25000" dirty="0" err="1">
                <a:solidFill>
                  <a:srgbClr val="000000"/>
                </a:solidFill>
                <a:latin typeface="ヒラギノ角ゴ ProN W3"/>
                <a:ea typeface="ヒラギノ角ゴ ProN W3"/>
                <a:cs typeface="ヒラギノ角ゴ ProN W3"/>
              </a:rPr>
              <a:t>core</a:t>
            </a:r>
            <a:endParaRPr lang="ja-JP" altLang="en-US" sz="1400" baseline="-25000" dirty="0">
              <a:solidFill>
                <a:srgbClr val="000000"/>
              </a:solidFill>
              <a:latin typeface="ヒラギノ角ゴ ProN W3"/>
              <a:ea typeface="ヒラギノ角ゴ ProN W3"/>
              <a:cs typeface="ヒラギノ角ゴ ProN W3"/>
            </a:endParaRPr>
          </a:p>
        </p:txBody>
      </p:sp>
      <p:sp>
        <p:nvSpPr>
          <p:cNvPr id="99" name="フリーフォーム 98"/>
          <p:cNvSpPr/>
          <p:nvPr/>
        </p:nvSpPr>
        <p:spPr>
          <a:xfrm rot="17312887" flipH="1">
            <a:off x="7468891" y="5102384"/>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100" name="正方形/長方形 99"/>
          <p:cNvSpPr/>
          <p:nvPr/>
        </p:nvSpPr>
        <p:spPr bwMode="auto">
          <a:xfrm>
            <a:off x="7981944" y="4675476"/>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1" name="正方形/長方形 100"/>
          <p:cNvSpPr/>
          <p:nvPr/>
        </p:nvSpPr>
        <p:spPr bwMode="auto">
          <a:xfrm>
            <a:off x="2309886" y="3835610"/>
            <a:ext cx="3319798"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2" name="テキスト ボックス 101"/>
          <p:cNvSpPr txBox="1"/>
          <p:nvPr/>
        </p:nvSpPr>
        <p:spPr>
          <a:xfrm>
            <a:off x="1676400" y="56342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Tree>
    <p:extLst>
      <p:ext uri="{BB962C8B-B14F-4D97-AF65-F5344CB8AC3E}">
        <p14:creationId xmlns:p14="http://schemas.microsoft.com/office/powerpoint/2010/main" val="21405515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4724400"/>
        </p:xfrm>
        <a:graphic>
          <a:graphicData uri="http://schemas.openxmlformats.org/drawingml/2006/table">
            <a:tbl>
              <a:tblPr firstRow="1" bandRow="1">
                <a:tableStyleId>{00A15C55-8517-42AA-B614-E9B94910E393}</a:tableStyleId>
              </a:tblPr>
              <a:tblGrid>
                <a:gridCol w="9144000"/>
              </a:tblGrid>
              <a:tr h="2301227">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96925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1643360"/>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取得・提示方法とそのタイミング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で取得しカーネルモジュールを経てジョブスケジューラに提示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874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3841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ja-JP" altLang="en-US" sz="1600" kern="1200" dirty="0" smtClean="0">
                          <a:solidFill>
                            <a:schemeClr val="dk1"/>
                          </a:solidFill>
                          <a:effectLst/>
                          <a:latin typeface="ヒラギノ角ゴ ProN W3"/>
                          <a:ea typeface="ヒラギノ角ゴ ProN W3"/>
                          <a:cs typeface="ヒラギノ角ゴ ProN W3"/>
                        </a:rPr>
                        <a:t>カーネルモジュール経由で</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06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mcctl</a:t>
                      </a:r>
                      <a:r>
                        <a:rPr kumimoji="1" lang="ja-JP" altLang="en-US" sz="1600" kern="1200" dirty="0" smtClean="0">
                          <a:solidFill>
                            <a:schemeClr val="dk1"/>
                          </a:solidFill>
                          <a:effectLst/>
                          <a:latin typeface="ヒラギノ角ゴ ProN W3"/>
                          <a:ea typeface="ヒラギノ角ゴ ProN W3"/>
                          <a:cs typeface="ヒラギノ角ゴ ProN W3"/>
                        </a:rPr>
                        <a:t>経由で取得しカーネルモジュール経由でジョブスケジューラに提示。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785823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2007326"/>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提示／取得方法とそのタイミング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で取得しファイルまたは標準出力でジョブスケジューラに提示。子孫合算値</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がプロセス終了時にファイルまたは標準出力でジョブスケジューラに提示。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78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2606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992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ジョブスケジューラが</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インターフェイスで取得。または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ジョブスケジューラがプロセス実行時に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31348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1" y="440511"/>
          <a:ext cx="8889545" cy="2346960"/>
        </p:xfrm>
        <a:graphic>
          <a:graphicData uri="http://schemas.openxmlformats.org/drawingml/2006/table">
            <a:tbl>
              <a:tblPr firstRow="1" bandRow="1">
                <a:tableStyleId>{00A15C55-8517-42AA-B614-E9B94910E393}</a:tableStyleId>
              </a:tblPr>
              <a:tblGrid>
                <a:gridCol w="3704755"/>
                <a:gridCol w="5184790"/>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エントリ</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dirty="0" smtClean="0">
                          <a:solidFill>
                            <a:srgbClr val="000000"/>
                          </a:solidFill>
                          <a:latin typeface="ヒラギノ角ゴ ProN W6"/>
                          <a:ea typeface="ヒラギノ角ゴ ProN W6"/>
                          <a:cs typeface="ヒラギノ角ゴ ProN W6"/>
                        </a:rPr>
                        <a:t>使用が確認されたアプリやライブラリ</a:t>
                      </a:r>
                      <a:endParaRPr kumimoji="1" lang="ja-JP" altLang="en-US" sz="1600" b="1" i="0" dirty="0">
                        <a:solidFill>
                          <a:srgbClr val="000000"/>
                        </a:solidFill>
                        <a:latin typeface="ヒラギノ角ゴ ProN W6"/>
                        <a:ea typeface="ヒラギノ角ゴ ProN W6"/>
                        <a:cs typeface="ヒラギノ角ゴ ProN W6"/>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05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proc</a:t>
                      </a:r>
                      <a:r>
                        <a:rPr kumimoji="1" lang="en-US" altLang="ja-JP" sz="1600" kern="1200" dirty="0" smtClean="0">
                          <a:solidFill>
                            <a:schemeClr val="dk1"/>
                          </a:solidFill>
                          <a:effectLst/>
                          <a:latin typeface="ヒラギノ角ゴ ProN W3"/>
                          <a:ea typeface="ヒラギノ角ゴ ProN W3"/>
                          <a:cs typeface="ヒラギノ角ゴ ProN W3"/>
                        </a:rPr>
                        <a: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a:t>
                      </a:r>
                      <a:r>
                        <a:rPr kumimoji="1" lang="en-US" altLang="ja-JP" sz="1600" dirty="0" err="1" smtClean="0">
                          <a:solidFill>
                            <a:srgbClr val="000000"/>
                          </a:solidFill>
                          <a:latin typeface="ヒラギノ角ゴ ProN W3"/>
                          <a:ea typeface="ヒラギノ角ゴ ProN W3"/>
                          <a:cs typeface="ヒラギノ角ゴ ProN W3"/>
                        </a:rPr>
                        <a:t>proc</a:t>
                      </a:r>
                      <a:r>
                        <a:rPr kumimoji="1" lang="en-US" altLang="ja-JP" sz="1600" dirty="0" smtClean="0">
                          <a:solidFill>
                            <a:srgbClr val="000000"/>
                          </a:solidFill>
                          <a:latin typeface="ヒラギノ角ゴ ProN W3"/>
                          <a:ea typeface="ヒラギノ角ゴ ProN W3"/>
                          <a:cs typeface="ヒラギノ角ゴ ProN W3"/>
                        </a:rPr>
                        <a:t>/&lt;</a:t>
                      </a:r>
                      <a:r>
                        <a:rPr kumimoji="1" lang="en-US" altLang="ja-JP" sz="1600" dirty="0" err="1" smtClean="0">
                          <a:solidFill>
                            <a:srgbClr val="000000"/>
                          </a:solidFill>
                          <a:latin typeface="ヒラギノ角ゴ ProN W3"/>
                          <a:ea typeface="ヒラギノ角ゴ ProN W3"/>
                          <a:cs typeface="ヒラギノ角ゴ ProN W3"/>
                        </a:rPr>
                        <a:t>pid</a:t>
                      </a:r>
                      <a:r>
                        <a:rPr kumimoji="1" lang="en-US" altLang="ja-JP" sz="1600" dirty="0" smtClean="0">
                          <a:solidFill>
                            <a:srgbClr val="000000"/>
                          </a:solidFill>
                          <a:latin typeface="ヒラギノ角ゴ ProN W3"/>
                          <a:ea typeface="ヒラギノ角ゴ ProN W3"/>
                          <a:cs typeface="ヒラギノ角ゴ ProN W3"/>
                        </a:rPr>
                        <a:t>&gt;/tasks/&lt;</a:t>
                      </a:r>
                      <a:r>
                        <a:rPr kumimoji="1" lang="en-US" altLang="ja-JP" sz="1600" dirty="0" err="1" smtClean="0">
                          <a:solidFill>
                            <a:srgbClr val="000000"/>
                          </a:solidFill>
                          <a:latin typeface="ヒラギノ角ゴ ProN W3"/>
                          <a:ea typeface="ヒラギノ角ゴ ProN W3"/>
                          <a:cs typeface="ヒラギノ角ゴ ProN W3"/>
                        </a:rPr>
                        <a:t>tid</a:t>
                      </a:r>
                      <a:r>
                        <a:rPr kumimoji="1" lang="en-US" altLang="ja-JP" sz="1600" dirty="0" smtClean="0">
                          <a:solidFill>
                            <a:srgbClr val="000000"/>
                          </a:solidFill>
                          <a:latin typeface="ヒラギノ角ゴ ProN W3"/>
                          <a:ea typeface="ヒラギノ角ゴ ProN W3"/>
                          <a:cs typeface="ヒラギノ角ゴ ProN W3"/>
                        </a:rPr>
                        <a:t>&gt;/stat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gdb</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t>
                      </a:r>
                      <a:r>
                        <a:rPr kumimoji="1" lang="en-US" altLang="ja-JP" sz="1600" b="0" i="0" kern="1200" dirty="0" err="1" smtClean="0">
                          <a:solidFill>
                            <a:schemeClr val="dk1"/>
                          </a:solidFill>
                          <a:latin typeface="ヒラギノ角ゴ ProN W3"/>
                          <a:ea typeface="ヒラギノ角ゴ ProN W3"/>
                          <a:cs typeface="ヒラギノ角ゴ ProN W3"/>
                        </a:rPr>
                        <a:t>mem</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&gt;/aux</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a:t>
                      </a:r>
                      <a:r>
                        <a:rPr kumimoji="1" lang="en-US" altLang="ja-JP" sz="1600" b="0" i="0" dirty="0" err="1" smtClean="0">
                          <a:solidFill>
                            <a:srgbClr val="000000"/>
                          </a:solidFill>
                          <a:latin typeface="ヒラギノ角ゴ ProN W3"/>
                          <a:ea typeface="ヒラギノ角ゴ ProN W3"/>
                          <a:cs typeface="ヒラギノ角ゴ ProN W3"/>
                        </a:rPr>
                        <a:t>proc</a:t>
                      </a:r>
                      <a:r>
                        <a:rPr kumimoji="1" lang="en-US" altLang="ja-JP" sz="1600" b="0" i="0" dirty="0" smtClean="0">
                          <a:solidFill>
                            <a:srgbClr val="000000"/>
                          </a:solidFill>
                          <a:latin typeface="ヒラギノ角ゴ ProN W3"/>
                          <a:ea typeface="ヒラギノ角ゴ ProN W3"/>
                          <a:cs typeface="ヒラギノ角ゴ ProN W3"/>
                        </a:rPr>
                        <a:t>/&lt;</a:t>
                      </a:r>
                      <a:r>
                        <a:rPr kumimoji="1" lang="en-US" altLang="ja-JP" sz="1600" b="0" i="0" dirty="0" err="1" smtClean="0">
                          <a:solidFill>
                            <a:srgbClr val="000000"/>
                          </a:solidFill>
                          <a:latin typeface="ヒラギノ角ゴ ProN W3"/>
                          <a:ea typeface="ヒラギノ角ゴ ProN W3"/>
                          <a:cs typeface="ヒラギノ角ゴ ProN W3"/>
                        </a:rPr>
                        <a:t>pid</a:t>
                      </a:r>
                      <a:r>
                        <a:rPr kumimoji="1" lang="en-US" altLang="ja-JP" sz="1600" b="0" i="0" dirty="0" smtClean="0">
                          <a:solidFill>
                            <a:srgbClr val="000000"/>
                          </a:solidFill>
                          <a:latin typeface="ヒラギノ角ゴ ProN W3"/>
                          <a:ea typeface="ヒラギノ角ゴ ProN W3"/>
                          <a:cs typeface="ヒラギノ角ゴ ProN W3"/>
                        </a:rPr>
                        <a:t>&gt;/</a:t>
                      </a:r>
                      <a:r>
                        <a:rPr kumimoji="1" lang="en-US" altLang="ja-JP" sz="1600" b="0" i="0" dirty="0" err="1" smtClean="0">
                          <a:solidFill>
                            <a:srgbClr val="000000"/>
                          </a:solidFill>
                          <a:latin typeface="ヒラギノ角ゴ ProN W3"/>
                          <a:ea typeface="ヒラギノ角ゴ ProN W3"/>
                          <a:cs typeface="ヒラギノ角ゴ ProN W3"/>
                        </a:rPr>
                        <a:t>pagemap</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LTP</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/sys/devices/system/</a:t>
                      </a:r>
                      <a:r>
                        <a:rPr kumimoji="1" lang="en-US" altLang="ja-JP" sz="1600" b="0" i="0" dirty="0" err="1" smtClean="0">
                          <a:solidFill>
                            <a:srgbClr val="000000"/>
                          </a:solidFill>
                          <a:latin typeface="ヒラギノ角ゴ ProN W3"/>
                          <a:ea typeface="ヒラギノ角ゴ ProN W3"/>
                          <a:cs typeface="ヒラギノ角ゴ ProN W3"/>
                        </a:rPr>
                        <a:t>cpu</a:t>
                      </a:r>
                      <a:r>
                        <a:rPr kumimoji="1" lang="en-US" altLang="ja-JP" sz="1600" b="0" i="0" dirty="0" smtClean="0">
                          <a:solidFill>
                            <a:srgbClr val="000000"/>
                          </a:solidFill>
                          <a:latin typeface="ヒラギノ角ゴ ProN W3"/>
                          <a:ea typeface="ヒラギノ角ゴ ProN W3"/>
                          <a:cs typeface="ヒラギノ角ゴ ProN W3"/>
                        </a:rPr>
                        <a:t>/online</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r>
                        <a:rPr kumimoji="1" lang="en-US" altLang="ja-JP" sz="1600" baseline="0" dirty="0" smtClean="0">
                          <a:solidFill>
                            <a:srgbClr val="000000"/>
                          </a:solidFill>
                          <a:latin typeface="ヒラギノ角ゴ ProN W3"/>
                          <a:ea typeface="ヒラギノ角ゴ ProN W3"/>
                          <a:cs typeface="ヒラギノ角ゴ ProN W3"/>
                        </a:rPr>
                        <a:t> (attached configuration)</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465107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625015" y="285009"/>
          <a:ext cx="5921230" cy="5606881"/>
        </p:xfrm>
        <a:graphic>
          <a:graphicData uri="http://schemas.openxmlformats.org/drawingml/2006/table">
            <a:tbl>
              <a:tblPr firstRow="1" bandRow="1">
                <a:tableStyleId>{C083E6E3-FA7D-4D7B-A595-EF9225AFEA82}</a:tableStyleId>
              </a:tblPr>
              <a:tblGrid>
                <a:gridCol w="976447"/>
                <a:gridCol w="2828339"/>
                <a:gridCol w="2116444"/>
              </a:tblGrid>
              <a:tr h="297938">
                <a:tc>
                  <a:txBody>
                    <a:bodyPr/>
                    <a:lstStyle/>
                    <a:p>
                      <a:endParaRPr kumimoji="1" lang="ja-JP" altLang="en-US" sz="1200" dirty="0">
                        <a:latin typeface="Calibri"/>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Implemented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Planned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438">
                <a:tc>
                  <a:txBody>
                    <a:bodyPr/>
                    <a:lstStyle/>
                    <a:p>
                      <a:r>
                        <a:rPr kumimoji="1" lang="en-US" altLang="ja-JP" sz="1400" dirty="0" smtClean="0">
                          <a:latin typeface="Calibri"/>
                          <a:cs typeface="Calibri"/>
                        </a:rPr>
                        <a:t>Process</a:t>
                      </a:r>
                    </a:p>
                    <a:p>
                      <a:r>
                        <a:rPr kumimoji="1" lang="en-US" altLang="ja-JP" sz="1400" dirty="0" smtClean="0">
                          <a:latin typeface="Calibri"/>
                          <a:cs typeface="Calibri"/>
                        </a:rPr>
                        <a:t>Thread</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arch_prctl</a:t>
                      </a:r>
                      <a:r>
                        <a:rPr kumimoji="1" lang="en-US" altLang="ja-JP" sz="1200" dirty="0" smtClean="0">
                          <a:latin typeface="Consolas"/>
                          <a:cs typeface="Consolas"/>
                        </a:rPr>
                        <a:t>, clone, </a:t>
                      </a:r>
                      <a:r>
                        <a:rPr kumimoji="1" lang="en-US" altLang="ja-JP" sz="1200" dirty="0" err="1" smtClean="0">
                          <a:latin typeface="Consolas"/>
                          <a:cs typeface="Consolas"/>
                        </a:rPr>
                        <a:t>execve</a:t>
                      </a:r>
                      <a:r>
                        <a:rPr kumimoji="1" lang="en-US" altLang="ja-JP" sz="1200" dirty="0" smtClean="0">
                          <a:latin typeface="Consolas"/>
                          <a:cs typeface="Consolas"/>
                        </a:rPr>
                        <a:t>, exit, </a:t>
                      </a:r>
                      <a:r>
                        <a:rPr kumimoji="1" lang="en-US" altLang="ja-JP" sz="1200" dirty="0" err="1" smtClean="0">
                          <a:latin typeface="Consolas"/>
                          <a:cs typeface="Consolas"/>
                        </a:rPr>
                        <a:t>exit_group</a:t>
                      </a:r>
                      <a:r>
                        <a:rPr kumimoji="1" lang="en-US" altLang="ja-JP" sz="1200" dirty="0" smtClean="0">
                          <a:latin typeface="Consolas"/>
                          <a:cs typeface="Consolas"/>
                        </a:rPr>
                        <a:t>, fork, </a:t>
                      </a:r>
                      <a:r>
                        <a:rPr kumimoji="1" lang="en-US" altLang="ja-JP" sz="1200" dirty="0" err="1" smtClean="0">
                          <a:latin typeface="Consolas"/>
                          <a:cs typeface="Consolas"/>
                        </a:rPr>
                        <a:t>futex</a:t>
                      </a:r>
                      <a:r>
                        <a:rPr kumimoji="1" lang="en-US" altLang="ja-JP" sz="1200" dirty="0" smtClean="0">
                          <a:latin typeface="Consolas"/>
                          <a:cs typeface="Consolas"/>
                        </a:rPr>
                        <a:t>, </a:t>
                      </a:r>
                      <a:r>
                        <a:rPr kumimoji="1" lang="en-US" altLang="ja-JP" sz="1200" dirty="0" err="1" smtClean="0">
                          <a:latin typeface="Consolas"/>
                          <a:cs typeface="Consolas"/>
                        </a:rPr>
                        <a:t>get_cpu_id</a:t>
                      </a:r>
                      <a:r>
                        <a:rPr kumimoji="1" lang="en-US" altLang="ja-JP" sz="1200" dirty="0" smtClean="0">
                          <a:latin typeface="Consolas"/>
                          <a:cs typeface="Consolas"/>
                        </a:rPr>
                        <a:t>, </a:t>
                      </a:r>
                      <a:r>
                        <a:rPr kumimoji="1" lang="en-US" altLang="ja-JP" sz="1200" dirty="0" err="1" smtClean="0">
                          <a:latin typeface="Consolas"/>
                          <a:cs typeface="Consolas"/>
                        </a:rPr>
                        <a:t>getpid</a:t>
                      </a:r>
                      <a:r>
                        <a:rPr kumimoji="1" lang="en-US" altLang="ja-JP" sz="1200" dirty="0" smtClean="0">
                          <a:latin typeface="Consolas"/>
                          <a:cs typeface="Consolas"/>
                        </a:rPr>
                        <a:t>, get{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gete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baseline="0" dirty="0" err="1" smtClean="0">
                          <a:latin typeface="Consolas"/>
                          <a:cs typeface="Consolas"/>
                        </a:rPr>
                        <a:t>getres</a:t>
                      </a:r>
                      <a:r>
                        <a:rPr kumimoji="1" lang="en-US" altLang="ja-JP" sz="1200" baseline="0" dirty="0" smtClean="0">
                          <a:latin typeface="Consolas"/>
                          <a:cs typeface="Consolas"/>
                        </a:rPr>
                        <a:t>{</a:t>
                      </a:r>
                      <a:r>
                        <a:rPr kumimoji="1" lang="en-US" altLang="ja-JP" sz="1200" baseline="0" dirty="0" err="1" smtClean="0">
                          <a:latin typeface="Consolas"/>
                          <a:cs typeface="Consolas"/>
                        </a:rPr>
                        <a:t>u,g</a:t>
                      </a:r>
                      <a:r>
                        <a:rPr kumimoji="1" lang="en-US" altLang="ja-JP" sz="1200" baseline="0" dirty="0" smtClean="0">
                          <a:latin typeface="Consolas"/>
                          <a:cs typeface="Consolas"/>
                        </a:rPr>
                        <a:t>}id, </a:t>
                      </a:r>
                      <a:r>
                        <a:rPr kumimoji="1" lang="en-US" altLang="ja-JP" sz="1200" baseline="0" dirty="0" err="1" smtClean="0">
                          <a:latin typeface="Consolas"/>
                          <a:cs typeface="Consolas"/>
                        </a:rPr>
                        <a:t>getppid</a:t>
                      </a:r>
                      <a:r>
                        <a:rPr kumimoji="1" lang="en-US" altLang="ja-JP" sz="1200" baseline="0" dirty="0" smtClean="0">
                          <a:latin typeface="Consolas"/>
                          <a:cs typeface="Consolas"/>
                        </a:rPr>
                        <a:t>, </a:t>
                      </a:r>
                      <a:r>
                        <a:rPr kumimoji="1" lang="en-US" altLang="ja-JP" sz="1200" dirty="0" err="1" smtClean="0">
                          <a:latin typeface="Consolas"/>
                          <a:cs typeface="Consolas"/>
                        </a:rPr>
                        <a:t>gettid</a:t>
                      </a:r>
                      <a:r>
                        <a:rPr kumimoji="1" lang="en-US" altLang="ja-JP" sz="1200" dirty="0" smtClean="0">
                          <a:latin typeface="Consolas"/>
                          <a:cs typeface="Consolas"/>
                        </a:rPr>
                        <a:t>, kill, pause, </a:t>
                      </a:r>
                      <a:r>
                        <a:rPr kumimoji="1" lang="en-US" altLang="ja-JP" sz="1200" dirty="0" err="1" smtClean="0">
                          <a:latin typeface="Consolas"/>
                          <a:cs typeface="Consolas"/>
                        </a:rPr>
                        <a:t>ptrace</a:t>
                      </a:r>
                      <a:r>
                        <a:rPr kumimoji="1" lang="en-US" altLang="ja-JP" sz="1200" dirty="0" smtClean="0">
                          <a:latin typeface="Consolas"/>
                          <a:cs typeface="Consolas"/>
                        </a:rPr>
                        <a:t>, </a:t>
                      </a:r>
                      <a:r>
                        <a:rPr kumimoji="1" lang="en-US" altLang="ja-JP" sz="1200" dirty="0" err="1" smtClean="0">
                          <a:latin typeface="Consolas"/>
                          <a:cs typeface="Consolas"/>
                        </a:rPr>
                        <a:t>rt_sigaction</a:t>
                      </a:r>
                      <a:r>
                        <a:rPr kumimoji="1" lang="en-US" altLang="ja-JP" sz="1200" dirty="0" smtClean="0">
                          <a:latin typeface="Consolas"/>
                          <a:cs typeface="Consolas"/>
                        </a:rPr>
                        <a:t>, </a:t>
                      </a:r>
                      <a:r>
                        <a:rPr kumimoji="1" lang="en-US" altLang="ja-JP" sz="1200" dirty="0" err="1" smtClean="0">
                          <a:latin typeface="Consolas"/>
                          <a:cs typeface="Consolas"/>
                        </a:rPr>
                        <a:t>rt_sigpending</a:t>
                      </a:r>
                      <a:r>
                        <a:rPr kumimoji="1" lang="en-US" altLang="ja-JP" sz="1200" dirty="0" smtClean="0">
                          <a:latin typeface="Consolas"/>
                          <a:cs typeface="Consolas"/>
                        </a:rPr>
                        <a:t>, </a:t>
                      </a:r>
                      <a:r>
                        <a:rPr kumimoji="1" lang="en-US" altLang="ja-JP" sz="1200" dirty="0" err="1" smtClean="0">
                          <a:latin typeface="Consolas"/>
                          <a:cs typeface="Consolas"/>
                        </a:rPr>
                        <a:t>rt_sigprocmask</a:t>
                      </a:r>
                      <a:r>
                        <a:rPr kumimoji="1" lang="en-US" altLang="ja-JP" sz="1200" dirty="0" smtClean="0">
                          <a:latin typeface="Consolas"/>
                          <a:cs typeface="Consolas"/>
                        </a:rPr>
                        <a:t>, </a:t>
                      </a:r>
                      <a:r>
                        <a:rPr kumimoji="1" lang="en-US" altLang="ja-JP" sz="1200" dirty="0" err="1" smtClean="0">
                          <a:latin typeface="Consolas"/>
                          <a:cs typeface="Consolas"/>
                        </a:rPr>
                        <a:t>rt_sigqueueinfo</a:t>
                      </a:r>
                      <a:r>
                        <a:rPr kumimoji="1" lang="en-US" altLang="ja-JP" sz="1200" dirty="0" smtClean="0">
                          <a:latin typeface="Consolas"/>
                          <a:cs typeface="Consolas"/>
                        </a:rPr>
                        <a:t>, </a:t>
                      </a:r>
                      <a:r>
                        <a:rPr kumimoji="1" lang="en-US" altLang="ja-JP" sz="1200" dirty="0" err="1" smtClean="0">
                          <a:latin typeface="Consolas"/>
                          <a:cs typeface="Consolas"/>
                        </a:rPr>
                        <a:t>rt_sigreturn</a:t>
                      </a:r>
                      <a:r>
                        <a:rPr kumimoji="1" lang="en-US" altLang="ja-JP" sz="1200" dirty="0" smtClean="0">
                          <a:latin typeface="Consolas"/>
                          <a:cs typeface="Consolas"/>
                        </a:rPr>
                        <a:t>, </a:t>
                      </a:r>
                      <a:r>
                        <a:rPr kumimoji="1" lang="en-US" altLang="ja-JP" sz="1200" dirty="0" err="1" smtClean="0">
                          <a:latin typeface="Consolas"/>
                          <a:cs typeface="Consolas"/>
                        </a:rPr>
                        <a:t>rt_sigsuspend</a:t>
                      </a:r>
                      <a:r>
                        <a:rPr kumimoji="1" lang="en-US" altLang="ja-JP" sz="1200" dirty="0" smtClean="0">
                          <a:latin typeface="Consolas"/>
                          <a:cs typeface="Consolas"/>
                        </a:rPr>
                        <a:t>, </a:t>
                      </a:r>
                      <a:r>
                        <a:rPr kumimoji="1" lang="en-US" altLang="ja-JP" sz="1200" dirty="0" err="1" smtClean="0">
                          <a:latin typeface="Consolas"/>
                          <a:cs typeface="Consolas"/>
                        </a:rPr>
                        <a:t>set_tid_address</a:t>
                      </a:r>
                      <a:r>
                        <a:rPr kumimoji="1" lang="en-US" altLang="ja-JP" sz="1200" dirty="0" smtClean="0">
                          <a:latin typeface="Consolas"/>
                          <a:cs typeface="Consolas"/>
                        </a:rPr>
                        <a:t>, set{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setre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setres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setfs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r>
                        <a:rPr kumimoji="1" lang="en-US" altLang="ja-JP" sz="1200" baseline="0" dirty="0" smtClean="0">
                          <a:latin typeface="Consolas"/>
                          <a:cs typeface="Consolas"/>
                        </a:rPr>
                        <a:t> </a:t>
                      </a:r>
                      <a:r>
                        <a:rPr kumimoji="1" lang="en-US" altLang="ja-JP" sz="1200" dirty="0" err="1" smtClean="0">
                          <a:latin typeface="Consolas"/>
                          <a:cs typeface="Consolas"/>
                        </a:rPr>
                        <a:t>setpgid</a:t>
                      </a:r>
                      <a:r>
                        <a:rPr kumimoji="1" lang="en-US" altLang="ja-JP" sz="1200" dirty="0" smtClean="0">
                          <a:latin typeface="Consolas"/>
                          <a:cs typeface="Consolas"/>
                        </a:rPr>
                        <a:t>, </a:t>
                      </a:r>
                      <a:r>
                        <a:rPr kumimoji="1" lang="en-US" altLang="ja-JP" sz="1200" dirty="0" err="1" smtClean="0">
                          <a:latin typeface="Consolas"/>
                          <a:cs typeface="Consolas"/>
                        </a:rPr>
                        <a:t>sigaltstack</a:t>
                      </a:r>
                      <a:r>
                        <a:rPr kumimoji="1" lang="en-US" altLang="ja-JP" sz="1200" dirty="0" smtClean="0">
                          <a:latin typeface="Consolas"/>
                          <a:cs typeface="Consolas"/>
                        </a:rPr>
                        <a:t>, </a:t>
                      </a:r>
                      <a:r>
                        <a:rPr kumimoji="1" lang="en-US" altLang="ja-JP" sz="1200" dirty="0" err="1" smtClean="0">
                          <a:latin typeface="Consolas"/>
                          <a:cs typeface="Consolas"/>
                        </a:rPr>
                        <a:t>tgkill</a:t>
                      </a:r>
                      <a:r>
                        <a:rPr kumimoji="1" lang="en-US" altLang="ja-JP" sz="1200" dirty="0" smtClean="0">
                          <a:latin typeface="Consolas"/>
                          <a:cs typeface="Consolas"/>
                        </a:rPr>
                        <a:t>, </a:t>
                      </a:r>
                      <a:r>
                        <a:rPr kumimoji="1" lang="en-US" altLang="ja-JP" sz="1200" dirty="0" err="1" smtClean="0">
                          <a:latin typeface="Consolas"/>
                          <a:cs typeface="Consolas"/>
                        </a:rPr>
                        <a:t>vfork</a:t>
                      </a:r>
                      <a:r>
                        <a:rPr kumimoji="1" lang="en-US" altLang="ja-JP" sz="1200" dirty="0" smtClean="0">
                          <a:latin typeface="Consolas"/>
                          <a:cs typeface="Consolas"/>
                        </a:rPr>
                        <a:t>, wait4, </a:t>
                      </a:r>
                      <a:r>
                        <a:rPr kumimoji="1" lang="en-US" altLang="ja-JP" sz="1200" dirty="0" err="1" smtClean="0">
                          <a:latin typeface="Consolas"/>
                          <a:cs typeface="Consolas"/>
                        </a:rPr>
                        <a:t>waittid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rlimit</a:t>
                      </a:r>
                      <a:r>
                        <a:rPr kumimoji="1" lang="en-US" altLang="ja-JP" sz="1200" dirty="0" smtClean="0">
                          <a:latin typeface="Consolas"/>
                          <a:cs typeface="Consolas"/>
                        </a:rPr>
                        <a:t>,</a:t>
                      </a:r>
                    </a:p>
                    <a:p>
                      <a:r>
                        <a:rPr kumimoji="1" lang="en-US" altLang="ja-JP" sz="1200" baseline="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thread_area</a:t>
                      </a:r>
                      <a:r>
                        <a:rPr kumimoji="1" lang="en-US" altLang="ja-JP" sz="1200" dirty="0" smtClean="0">
                          <a:latin typeface="Consolas"/>
                          <a:cs typeface="Consolas"/>
                        </a:rPr>
                        <a:t>, </a:t>
                      </a:r>
                      <a:r>
                        <a:rPr kumimoji="1" lang="en-US" altLang="ja-JP" sz="1200" dirty="0" err="1" smtClean="0">
                          <a:latin typeface="Consolas"/>
                          <a:cs typeface="Consolas"/>
                        </a:rPr>
                        <a:t>rt_sigtimedwait</a:t>
                      </a:r>
                      <a:r>
                        <a:rPr kumimoji="1" lang="en-US" altLang="ja-JP" sz="1200" dirty="0" smtClean="0">
                          <a:latin typeface="Consolas"/>
                          <a:cs typeface="Consolas"/>
                        </a:rPr>
                        <a:t>, </a:t>
                      </a:r>
                      <a:r>
                        <a:rPr kumimoji="1" lang="en-US" altLang="ja-JP" sz="1200" dirty="0" err="1" smtClean="0">
                          <a:latin typeface="Consolas"/>
                          <a:cs typeface="Consolas"/>
                        </a:rPr>
                        <a:t>signalfd</a:t>
                      </a:r>
                      <a:r>
                        <a:rPr kumimoji="1" lang="en-US" altLang="ja-JP" sz="1200" dirty="0" smtClean="0">
                          <a:latin typeface="Consolas"/>
                          <a:cs typeface="Consolas"/>
                        </a:rPr>
                        <a:t>,</a:t>
                      </a:r>
                    </a:p>
                    <a:p>
                      <a:r>
                        <a:rPr kumimoji="1" lang="en-US" altLang="ja-JP" sz="1200" dirty="0" smtClean="0">
                          <a:latin typeface="Consolas"/>
                          <a:cs typeface="Consolas"/>
                        </a:rPr>
                        <a:t>signalfd4</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7943">
                <a:tc>
                  <a:txBody>
                    <a:bodyPr/>
                    <a:lstStyle/>
                    <a:p>
                      <a:r>
                        <a:rPr kumimoji="1" lang="en-US" altLang="ja-JP" sz="1400" dirty="0" smtClean="0">
                          <a:latin typeface="Calibri"/>
                          <a:cs typeface="Calibri"/>
                        </a:rPr>
                        <a:t>Memory</a:t>
                      </a:r>
                      <a:br>
                        <a:rPr kumimoji="1" lang="en-US" altLang="ja-JP" sz="1400" dirty="0" smtClean="0">
                          <a:latin typeface="Calibri"/>
                          <a:cs typeface="Calibri"/>
                        </a:rPr>
                      </a:br>
                      <a:r>
                        <a:rPr kumimoji="1" lang="en-US" altLang="ja-JP" sz="1400" dirty="0" smtClean="0">
                          <a:latin typeface="Calibri"/>
                          <a:cs typeface="Calibri"/>
                        </a:rPr>
                        <a:t>Mgmt.</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brk</a:t>
                      </a:r>
                      <a:r>
                        <a:rPr kumimoji="1" lang="en-US" altLang="ja-JP" sz="1200" dirty="0" smtClean="0">
                          <a:latin typeface="Consolas"/>
                          <a:cs typeface="Consolas"/>
                        </a:rPr>
                        <a:t>, </a:t>
                      </a:r>
                      <a:r>
                        <a:rPr kumimoji="1" lang="en-US" altLang="ja-JP" sz="1200" dirty="0" err="1" smtClean="0">
                          <a:latin typeface="Consolas"/>
                          <a:cs typeface="Consolas"/>
                        </a:rPr>
                        <a:t>madvise</a:t>
                      </a:r>
                      <a:r>
                        <a:rPr kumimoji="1" lang="en-US" altLang="ja-JP" sz="1200" dirty="0" smtClean="0">
                          <a:latin typeface="Consolas"/>
                          <a:cs typeface="Consolas"/>
                        </a:rPr>
                        <a:t>, </a:t>
                      </a:r>
                      <a:r>
                        <a:rPr kumimoji="1" lang="en-US" altLang="ja-JP" sz="1200" dirty="0" err="1" smtClean="0">
                          <a:latin typeface="Consolas"/>
                          <a:cs typeface="Consolas"/>
                        </a:rPr>
                        <a:t>mincore</a:t>
                      </a:r>
                      <a:r>
                        <a:rPr kumimoji="1" lang="en-US" altLang="ja-JP" sz="1200" dirty="0" smtClean="0">
                          <a:latin typeface="Consolas"/>
                          <a:cs typeface="Consolas"/>
                        </a:rPr>
                        <a:t>, </a:t>
                      </a:r>
                      <a:r>
                        <a:rPr kumimoji="1" lang="en-US" altLang="ja-JP" sz="1200" dirty="0" err="1" smtClean="0">
                          <a:latin typeface="Consolas"/>
                          <a:cs typeface="Consolas"/>
                        </a:rPr>
                        <a:t>mlock</a:t>
                      </a:r>
                      <a:r>
                        <a:rPr kumimoji="1" lang="en-US" altLang="ja-JP" sz="1200" dirty="0" smtClean="0">
                          <a:latin typeface="Consolas"/>
                          <a:cs typeface="Consolas"/>
                        </a:rPr>
                        <a:t>, </a:t>
                      </a:r>
                      <a:r>
                        <a:rPr kumimoji="1" lang="en-US" altLang="ja-JP" sz="1200" dirty="0" err="1" smtClean="0">
                          <a:latin typeface="Consolas"/>
                          <a:cs typeface="Consolas"/>
                        </a:rPr>
                        <a:t>mmap</a:t>
                      </a:r>
                      <a:r>
                        <a:rPr kumimoji="1" lang="en-US" altLang="ja-JP" sz="1200" dirty="0" smtClean="0">
                          <a:latin typeface="Consolas"/>
                          <a:cs typeface="Consolas"/>
                        </a:rPr>
                        <a:t>, </a:t>
                      </a:r>
                      <a:r>
                        <a:rPr kumimoji="1" lang="en-US" altLang="ja-JP" sz="1200" dirty="0" err="1" smtClean="0">
                          <a:latin typeface="Consolas"/>
                          <a:cs typeface="Consolas"/>
                        </a:rPr>
                        <a:t>mprotect</a:t>
                      </a:r>
                      <a:r>
                        <a:rPr kumimoji="1" lang="en-US" altLang="ja-JP" sz="1200" dirty="0" smtClean="0">
                          <a:latin typeface="Consolas"/>
                          <a:cs typeface="Consolas"/>
                        </a:rPr>
                        <a:t>, </a:t>
                      </a:r>
                      <a:r>
                        <a:rPr kumimoji="1" lang="en-US" altLang="ja-JP" sz="1200" dirty="0" err="1" smtClean="0">
                          <a:latin typeface="Consolas"/>
                          <a:cs typeface="Consolas"/>
                        </a:rPr>
                        <a:t>mremap</a:t>
                      </a:r>
                      <a:r>
                        <a:rPr kumimoji="1" lang="en-US" altLang="ja-JP" sz="1200" dirty="0" smtClean="0">
                          <a:latin typeface="Consolas"/>
                          <a:cs typeface="Consolas"/>
                        </a:rPr>
                        <a:t>, </a:t>
                      </a:r>
                      <a:r>
                        <a:rPr kumimoji="1" lang="en-US" altLang="ja-JP" sz="1200" dirty="0" err="1" smtClean="0">
                          <a:latin typeface="Consolas"/>
                          <a:cs typeface="Consolas"/>
                        </a:rPr>
                        <a:t>msync</a:t>
                      </a:r>
                      <a:r>
                        <a:rPr kumimoji="1" lang="en-US" altLang="ja-JP" sz="1200" dirty="0" smtClean="0">
                          <a:latin typeface="Consolas"/>
                          <a:cs typeface="Consolas"/>
                        </a:rPr>
                        <a:t>, </a:t>
                      </a:r>
                      <a:r>
                        <a:rPr kumimoji="1" lang="en-US" altLang="ja-JP" sz="1200" dirty="0" err="1" smtClean="0">
                          <a:latin typeface="Consolas"/>
                          <a:cs typeface="Consolas"/>
                        </a:rPr>
                        <a:t>munlock</a:t>
                      </a:r>
                      <a:r>
                        <a:rPr kumimoji="1" lang="en-US" altLang="ja-JP" sz="1200" dirty="0" smtClean="0">
                          <a:latin typeface="Consolas"/>
                          <a:cs typeface="Consolas"/>
                        </a:rPr>
                        <a:t>, </a:t>
                      </a:r>
                      <a:r>
                        <a:rPr kumimoji="1" lang="en-US" altLang="ja-JP" sz="1200" dirty="0" err="1" smtClean="0">
                          <a:latin typeface="Consolas"/>
                          <a:cs typeface="Consolas"/>
                        </a:rPr>
                        <a:t>munmap</a:t>
                      </a:r>
                      <a:r>
                        <a:rPr kumimoji="1" lang="en-US" altLang="ja-JP" sz="1200" dirty="0" smtClean="0">
                          <a:latin typeface="Consolas"/>
                          <a:cs typeface="Consolas"/>
                        </a:rPr>
                        <a:t>, </a:t>
                      </a:r>
                      <a:r>
                        <a:rPr kumimoji="1" lang="en-US" altLang="ja-JP" sz="1200" dirty="0" err="1" smtClean="0">
                          <a:latin typeface="Consolas"/>
                          <a:cs typeface="Consolas"/>
                        </a:rPr>
                        <a:t>process_vm</a:t>
                      </a:r>
                      <a:r>
                        <a:rPr kumimoji="1" lang="en-US" altLang="ja-JP" sz="1200" dirty="0" smtClean="0">
                          <a:latin typeface="Consolas"/>
                          <a:cs typeface="Consolas"/>
                        </a:rPr>
                        <a:t>_{</a:t>
                      </a:r>
                      <a:r>
                        <a:rPr kumimoji="1" lang="en-US" altLang="ja-JP" sz="1200" dirty="0" err="1" smtClean="0">
                          <a:latin typeface="Consolas"/>
                          <a:cs typeface="Consolas"/>
                        </a:rPr>
                        <a:t>readv,writev</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remap_file_pages</a:t>
                      </a:r>
                      <a:r>
                        <a:rPr kumimoji="1" lang="en-US" altLang="ja-JP" sz="1200" dirty="0" smtClean="0">
                          <a:latin typeface="Consolas"/>
                          <a:cs typeface="Consolas"/>
                        </a:rPr>
                        <a:t>, </a:t>
                      </a:r>
                      <a:r>
                        <a:rPr kumimoji="1" lang="en-US" altLang="ja-JP" sz="1200" dirty="0" err="1" smtClean="0">
                          <a:latin typeface="Consolas"/>
                          <a:cs typeface="Consolas"/>
                        </a:rPr>
                        <a:t>set_robust_list</a:t>
                      </a:r>
                      <a:r>
                        <a:rPr kumimoji="1" lang="en-US" altLang="ja-JP" sz="1200" dirty="0" smtClean="0">
                          <a:latin typeface="Consolas"/>
                          <a:cs typeface="Consolas"/>
                        </a:rPr>
                        <a:t>, </a:t>
                      </a:r>
                      <a:r>
                        <a:rPr kumimoji="1" lang="en-US" altLang="ja-JP" sz="1200" dirty="0" err="1" smtClean="0">
                          <a:latin typeface="Consolas"/>
                          <a:cs typeface="Consolas"/>
                        </a:rPr>
                        <a:t>shmat</a:t>
                      </a:r>
                      <a:r>
                        <a:rPr kumimoji="1" lang="en-US" altLang="ja-JP" sz="1200" dirty="0" smtClean="0">
                          <a:latin typeface="Consolas"/>
                          <a:cs typeface="Consolas"/>
                        </a:rPr>
                        <a:t>, </a:t>
                      </a:r>
                      <a:r>
                        <a:rPr kumimoji="1" lang="en-US" altLang="ja-JP" sz="1200" dirty="0" err="1" smtClean="0">
                          <a:latin typeface="Consolas"/>
                          <a:cs typeface="Consolas"/>
                        </a:rPr>
                        <a:t>shmctl</a:t>
                      </a:r>
                      <a:r>
                        <a:rPr kumimoji="1" lang="en-US" altLang="ja-JP" sz="1200" dirty="0" smtClean="0">
                          <a:latin typeface="Consolas"/>
                          <a:cs typeface="Consolas"/>
                        </a:rPr>
                        <a:t>, </a:t>
                      </a:r>
                      <a:r>
                        <a:rPr kumimoji="1" lang="en-US" altLang="ja-JP" sz="1200" dirty="0" err="1" smtClean="0">
                          <a:latin typeface="Consolas"/>
                          <a:cs typeface="Consolas"/>
                        </a:rPr>
                        <a:t>shmdt</a:t>
                      </a:r>
                      <a:r>
                        <a:rPr kumimoji="1" lang="en-US" altLang="ja-JP" sz="1200" dirty="0" smtClean="0">
                          <a:latin typeface="Consolas"/>
                          <a:cs typeface="Consolas"/>
                        </a:rPr>
                        <a:t>, </a:t>
                      </a:r>
                      <a:r>
                        <a:rPr kumimoji="1" lang="en-US" altLang="ja-JP" sz="1200" dirty="0" err="1" smtClean="0">
                          <a:latin typeface="Consolas"/>
                          <a:cs typeface="Consolas"/>
                        </a:rPr>
                        <a:t>shmget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mempolicy</a:t>
                      </a:r>
                      <a:r>
                        <a:rPr kumimoji="1" lang="en-US" altLang="ja-JP" sz="1200" dirty="0" smtClean="0">
                          <a:latin typeface="Consolas"/>
                          <a:cs typeface="Consolas"/>
                        </a:rPr>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robust_list</a:t>
                      </a:r>
                      <a:r>
                        <a:rPr kumimoji="1" lang="en-US" altLang="ja-JP" sz="1200" dirty="0" smtClean="0">
                          <a:latin typeface="Consolas"/>
                          <a:cs typeface="Consolas"/>
                        </a:rPr>
                        <a:t>, </a:t>
                      </a:r>
                      <a:r>
                        <a:rPr kumimoji="1" lang="en-US" altLang="ja-JP" sz="1200" dirty="0" err="1" smtClean="0">
                          <a:latin typeface="Consolas"/>
                          <a:cs typeface="Consolas"/>
                        </a:rPr>
                        <a:t>mbind</a:t>
                      </a:r>
                      <a:r>
                        <a:rPr kumimoji="1" lang="en-US" altLang="ja-JP" sz="1200" dirty="0" smtClean="0">
                          <a:latin typeface="Consolas"/>
                          <a:cs typeface="Consolas"/>
                        </a:rPr>
                        <a:t>, </a:t>
                      </a:r>
                      <a:r>
                        <a:rPr kumimoji="1" lang="en-US" altLang="ja-JP" sz="1200" dirty="0" err="1" smtClean="0">
                          <a:latin typeface="Consolas"/>
                          <a:cs typeface="Consolas"/>
                        </a:rPr>
                        <a:t>migrate_pages</a:t>
                      </a:r>
                      <a:r>
                        <a:rPr kumimoji="1" lang="en-US" altLang="ja-JP" sz="1200" dirty="0" smtClean="0">
                          <a:latin typeface="Consolas"/>
                          <a:cs typeface="Consolas"/>
                        </a:rPr>
                        <a:t>, </a:t>
                      </a:r>
                      <a:r>
                        <a:rPr kumimoji="1" lang="en-US" altLang="ja-JP" sz="1200" dirty="0" err="1" smtClean="0">
                          <a:latin typeface="Consolas"/>
                          <a:cs typeface="Consolas"/>
                        </a:rPr>
                        <a:t>mlockall</a:t>
                      </a:r>
                      <a:r>
                        <a:rPr kumimoji="1" lang="en-US" altLang="ja-JP" sz="1200" dirty="0" smtClean="0">
                          <a:latin typeface="Consolas"/>
                          <a:cs typeface="Consolas"/>
                        </a:rPr>
                        <a:t>, </a:t>
                      </a:r>
                      <a:r>
                        <a:rPr kumimoji="1" lang="en-US" altLang="ja-JP" sz="1200" dirty="0" err="1" smtClean="0">
                          <a:latin typeface="Consolas"/>
                          <a:cs typeface="Consolas"/>
                        </a:rPr>
                        <a:t>modify_ldt</a:t>
                      </a:r>
                      <a:r>
                        <a:rPr kumimoji="1" lang="en-US" altLang="ja-JP" sz="1200" dirty="0" smtClean="0">
                          <a:latin typeface="Consolas"/>
                          <a:cs typeface="Consolas"/>
                        </a:rPr>
                        <a:t>, </a:t>
                      </a:r>
                      <a:r>
                        <a:rPr kumimoji="1" lang="en-US" altLang="ja-JP" sz="1200" dirty="0" err="1" smtClean="0">
                          <a:latin typeface="Consolas"/>
                          <a:cs typeface="Consolas"/>
                        </a:rPr>
                        <a:t>move_pages</a:t>
                      </a:r>
                      <a:r>
                        <a:rPr kumimoji="1" lang="en-US" altLang="ja-JP" sz="1200" dirty="0" smtClean="0">
                          <a:latin typeface="Consolas"/>
                          <a:cs typeface="Consolas"/>
                        </a:rPr>
                        <a:t>, </a:t>
                      </a:r>
                      <a:r>
                        <a:rPr kumimoji="1" lang="en-US" altLang="ja-JP" sz="1200" dirty="0" err="1" smtClean="0">
                          <a:latin typeface="Consolas"/>
                          <a:cs typeface="Consolas"/>
                        </a:rPr>
                        <a:t>munlockall</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5620">
                <a:tc>
                  <a:txBody>
                    <a:bodyPr/>
                    <a:lstStyle/>
                    <a:p>
                      <a:r>
                        <a:rPr kumimoji="1" lang="en-US" altLang="ja-JP" sz="1400" dirty="0" smtClean="0">
                          <a:latin typeface="Calibri"/>
                          <a:cs typeface="Calibri"/>
                        </a:rPr>
                        <a:t>Scheduling</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err="1" smtClean="0">
                          <a:latin typeface="Consolas"/>
                          <a:cs typeface="Consolas"/>
                        </a:rPr>
                        <a:t>getcpu</a:t>
                      </a:r>
                      <a:r>
                        <a:rPr kumimoji="1" lang="en-US" altLang="ja-JP" sz="1200" dirty="0" smtClean="0">
                          <a:latin typeface="Consolas"/>
                          <a:cs typeface="Consolas"/>
                        </a:rPr>
                        <a:t>, </a:t>
                      </a:r>
                      <a:r>
                        <a:rPr kumimoji="1" lang="en-US" altLang="ja-JP" sz="1200" dirty="0" err="1" smtClean="0">
                          <a:latin typeface="Consolas"/>
                          <a:cs typeface="Consolas"/>
                        </a:rPr>
                        <a:t>gettimeofday</a:t>
                      </a:r>
                      <a:r>
                        <a:rPr kumimoji="1" lang="en-US" altLang="ja-JP" sz="1200" dirty="0" smtClean="0">
                          <a:latin typeface="Consolas"/>
                          <a:cs typeface="Consolas"/>
                        </a:rPr>
                        <a:t>, </a:t>
                      </a:r>
                      <a:r>
                        <a:rPr kumimoji="1" lang="en-US" altLang="ja-JP" sz="1200" dirty="0" err="1" smtClean="0">
                          <a:latin typeface="Consolas"/>
                          <a:cs typeface="Consolas"/>
                        </a:rPr>
                        <a:t>nanosleep</a:t>
                      </a:r>
                      <a:r>
                        <a:rPr kumimoji="1" lang="en-US" altLang="ja-JP" sz="1200" dirty="0" smtClean="0">
                          <a:latin typeface="Consolas"/>
                          <a:cs typeface="Consolas"/>
                        </a:rPr>
                        <a:t>, </a:t>
                      </a:r>
                      <a:r>
                        <a:rPr kumimoji="1" lang="en-US" altLang="ja-JP" sz="1200" dirty="0" err="1" smtClean="0">
                          <a:latin typeface="Consolas"/>
                          <a:cs typeface="Consolas"/>
                        </a:rPr>
                        <a:t>sched_getaffinity</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sched_setaffinity</a:t>
                      </a:r>
                      <a:r>
                        <a:rPr kumimoji="1" lang="en-US" altLang="ja-JP" sz="1200" dirty="0" smtClean="0">
                          <a:latin typeface="Consolas"/>
                          <a:cs typeface="Consolas"/>
                        </a:rPr>
                        <a:t>, </a:t>
                      </a:r>
                      <a:r>
                        <a:rPr kumimoji="1" lang="en-US" altLang="ja-JP" sz="1200" dirty="0" err="1" smtClean="0">
                          <a:latin typeface="Consolas"/>
                          <a:cs typeface="Consolas"/>
                        </a:rPr>
                        <a:t>sched_yield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alarm,</a:t>
                      </a:r>
                      <a:r>
                        <a:rPr kumimoji="1" lang="en-US" altLang="ja-JP" sz="1200" baseline="0" dirty="0" smtClean="0">
                          <a:latin typeface="Consolas"/>
                          <a:cs typeface="Consolas"/>
                        </a:rPr>
                        <a:t> {</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itimer</a:t>
                      </a:r>
                      <a:r>
                        <a:rPr kumimoji="1" lang="en-US" altLang="ja-JP" sz="1200" dirty="0" smtClean="0">
                          <a:latin typeface="Consolas"/>
                          <a:cs typeface="Consolas"/>
                        </a:rPr>
                        <a:t>, </a:t>
                      </a:r>
                      <a:r>
                        <a:rPr kumimoji="1" lang="en-US" altLang="ja-JP" sz="1200" dirty="0" err="1" smtClean="0">
                          <a:latin typeface="Consolas"/>
                          <a:cs typeface="Consolas"/>
                        </a:rPr>
                        <a:t>settimeofday</a:t>
                      </a:r>
                      <a:r>
                        <a:rPr kumimoji="1" lang="en-US" altLang="ja-JP" sz="1200" dirty="0" smtClean="0">
                          <a:latin typeface="Consolas"/>
                          <a:cs typeface="Consolas"/>
                        </a:rPr>
                        <a:t>, time, times</a:t>
                      </a:r>
                      <a:endParaRPr kumimoji="1" lang="en-US" altLang="ja-JP" sz="1200" baseline="0" dirty="0" smtClean="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850">
                <a:tc>
                  <a:txBody>
                    <a:bodyPr/>
                    <a:lstStyle/>
                    <a:p>
                      <a:r>
                        <a:rPr kumimoji="1" lang="en-US" altLang="ja-JP" sz="1400" dirty="0" err="1" smtClean="0">
                          <a:latin typeface="Calibri"/>
                          <a:cs typeface="Calibri"/>
                        </a:rPr>
                        <a:t>Perf</a:t>
                      </a:r>
                      <a:r>
                        <a:rPr kumimoji="1" lang="en-US" altLang="ja-JP" sz="1400" dirty="0" smtClean="0">
                          <a:latin typeface="Calibri"/>
                          <a:cs typeface="Calibri"/>
                        </a:rPr>
                        <a:t>.</a:t>
                      </a:r>
                    </a:p>
                    <a:p>
                      <a:r>
                        <a:rPr kumimoji="1" lang="en-US" altLang="ja-JP" sz="1400" dirty="0" smtClean="0">
                          <a:latin typeface="Calibri"/>
                          <a:cs typeface="Calibri"/>
                        </a:rPr>
                        <a:t>Counter</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Original</a:t>
                      </a:r>
                      <a:r>
                        <a:rPr kumimoji="1" lang="en-US" altLang="ja-JP" sz="1200" baseline="0" dirty="0" smtClean="0">
                          <a:latin typeface="Consolas"/>
                          <a:cs typeface="Consolas"/>
                        </a:rPr>
                        <a:t> functions:</a:t>
                      </a:r>
                      <a:br>
                        <a:rPr kumimoji="1" lang="en-US" altLang="ja-JP" sz="1200" baseline="0" dirty="0" smtClean="0">
                          <a:latin typeface="Consolas"/>
                          <a:cs typeface="Consolas"/>
                        </a:rPr>
                      </a:br>
                      <a:r>
                        <a:rPr kumimoji="1" lang="en-US" altLang="ja-JP" sz="1200" baseline="0" dirty="0" smtClean="0">
                          <a:latin typeface="Consolas"/>
                          <a:cs typeface="Consolas"/>
                        </a:rPr>
                        <a:t>   </a:t>
                      </a:r>
                      <a:r>
                        <a:rPr kumimoji="1" lang="en-US" altLang="ja-JP" sz="1200" dirty="0" err="1" smtClean="0">
                          <a:latin typeface="Consolas"/>
                          <a:cs typeface="Consolas"/>
                        </a:rPr>
                        <a:t>pmc_init</a:t>
                      </a:r>
                      <a:r>
                        <a:rPr kumimoji="1" lang="en-US" altLang="ja-JP" sz="1200" dirty="0" smtClean="0">
                          <a:latin typeface="Consolas"/>
                          <a:cs typeface="Consolas"/>
                        </a:rPr>
                        <a:t>, </a:t>
                      </a:r>
                      <a:r>
                        <a:rPr kumimoji="1" lang="en-US" altLang="ja-JP" sz="1200" dirty="0" err="1" smtClean="0">
                          <a:latin typeface="Consolas"/>
                          <a:cs typeface="Consolas"/>
                        </a:rPr>
                        <a:t>pmc_start</a:t>
                      </a:r>
                      <a:r>
                        <a:rPr kumimoji="1" lang="en-US" altLang="ja-JP" sz="1200" dirty="0" smtClean="0">
                          <a:latin typeface="Consolas"/>
                          <a:cs typeface="Consolas"/>
                        </a:rPr>
                        <a:t>, </a:t>
                      </a:r>
                    </a:p>
                    <a:p>
                      <a:r>
                        <a:rPr kumimoji="1" lang="en-US" altLang="ja-JP" sz="1200" baseline="0" dirty="0" smtClean="0">
                          <a:latin typeface="Consolas"/>
                          <a:cs typeface="Consolas"/>
                        </a:rPr>
                        <a:t>   </a:t>
                      </a:r>
                      <a:r>
                        <a:rPr kumimoji="1" lang="en-US" altLang="ja-JP" sz="1200" dirty="0" err="1" smtClean="0">
                          <a:latin typeface="Consolas"/>
                          <a:cs typeface="Consolas"/>
                        </a:rPr>
                        <a:t>pmc_stop</a:t>
                      </a:r>
                      <a:r>
                        <a:rPr kumimoji="1" lang="en-US" altLang="ja-JP" sz="1200" dirty="0" smtClean="0">
                          <a:latin typeface="Consolas"/>
                          <a:cs typeface="Consolas"/>
                        </a:rPr>
                        <a:t>, </a:t>
                      </a:r>
                      <a:r>
                        <a:rPr kumimoji="1" lang="en-US" altLang="ja-JP" sz="1200" dirty="0" err="1" smtClean="0">
                          <a:latin typeface="Consolas"/>
                          <a:cs typeface="Consolas"/>
                        </a:rPr>
                        <a:t>pmc_reset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PAPI functions</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3145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7" name="正方形/長方形 206"/>
          <p:cNvSpPr/>
          <p:nvPr/>
        </p:nvSpPr>
        <p:spPr>
          <a:xfrm>
            <a:off x="1817034" y="798810"/>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80" name="正方形/長方形 79"/>
          <p:cNvSpPr/>
          <p:nvPr/>
        </p:nvSpPr>
        <p:spPr>
          <a:xfrm>
            <a:off x="2749981" y="798810"/>
            <a:ext cx="2010168"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83" name="正方形/長方形 82"/>
          <p:cNvSpPr/>
          <p:nvPr/>
        </p:nvSpPr>
        <p:spPr bwMode="auto">
          <a:xfrm>
            <a:off x="2555686" y="4662190"/>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77" name="正方形/長方形 76"/>
          <p:cNvSpPr/>
          <p:nvPr/>
        </p:nvSpPr>
        <p:spPr bwMode="auto">
          <a:xfrm>
            <a:off x="3834735" y="4662190"/>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101" name="正方形/長方形 100"/>
          <p:cNvSpPr/>
          <p:nvPr/>
        </p:nvSpPr>
        <p:spPr bwMode="auto">
          <a:xfrm>
            <a:off x="2012430" y="1475699"/>
            <a:ext cx="2894328" cy="1301292"/>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endParaRPr lang="ja-JP" altLang="en-US" sz="2000" dirty="0">
              <a:solidFill>
                <a:srgbClr val="000000"/>
              </a:solidFill>
              <a:latin typeface="Calibri"/>
              <a:ea typeface="ヒラギノ角ゴ ProN W3"/>
              <a:cs typeface="Calibri"/>
            </a:endParaRPr>
          </a:p>
        </p:txBody>
      </p:sp>
      <p:sp>
        <p:nvSpPr>
          <p:cNvPr id="106" name="テキスト ボックス 105"/>
          <p:cNvSpPr txBox="1"/>
          <p:nvPr/>
        </p:nvSpPr>
        <p:spPr>
          <a:xfrm>
            <a:off x="2586064" y="3964051"/>
            <a:ext cx="184666" cy="307777"/>
          </a:xfrm>
          <a:prstGeom prst="rect">
            <a:avLst/>
          </a:prstGeom>
          <a:noFill/>
        </p:spPr>
        <p:txBody>
          <a:bodyPr wrap="none" rtlCol="0">
            <a:spAutoFit/>
          </a:bodyPr>
          <a:lstStyle/>
          <a:p>
            <a:pPr defTabSz="457200"/>
            <a:endParaRPr lang="ja-JP" altLang="en-US" sz="1400" dirty="0">
              <a:solidFill>
                <a:srgbClr val="000000"/>
              </a:solidFill>
              <a:latin typeface="Calibri"/>
              <a:ea typeface="ヒラギノ角ゴ ProN W3"/>
              <a:cs typeface="Calibri"/>
            </a:endParaRPr>
          </a:p>
        </p:txBody>
      </p:sp>
      <p:sp>
        <p:nvSpPr>
          <p:cNvPr id="111" name="テキスト ボックス 110"/>
          <p:cNvSpPr txBox="1"/>
          <p:nvPr/>
        </p:nvSpPr>
        <p:spPr>
          <a:xfrm>
            <a:off x="3356831" y="4795284"/>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2" name="正方形/長方形 21"/>
          <p:cNvSpPr/>
          <p:nvPr/>
        </p:nvSpPr>
        <p:spPr>
          <a:xfrm>
            <a:off x="2448343" y="1482203"/>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3" name="正方形/長方形 22"/>
          <p:cNvSpPr/>
          <p:nvPr/>
        </p:nvSpPr>
        <p:spPr bwMode="auto">
          <a:xfrm>
            <a:off x="2220009" y="2032121"/>
            <a:ext cx="2515685" cy="55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IHK-kernel-module</a:t>
            </a:r>
            <a:endParaRPr lang="ja-JP" altLang="en-US" sz="2000" dirty="0">
              <a:solidFill>
                <a:srgbClr val="000000"/>
              </a:solidFill>
              <a:latin typeface="Calibri"/>
              <a:ea typeface="ヒラギノ角ゴ ProN W3"/>
              <a:cs typeface="Calibri"/>
            </a:endParaRPr>
          </a:p>
        </p:txBody>
      </p:sp>
      <p:sp>
        <p:nvSpPr>
          <p:cNvPr id="25" name="正方形/長方形 24"/>
          <p:cNvSpPr/>
          <p:nvPr/>
        </p:nvSpPr>
        <p:spPr bwMode="auto">
          <a:xfrm>
            <a:off x="2195585" y="3676433"/>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endParaRPr lang="ja-JP" altLang="en-US" sz="2000" dirty="0">
              <a:solidFill>
                <a:srgbClr val="000000"/>
              </a:solidFill>
              <a:latin typeface="Calibri"/>
              <a:ea typeface="ヒラギノ角ゴ ProN W3"/>
              <a:cs typeface="Calibri"/>
            </a:endParaRPr>
          </a:p>
        </p:txBody>
      </p:sp>
      <p:sp>
        <p:nvSpPr>
          <p:cNvPr id="27" name="正方形/長方形 26"/>
          <p:cNvSpPr/>
          <p:nvPr/>
        </p:nvSpPr>
        <p:spPr bwMode="auto">
          <a:xfrm>
            <a:off x="2195585" y="2984791"/>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28" name="正方形/長方形 27"/>
          <p:cNvSpPr/>
          <p:nvPr/>
        </p:nvSpPr>
        <p:spPr>
          <a:xfrm>
            <a:off x="5849295" y="768681"/>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29" name="正方形/長方形 28"/>
          <p:cNvSpPr/>
          <p:nvPr/>
        </p:nvSpPr>
        <p:spPr>
          <a:xfrm>
            <a:off x="6782242" y="768681"/>
            <a:ext cx="2010168"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endParaRPr lang="ja-JP" altLang="en-US" sz="2000" dirty="0">
              <a:solidFill>
                <a:srgbClr val="000000"/>
              </a:solidFill>
              <a:latin typeface="Calibri"/>
              <a:ea typeface="ヒラギノ角ゴ ProN W3"/>
              <a:cs typeface="Calibri"/>
            </a:endParaRPr>
          </a:p>
        </p:txBody>
      </p:sp>
      <p:sp>
        <p:nvSpPr>
          <p:cNvPr id="30" name="正方形/長方形 29"/>
          <p:cNvSpPr/>
          <p:nvPr/>
        </p:nvSpPr>
        <p:spPr bwMode="auto">
          <a:xfrm>
            <a:off x="6587947" y="4632061"/>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31" name="正方形/長方形 30"/>
          <p:cNvSpPr/>
          <p:nvPr/>
        </p:nvSpPr>
        <p:spPr bwMode="auto">
          <a:xfrm>
            <a:off x="7866996" y="4632061"/>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33" name="テキスト ボックス 32"/>
          <p:cNvSpPr txBox="1"/>
          <p:nvPr/>
        </p:nvSpPr>
        <p:spPr>
          <a:xfrm>
            <a:off x="7389092" y="4765155"/>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34" name="正方形/長方形 33"/>
          <p:cNvSpPr/>
          <p:nvPr/>
        </p:nvSpPr>
        <p:spPr>
          <a:xfrm>
            <a:off x="6480604" y="1452074"/>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IHK-Slave</a:t>
            </a:r>
            <a:endParaRPr lang="ja-JP" altLang="en-US" sz="2000" dirty="0">
              <a:solidFill>
                <a:srgbClr val="000000"/>
              </a:solidFill>
              <a:latin typeface="Calibri"/>
              <a:ea typeface="ヒラギノ角ゴ ProN W3"/>
              <a:cs typeface="Calibri"/>
            </a:endParaRPr>
          </a:p>
        </p:txBody>
      </p:sp>
      <p:sp>
        <p:nvSpPr>
          <p:cNvPr id="35" name="正方形/長方形 34"/>
          <p:cNvSpPr/>
          <p:nvPr/>
        </p:nvSpPr>
        <p:spPr bwMode="auto">
          <a:xfrm>
            <a:off x="6561911" y="3145318"/>
            <a:ext cx="1757416"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Tree>
    <p:extLst>
      <p:ext uri="{BB962C8B-B14F-4D97-AF65-F5344CB8AC3E}">
        <p14:creationId xmlns:p14="http://schemas.microsoft.com/office/powerpoint/2010/main" val="13216827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テキスト ボックス 1"/>
          <p:cNvSpPr txBox="1"/>
          <p:nvPr/>
        </p:nvSpPr>
        <p:spPr>
          <a:xfrm>
            <a:off x="1524000" y="0"/>
            <a:ext cx="11828158" cy="9510294"/>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cokernel</a:t>
            </a:r>
            <a:r>
              <a:rPr lang="en-US" altLang="ja-JP" dirty="0">
                <a:solidFill>
                  <a:srgbClr val="000000"/>
                </a:solidFill>
                <a:latin typeface="Consolas" pitchFamily="49" charset="0"/>
                <a:cs typeface="Consolas" pitchFamily="49" charset="0"/>
              </a:rPr>
              <a:t>              IHK-slave module</a:t>
            </a:r>
          </a:p>
          <a:p>
            <a:pPr defTabSz="457200"/>
            <a:r>
              <a:rPr lang="en-US" altLang="ja-JP" dirty="0">
                <a:solidFill>
                  <a:srgbClr val="000000"/>
                </a:solidFill>
                <a:latin typeface="Consolas" pitchFamily="49" charset="0"/>
                <a:cs typeface="Consolas" pitchFamily="49" charset="0"/>
              </a:rPr>
              <a:t>│   ├── attached          Files for Host processor plus PCI-Attached Co-processor</a:t>
            </a:r>
          </a:p>
          <a:p>
            <a:pPr defTabSz="457200"/>
            <a:r>
              <a:rPr lang="en-US" altLang="ja-JP" dirty="0">
                <a:solidFill>
                  <a:srgbClr val="000000"/>
                </a:solidFill>
                <a:latin typeface="Consolas" pitchFamily="49" charset="0"/>
                <a:cs typeface="Consolas" pitchFamily="49" charset="0"/>
              </a:rPr>
              <a:t>│   │   │                 configuration</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smp</a:t>
            </a:r>
            <a:r>
              <a:rPr lang="en-US" altLang="ja-JP" dirty="0">
                <a:solidFill>
                  <a:srgbClr val="000000"/>
                </a:solidFill>
                <a:latin typeface="Consolas" pitchFamily="49" charset="0"/>
                <a:cs typeface="Consolas" pitchFamily="49" charset="0"/>
              </a:rPr>
              <a:t>               Files for SMP processor only configuration</a:t>
            </a:r>
          </a:p>
          <a:p>
            <a:pPr defTabSz="457200"/>
            <a:r>
              <a:rPr lang="en-US" altLang="ja-JP" dirty="0">
                <a:solidFill>
                  <a:srgbClr val="000000"/>
                </a:solidFill>
                <a:latin typeface="Consolas" pitchFamily="49" charset="0"/>
                <a:cs typeface="Consolas" pitchFamily="49" charset="0"/>
              </a:rPr>
              <a:t>│       └── x86           Files for Intel Architecture processor</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IKC functions to be included in IHK-master and IHK-slave</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                 IHK-master module</a:t>
            </a:r>
          </a:p>
          <a:p>
            <a:pPr defTabSz="457200"/>
            <a:r>
              <a:rPr lang="en-US" altLang="ja-JP" dirty="0">
                <a:solidFill>
                  <a:srgbClr val="000000"/>
                </a:solidFill>
                <a:latin typeface="Consolas" pitchFamily="49" charset="0"/>
                <a:cs typeface="Consolas" pitchFamily="49" charset="0"/>
              </a:rPr>
              <a:t>│   ├── core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-&gt;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driver            Linux kernel module part</a:t>
            </a:r>
          </a:p>
          <a:p>
            <a:pPr defTabSz="457200"/>
            <a:r>
              <a:rPr lang="en-US" altLang="ja-JP" dirty="0">
                <a:solidFill>
                  <a:srgbClr val="000000"/>
                </a:solidFill>
                <a:latin typeface="Consolas" pitchFamily="49" charset="0"/>
                <a:cs typeface="Consolas" pitchFamily="49" charset="0"/>
              </a:rPr>
              <a:t>│   │   ├── attached      Files for Host processor plus PCI-Attached Co-processor</a:t>
            </a:r>
          </a:p>
          <a:p>
            <a:pPr defTabSz="457200"/>
            <a:r>
              <a:rPr lang="en-US" altLang="ja-JP" dirty="0">
                <a:solidFill>
                  <a:srgbClr val="000000"/>
                </a:solidFill>
                <a:latin typeface="Consolas" pitchFamily="49" charset="0"/>
                <a:cs typeface="Consolas" pitchFamily="49" charset="0"/>
              </a:rPr>
              <a:t>│   │   │   │             configuration</a:t>
            </a:r>
          </a:p>
          <a:p>
            <a:pPr defTabSz="457200"/>
            <a:r>
              <a:rPr lang="en-US" altLang="ja-JP" dirty="0">
                <a:solidFill>
                  <a:srgbClr val="000000"/>
                </a:solidFill>
                <a:latin typeface="Consolas" pitchFamily="49" charset="0"/>
                <a:cs typeface="Consolas" pitchFamily="49" charset="0"/>
              </a:rPr>
              <a:t>│   │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smp-x86       Files </a:t>
            </a:r>
            <a:r>
              <a:rPr lang="en-US" altLang="ja-JP">
                <a:solidFill>
                  <a:srgbClr val="000000"/>
                </a:solidFill>
                <a:latin typeface="Consolas" pitchFamily="49" charset="0"/>
                <a:cs typeface="Consolas" pitchFamily="49" charset="0"/>
              </a:rPr>
              <a:t>for SMP processor </a:t>
            </a:r>
            <a:r>
              <a:rPr lang="en-US" altLang="ja-JP" dirty="0">
                <a:solidFill>
                  <a:srgbClr val="000000"/>
                </a:solidFill>
                <a:latin typeface="Consolas" pitchFamily="49" charset="0"/>
                <a:cs typeface="Consolas" pitchFamily="49" charset="0"/>
              </a:rPr>
              <a:t>only configuration</a:t>
            </a:r>
          </a:p>
          <a:p>
            <a:pPr defTabSz="457200"/>
            <a:r>
              <a:rPr lang="en-US" altLang="ja-JP" dirty="0">
                <a:solidFill>
                  <a:srgbClr val="000000"/>
                </a:solidFill>
                <a:latin typeface="Consolas" pitchFamily="49" charset="0"/>
                <a:cs typeface="Consolas" pitchFamily="49" charset="0"/>
              </a:rPr>
              <a:t>│   │                     Files for Intel Architecture processor</a:t>
            </a:r>
          </a:p>
          <a:p>
            <a:pPr defTabSz="457200"/>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misc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user              User interface for IHK-master</a:t>
            </a: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10333214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テキスト ボックス 1"/>
          <p:cNvSpPr txBox="1"/>
          <p:nvPr/>
        </p:nvSpPr>
        <p:spPr>
          <a:xfrm>
            <a:off x="1513322" y="0"/>
            <a:ext cx="11580840" cy="6740308"/>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arch                  Processor architecture dependent part of kernel functions</a:t>
            </a:r>
          </a:p>
          <a:p>
            <a:pPr defTabSz="457200"/>
            <a:r>
              <a:rPr lang="en-US" altLang="ja-JP" dirty="0">
                <a:solidFill>
                  <a:srgbClr val="000000"/>
                </a:solidFill>
                <a:latin typeface="Consolas" pitchFamily="49" charset="0"/>
                <a:cs typeface="Consolas" pitchFamily="49" charset="0"/>
              </a:rPr>
              <a:t>│   └── x86               Files for Intel 64 architecture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elfboot</a:t>
            </a:r>
            <a:r>
              <a:rPr lang="en-US" altLang="ja-JP" dirty="0">
                <a:solidFill>
                  <a:srgbClr val="000000"/>
                </a:solidFill>
                <a:latin typeface="Consolas" pitchFamily="49" charset="0"/>
                <a:cs typeface="Consolas" pitchFamily="49" charset="0"/>
              </a:rPr>
              <a:t>       ELF loader prepended to Kernel image for attached configuration</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kboot</a:t>
            </a:r>
            <a:r>
              <a:rPr lang="en-US" altLang="ja-JP" dirty="0">
                <a:solidFill>
                  <a:srgbClr val="000000"/>
                </a:solidFill>
                <a:latin typeface="Consolas" pitchFamily="49" charset="0"/>
                <a:cs typeface="Consolas" pitchFamily="49" charset="0"/>
              </a:rPr>
              <a:t>         Kernel page preparation and ELF loader code prepended to Kernel</a:t>
            </a:r>
          </a:p>
          <a:p>
            <a:pPr defTabSz="457200"/>
            <a:r>
              <a:rPr lang="en-US" altLang="ja-JP" dirty="0">
                <a:solidFill>
                  <a:srgbClr val="000000"/>
                </a:solidFill>
                <a:latin typeface="Consolas" pitchFamily="49" charset="0"/>
                <a:cs typeface="Consolas" pitchFamily="49" charset="0"/>
              </a:rPr>
              <a:t>│       │                 image for SMP processor only configuration</a:t>
            </a:r>
          </a:p>
          <a:p>
            <a:pPr defTabSz="457200"/>
            <a:r>
              <a:rPr lang="en-US" altLang="ja-JP" dirty="0">
                <a:solidFill>
                  <a:srgbClr val="000000"/>
                </a:solidFill>
                <a:latin typeface="Consolas" pitchFamily="49" charset="0"/>
                <a:cs typeface="Consolas" pitchFamily="49" charset="0"/>
              </a:rPr>
              <a:t>│       ├── kernel        Kernel functions</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tools         Scripts to boot/reboot/shutdown </a:t>
            </a:r>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executer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kernel            Delegator module (</a:t>
            </a:r>
            <a:r>
              <a:rPr lang="en-US" altLang="ja-JP" dirty="0" err="1">
                <a:solidFill>
                  <a:srgbClr val="000000"/>
                </a:solidFill>
                <a:latin typeface="Consolas" pitchFamily="49" charset="0"/>
                <a:cs typeface="Consolas" pitchFamily="49" charset="0"/>
              </a:rPr>
              <a:t>mcctrl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user              Proxy process (</a:t>
            </a:r>
            <a:r>
              <a:rPr lang="en-US" altLang="ja-JP" dirty="0" err="1">
                <a:solidFill>
                  <a:srgbClr val="000000"/>
                </a:solidFill>
                <a:latin typeface="Consolas" pitchFamily="49" charset="0"/>
                <a:cs typeface="Consolas" pitchFamily="49" charset="0"/>
              </a:rPr>
              <a:t>mcexec</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kernel                Processor architecture independent functions</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config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lwk</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script            Scripts for creating a kernel image</a:t>
            </a:r>
          </a:p>
          <a:p>
            <a:pPr defTabSz="457200"/>
            <a:r>
              <a:rPr lang="en-US" altLang="ja-JP" dirty="0">
                <a:solidFill>
                  <a:srgbClr val="000000"/>
                </a:solidFill>
                <a:latin typeface="Consolas" pitchFamily="49" charset="0"/>
                <a:cs typeface="Consolas" pitchFamily="49" charset="0"/>
              </a:rPr>
              <a:t>├── lib                   Utility functions for kernel</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61783787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テキスト ボックス 1"/>
          <p:cNvSpPr txBox="1"/>
          <p:nvPr/>
        </p:nvSpPr>
        <p:spPr>
          <a:xfrm>
            <a:off x="1524000" y="2"/>
            <a:ext cx="9144000" cy="1726625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Category	Implemented(*1)		Planned</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Process		</a:t>
            </a:r>
            <a:r>
              <a:rPr lang="en-US" altLang="ja-JP" dirty="0" err="1">
                <a:solidFill>
                  <a:srgbClr val="000000"/>
                </a:solidFill>
                <a:latin typeface="Consolas" pitchFamily="49" charset="0"/>
                <a:cs typeface="Consolas" pitchFamily="49" charset="0"/>
              </a:rPr>
              <a:t>arch_prctl</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Thread		clone			</a:t>
            </a:r>
            <a:r>
              <a:rPr lang="en-US" altLang="ja-JP" dirty="0" err="1">
                <a:solidFill>
                  <a:srgbClr val="000000"/>
                </a:solidFill>
                <a:latin typeface="Consolas" pitchFamily="49" charset="0"/>
                <a:cs typeface="Consolas" pitchFamily="49" charset="0"/>
              </a:rPr>
              <a:t>getrlimit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execve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exit			</a:t>
            </a:r>
            <a:r>
              <a:rPr lang="en-US" altLang="ja-JP" dirty="0" err="1">
                <a:solidFill>
                  <a:srgbClr val="000000"/>
                </a:solidFill>
                <a:latin typeface="Consolas" pitchFamily="49" charset="0"/>
                <a:cs typeface="Consolas" pitchFamily="49" charset="0"/>
              </a:rPr>
              <a:t>rt_sigtimedwait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exit_group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futex</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getpid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signalfd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getrlimit</a:t>
            </a:r>
            <a:r>
              <a:rPr lang="en-US" altLang="ja-JP" dirty="0">
                <a:solidFill>
                  <a:srgbClr val="000000"/>
                </a:solidFill>
                <a:latin typeface="Consolas" pitchFamily="49" charset="0"/>
                <a:cs typeface="Consolas" pitchFamily="49" charset="0"/>
              </a:rPr>
              <a:t>(*2)		signalfd4</a:t>
            </a:r>
          </a:p>
          <a:p>
            <a:pPr defTabSz="457200"/>
            <a:r>
              <a:rPr lang="en-US" altLang="ja-JP" dirty="0">
                <a:solidFill>
                  <a:srgbClr val="000000"/>
                </a:solidFill>
                <a:latin typeface="Consolas" pitchFamily="49" charset="0"/>
                <a:cs typeface="Consolas" pitchFamily="49" charset="0"/>
              </a:rPr>
              <a:t>		kill</a:t>
            </a:r>
          </a:p>
          <a:p>
            <a:pPr defTabSz="457200"/>
            <a:r>
              <a:rPr lang="en-US" altLang="ja-JP" dirty="0">
                <a:solidFill>
                  <a:srgbClr val="000000"/>
                </a:solidFill>
                <a:latin typeface="Consolas" pitchFamily="49" charset="0"/>
                <a:cs typeface="Consolas" pitchFamily="49" charset="0"/>
              </a:rPr>
              <a:t>		pause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r>
              <a:rPr lang="en-US" altLang="ja-JP" dirty="0">
                <a:solidFill>
                  <a:srgbClr val="000000"/>
                </a:solidFill>
                <a:latin typeface="Consolas" pitchFamily="49" charset="0"/>
                <a:cs typeface="Consolas" pitchFamily="49" charset="0"/>
              </a:rPr>
              <a:t>(*2)</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rt_sigaction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rt_sigpending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rt_sigprocmask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rt_sigqueueinfo</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rt_sigreturn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rt_sigsuspend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set_tid_address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setpgid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sigaltstack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tgkill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vfork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wait4</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Memory		</a:t>
            </a:r>
            <a:r>
              <a:rPr lang="en-US" altLang="ja-JP" dirty="0" err="1">
                <a:solidFill>
                  <a:srgbClr val="000000"/>
                </a:solidFill>
                <a:latin typeface="Consolas" pitchFamily="49" charset="0"/>
                <a:cs typeface="Consolas" pitchFamily="49" charset="0"/>
              </a:rPr>
              <a:t>brk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Management	</a:t>
            </a:r>
            <a:r>
              <a:rPr lang="en-US" altLang="ja-JP" dirty="0" err="1">
                <a:solidFill>
                  <a:srgbClr val="000000"/>
                </a:solidFill>
                <a:latin typeface="Consolas" pitchFamily="49" charset="0"/>
                <a:cs typeface="Consolas" pitchFamily="49" charset="0"/>
              </a:rPr>
              <a:t>gettid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mincore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madvise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modify_ldt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mprotect</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mremap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shmat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shmctl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remap_file_pages</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shmget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process_vm_readv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process_vm_writev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Scheduling	</a:t>
            </a:r>
            <a:r>
              <a:rPr lang="en-US" altLang="ja-JP" dirty="0" err="1">
                <a:solidFill>
                  <a:srgbClr val="000000"/>
                </a:solidFill>
                <a:latin typeface="Consolas" pitchFamily="49" charset="0"/>
                <a:cs typeface="Consolas" pitchFamily="49" charset="0"/>
              </a:rPr>
              <a:t>sched_getaffinity</a:t>
            </a:r>
            <a:r>
              <a:rPr lang="en-US" altLang="ja-JP" dirty="0">
                <a:solidFill>
                  <a:srgbClr val="000000"/>
                </a:solidFill>
                <a:latin typeface="Consolas" pitchFamily="49" charset="0"/>
                <a:cs typeface="Consolas" pitchFamily="49" charset="0"/>
              </a:rPr>
              <a:t>	alarm(*3)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sched_setaffinity</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nanosleep</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sched_yield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time(*3)</a:t>
            </a:r>
          </a:p>
          <a:p>
            <a:pPr defTabSz="457200"/>
            <a:r>
              <a:rPr lang="en-US" altLang="ja-JP" dirty="0">
                <a:solidFill>
                  <a:srgbClr val="000000"/>
                </a:solidFill>
                <a:latin typeface="Consolas" pitchFamily="49" charset="0"/>
                <a:cs typeface="Consolas" pitchFamily="49" charset="0"/>
              </a:rPr>
              <a:t>					times(*3)</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Performance	Original Interface:	PAPI Interface</a:t>
            </a:r>
          </a:p>
          <a:p>
            <a:pPr defTabSz="457200"/>
            <a:r>
              <a:rPr lang="en-US" altLang="ja-JP" dirty="0">
                <a:solidFill>
                  <a:srgbClr val="000000"/>
                </a:solidFill>
                <a:latin typeface="Consolas" pitchFamily="49" charset="0"/>
                <a:cs typeface="Consolas" pitchFamily="49" charset="0"/>
              </a:rPr>
              <a:t>Counter		</a:t>
            </a:r>
            <a:r>
              <a:rPr lang="en-US" altLang="ja-JP" dirty="0" err="1">
                <a:solidFill>
                  <a:srgbClr val="000000"/>
                </a:solidFill>
                <a:latin typeface="Consolas" pitchFamily="49" charset="0"/>
                <a:cs typeface="Consolas" pitchFamily="49" charset="0"/>
              </a:rPr>
              <a:t>pmc_init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pmc_reset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pmc_start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pmc_stop</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Other Kernel				/</a:t>
            </a:r>
            <a:r>
              <a:rPr lang="en-US" altLang="ja-JP" dirty="0" err="1">
                <a:solidFill>
                  <a:srgbClr val="000000"/>
                </a:solidFill>
                <a:latin typeface="Consolas" pitchFamily="49" charset="0"/>
                <a:cs typeface="Consolas" pitchFamily="49" charset="0"/>
              </a:rPr>
              <a:t>proc</a:t>
            </a:r>
            <a:r>
              <a:rPr lang="en-US" altLang="ja-JP" dirty="0">
                <a:solidFill>
                  <a:srgbClr val="000000"/>
                </a:solidFill>
                <a:latin typeface="Consolas" pitchFamily="49" charset="0"/>
                <a:cs typeface="Consolas" pitchFamily="49" charset="0"/>
              </a:rPr>
              <a:t> and /sys </a:t>
            </a:r>
            <a:r>
              <a:rPr lang="en-US" altLang="ja-JP" dirty="0" err="1">
                <a:solidFill>
                  <a:srgbClr val="000000"/>
                </a:solidFill>
                <a:latin typeface="Consolas" pitchFamily="49" charset="0"/>
                <a:cs typeface="Consolas" pitchFamily="49" charset="0"/>
              </a:rPr>
              <a:t>Filesystem</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Functions				Large Page Interface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cgroups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*1: System calls not listed below are delegated to Linux.</a:t>
            </a:r>
          </a:p>
          <a:p>
            <a:pPr defTabSz="457200"/>
            <a:r>
              <a:rPr lang="en-US" altLang="ja-JP" dirty="0">
                <a:solidFill>
                  <a:srgbClr val="000000"/>
                </a:solidFill>
                <a:latin typeface="Consolas" pitchFamily="49" charset="0"/>
                <a:cs typeface="Consolas" pitchFamily="49" charset="0"/>
              </a:rPr>
              <a:t>*2: Some functions have not been implemented.</a:t>
            </a:r>
          </a:p>
          <a:p>
            <a:pPr defTabSz="457200"/>
            <a:r>
              <a:rPr lang="en-US" altLang="ja-JP" dirty="0">
                <a:solidFill>
                  <a:srgbClr val="000000"/>
                </a:solidFill>
                <a:latin typeface="Consolas" pitchFamily="49" charset="0"/>
                <a:cs typeface="Consolas" pitchFamily="49" charset="0"/>
              </a:rPr>
              <a:t>*3: These system calls are delegated to Linux for the moment.</a:t>
            </a:r>
          </a:p>
        </p:txBody>
      </p:sp>
    </p:spTree>
    <p:extLst>
      <p:ext uri="{BB962C8B-B14F-4D97-AF65-F5344CB8AC3E}">
        <p14:creationId xmlns:p14="http://schemas.microsoft.com/office/powerpoint/2010/main" val="8096791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9267083" y="6470653"/>
            <a:ext cx="2743202" cy="253902"/>
          </a:xfrm>
        </p:spPr>
        <p:txBody>
          <a:bodyPr/>
          <a:lstStyle/>
          <a:p>
            <a:fld id="{6E2D2B3B-882E-40F3-A32F-6DD516915044}" type="slidenum">
              <a:rPr lang="en-US" sz="1050" b="0" smtClean="0">
                <a:latin typeface="Yu Gothic Light" charset="-128"/>
                <a:ea typeface="Yu Gothic Light" charset="-128"/>
                <a:cs typeface="Yu Gothic Light" charset="-128"/>
              </a:rPr>
              <a:pPr/>
              <a:t>3</a:t>
            </a:fld>
            <a:endParaRPr lang="en-US" sz="1050" b="0">
              <a:latin typeface="Yu Gothic Light" charset="-128"/>
              <a:ea typeface="Yu Gothic Light" charset="-128"/>
              <a:cs typeface="Yu Gothic Light" charset="-128"/>
            </a:endParaRPr>
          </a:p>
        </p:txBody>
      </p:sp>
      <p:sp>
        <p:nvSpPr>
          <p:cNvPr id="5" name="Rectangle 30"/>
          <p:cNvSpPr>
            <a:spLocks noChangeArrowheads="1"/>
          </p:cNvSpPr>
          <p:nvPr/>
        </p:nvSpPr>
        <p:spPr bwMode="auto">
          <a:xfrm>
            <a:off x="0" y="101642"/>
            <a:ext cx="18473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sz="1050">
              <a:latin typeface="Yu Gothic Light" charset="-128"/>
              <a:ea typeface="Yu Gothic Light" charset="-128"/>
              <a:cs typeface="Yu Gothic Light" charset="-128"/>
            </a:endParaRPr>
          </a:p>
        </p:txBody>
      </p:sp>
      <p:grpSp>
        <p:nvGrpSpPr>
          <p:cNvPr id="6" name="Group 1"/>
          <p:cNvGrpSpPr>
            <a:grpSpLocks noChangeAspect="1"/>
          </p:cNvGrpSpPr>
          <p:nvPr/>
        </p:nvGrpSpPr>
        <p:grpSpPr bwMode="auto">
          <a:xfrm>
            <a:off x="0" y="457200"/>
            <a:ext cx="6005513" cy="4805363"/>
            <a:chOff x="1142" y="4074"/>
            <a:chExt cx="9458" cy="7568"/>
          </a:xfrm>
        </p:grpSpPr>
        <p:sp>
          <p:nvSpPr>
            <p:cNvPr id="7" name="AutoShape 29"/>
            <p:cNvSpPr>
              <a:spLocks noChangeAspect="1" noChangeArrowheads="1"/>
            </p:cNvSpPr>
            <p:nvPr/>
          </p:nvSpPr>
          <p:spPr bwMode="auto">
            <a:xfrm>
              <a:off x="1142" y="4074"/>
              <a:ext cx="9458" cy="756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8" name="Rectangle 28"/>
            <p:cNvSpPr>
              <a:spLocks noChangeArrowheads="1"/>
            </p:cNvSpPr>
            <p:nvPr/>
          </p:nvSpPr>
          <p:spPr bwMode="auto">
            <a:xfrm>
              <a:off x="1150" y="4082"/>
              <a:ext cx="9442" cy="755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9" name="Text Box 27"/>
            <p:cNvSpPr txBox="1">
              <a:spLocks noChangeArrowheads="1"/>
            </p:cNvSpPr>
            <p:nvPr/>
          </p:nvSpPr>
          <p:spPr bwMode="auto">
            <a:xfrm>
              <a:off x="1457" y="4366"/>
              <a:ext cx="1890" cy="293"/>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thread</a:t>
              </a:r>
            </a:p>
          </p:txBody>
        </p:sp>
        <p:sp>
          <p:nvSpPr>
            <p:cNvPr id="10" name="Text Box 26"/>
            <p:cNvSpPr txBox="1">
              <a:spLocks noChangeArrowheads="1"/>
            </p:cNvSpPr>
            <p:nvPr/>
          </p:nvSpPr>
          <p:spPr bwMode="auto">
            <a:xfrm>
              <a:off x="1457" y="4658"/>
              <a:ext cx="1890" cy="175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 process_vm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endParaRPr>
            </a:p>
          </p:txBody>
        </p:sp>
        <p:sp>
          <p:nvSpPr>
            <p:cNvPr id="11" name="Text Box 25"/>
            <p:cNvSpPr txBox="1">
              <a:spLocks noChangeArrowheads="1"/>
            </p:cNvSpPr>
            <p:nvPr/>
          </p:nvSpPr>
          <p:spPr bwMode="auto">
            <a:xfrm>
              <a:off x="1457" y="7432"/>
              <a:ext cx="1891" cy="293"/>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process_vm</a:t>
              </a:r>
            </a:p>
          </p:txBody>
        </p:sp>
        <p:sp>
          <p:nvSpPr>
            <p:cNvPr id="12" name="Text Box 24"/>
            <p:cNvSpPr txBox="1">
              <a:spLocks noChangeArrowheads="1"/>
            </p:cNvSpPr>
            <p:nvPr/>
          </p:nvSpPr>
          <p:spPr bwMode="auto">
            <a:xfrm>
              <a:off x="1457" y="7724"/>
              <a:ext cx="1891" cy="2190"/>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vm_vange_list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region</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p:txBody>
        </p:sp>
        <p:sp>
          <p:nvSpPr>
            <p:cNvPr id="13" name="Text Box 23"/>
            <p:cNvSpPr txBox="1">
              <a:spLocks noChangeArrowheads="1"/>
            </p:cNvSpPr>
            <p:nvPr/>
          </p:nvSpPr>
          <p:spPr bwMode="auto">
            <a:xfrm>
              <a:off x="3767" y="7432"/>
              <a:ext cx="1890" cy="293"/>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vm_range</a:t>
              </a:r>
            </a:p>
          </p:txBody>
        </p:sp>
        <p:sp>
          <p:nvSpPr>
            <p:cNvPr id="14" name="Text Box 22"/>
            <p:cNvSpPr txBox="1">
              <a:spLocks noChangeArrowheads="1"/>
            </p:cNvSpPr>
            <p:nvPr/>
          </p:nvSpPr>
          <p:spPr bwMode="auto">
            <a:xfrm>
              <a:off x="3767" y="7724"/>
              <a:ext cx="1890" cy="2044"/>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list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start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end</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flag</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memobj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objoff</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pgshift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padding</a:t>
              </a:r>
            </a:p>
          </p:txBody>
        </p:sp>
        <p:sp>
          <p:nvSpPr>
            <p:cNvPr id="15" name="Text Box 21"/>
            <p:cNvSpPr txBox="1">
              <a:spLocks noChangeArrowheads="1"/>
            </p:cNvSpPr>
            <p:nvPr/>
          </p:nvSpPr>
          <p:spPr bwMode="auto">
            <a:xfrm>
              <a:off x="3766" y="10014"/>
              <a:ext cx="1891" cy="29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vm_ranges</a:t>
              </a:r>
            </a:p>
          </p:txBody>
        </p:sp>
        <p:sp>
          <p:nvSpPr>
            <p:cNvPr id="16" name="Text Box 20"/>
            <p:cNvSpPr txBox="1">
              <a:spLocks noChangeArrowheads="1"/>
            </p:cNvSpPr>
            <p:nvPr/>
          </p:nvSpPr>
          <p:spPr bwMode="auto">
            <a:xfrm>
              <a:off x="3767" y="10306"/>
              <a:ext cx="1890" cy="102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vm_start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vm_end</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a:t>
              </a:r>
            </a:p>
          </p:txBody>
        </p:sp>
        <p:sp>
          <p:nvSpPr>
            <p:cNvPr id="17" name="Text Box 19"/>
            <p:cNvSpPr txBox="1">
              <a:spLocks noChangeArrowheads="1"/>
            </p:cNvSpPr>
            <p:nvPr/>
          </p:nvSpPr>
          <p:spPr bwMode="auto">
            <a:xfrm>
              <a:off x="6077" y="7432"/>
              <a:ext cx="1890" cy="29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memobj</a:t>
              </a:r>
            </a:p>
          </p:txBody>
        </p:sp>
        <p:sp>
          <p:nvSpPr>
            <p:cNvPr id="18" name="Text Box 18"/>
            <p:cNvSpPr txBox="1">
              <a:spLocks noChangeArrowheads="1"/>
            </p:cNvSpPr>
            <p:nvPr/>
          </p:nvSpPr>
          <p:spPr bwMode="auto">
            <a:xfrm>
              <a:off x="6077" y="7724"/>
              <a:ext cx="1890" cy="102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ops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flags</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padding[4]</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lock</a:t>
              </a:r>
            </a:p>
          </p:txBody>
        </p:sp>
        <p:sp>
          <p:nvSpPr>
            <p:cNvPr id="19" name="Line 17"/>
            <p:cNvSpPr>
              <a:spLocks noChangeShapeType="1"/>
            </p:cNvSpPr>
            <p:nvPr/>
          </p:nvSpPr>
          <p:spPr bwMode="auto">
            <a:xfrm>
              <a:off x="2402" y="7142"/>
              <a:ext cx="1" cy="29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0" name="Line 16"/>
            <p:cNvSpPr>
              <a:spLocks noChangeShapeType="1"/>
            </p:cNvSpPr>
            <p:nvPr/>
          </p:nvSpPr>
          <p:spPr bwMode="auto">
            <a:xfrm flipV="1">
              <a:off x="3242" y="7578"/>
              <a:ext cx="525" cy="294"/>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1" name="Line 15"/>
            <p:cNvSpPr>
              <a:spLocks noChangeShapeType="1"/>
            </p:cNvSpPr>
            <p:nvPr/>
          </p:nvSpPr>
          <p:spPr bwMode="auto">
            <a:xfrm>
              <a:off x="3242" y="8162"/>
              <a:ext cx="524" cy="2032"/>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2" name="Line 14"/>
            <p:cNvSpPr>
              <a:spLocks noChangeShapeType="1"/>
            </p:cNvSpPr>
            <p:nvPr/>
          </p:nvSpPr>
          <p:spPr bwMode="auto">
            <a:xfrm flipV="1">
              <a:off x="5552" y="7578"/>
              <a:ext cx="525" cy="1022"/>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3" name="Text Box 13"/>
            <p:cNvSpPr txBox="1">
              <a:spLocks noChangeArrowheads="1"/>
            </p:cNvSpPr>
            <p:nvPr/>
          </p:nvSpPr>
          <p:spPr bwMode="auto">
            <a:xfrm>
              <a:off x="8387" y="7432"/>
              <a:ext cx="1890" cy="29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memobj_ops</a:t>
              </a:r>
            </a:p>
          </p:txBody>
        </p:sp>
        <p:sp>
          <p:nvSpPr>
            <p:cNvPr id="24" name="Text Box 12"/>
            <p:cNvSpPr txBox="1">
              <a:spLocks noChangeArrowheads="1"/>
            </p:cNvSpPr>
            <p:nvPr/>
          </p:nvSpPr>
          <p:spPr bwMode="auto">
            <a:xfrm>
              <a:off x="8387" y="7724"/>
              <a:ext cx="1890" cy="1752"/>
            </a:xfrm>
            <a:prstGeom prst="rect">
              <a:avLst/>
            </a:prstGeom>
            <a:solidFill>
              <a:srgbClr val="FFFFFF"/>
            </a:solidFill>
            <a:ln w="9525">
              <a:solidFill>
                <a:srgbClr val="000000"/>
              </a:solidFill>
              <a:miter lim="800000"/>
              <a:headEnd/>
              <a:tailEnd/>
            </a:ln>
          </p:spPr>
          <p:txBody>
            <a:bodyPr vert="horz" wrap="square" lIns="144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release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ref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get_page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copy_page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flush_page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invalidate_page *</a:t>
              </a:r>
            </a:p>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lookup_page *</a:t>
              </a:r>
            </a:p>
          </p:txBody>
        </p:sp>
        <p:sp>
          <p:nvSpPr>
            <p:cNvPr id="25" name="Line 11"/>
            <p:cNvSpPr>
              <a:spLocks noChangeShapeType="1"/>
            </p:cNvSpPr>
            <p:nvPr/>
          </p:nvSpPr>
          <p:spPr bwMode="auto">
            <a:xfrm flipV="1">
              <a:off x="7862" y="7578"/>
              <a:ext cx="525" cy="294"/>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6" name="Line 10"/>
            <p:cNvSpPr>
              <a:spLocks noChangeShapeType="1"/>
            </p:cNvSpPr>
            <p:nvPr/>
          </p:nvSpPr>
          <p:spPr bwMode="auto">
            <a:xfrm flipH="1">
              <a:off x="2403" y="7138"/>
              <a:ext cx="115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7" name="Line 9"/>
            <p:cNvSpPr>
              <a:spLocks noChangeShapeType="1"/>
            </p:cNvSpPr>
            <p:nvPr/>
          </p:nvSpPr>
          <p:spPr bwMode="auto">
            <a:xfrm flipH="1">
              <a:off x="3243" y="4805"/>
              <a:ext cx="31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8" name="Line 8"/>
            <p:cNvSpPr>
              <a:spLocks noChangeShapeType="1"/>
            </p:cNvSpPr>
            <p:nvPr/>
          </p:nvSpPr>
          <p:spPr bwMode="auto">
            <a:xfrm flipH="1" flipV="1">
              <a:off x="3557" y="4805"/>
              <a:ext cx="1" cy="23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29" name="AutoShape 7"/>
            <p:cNvSpPr>
              <a:spLocks noChangeArrowheads="1"/>
            </p:cNvSpPr>
            <p:nvPr/>
          </p:nvSpPr>
          <p:spPr bwMode="auto">
            <a:xfrm>
              <a:off x="3557" y="4366"/>
              <a:ext cx="1890" cy="292"/>
            </a:xfrm>
            <a:prstGeom prst="foldedCorner">
              <a:avLst>
                <a:gd name="adj" fmla="val 12500"/>
              </a:avLst>
            </a:prstGeom>
            <a:solidFill>
              <a:srgbClr val="BFBFBF"/>
            </a:solidFill>
            <a:ln w="9525">
              <a:solidFill>
                <a:srgbClr val="000000"/>
              </a:solidFill>
              <a:round/>
              <a:headEnd/>
              <a:tailEnd/>
            </a:ln>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task_structに対応</a:t>
              </a:r>
            </a:p>
          </p:txBody>
        </p:sp>
        <p:sp>
          <p:nvSpPr>
            <p:cNvPr id="30" name="Line 6"/>
            <p:cNvSpPr>
              <a:spLocks noChangeShapeType="1"/>
            </p:cNvSpPr>
            <p:nvPr/>
          </p:nvSpPr>
          <p:spPr bwMode="auto">
            <a:xfrm flipV="1">
              <a:off x="3347" y="4512"/>
              <a:ext cx="210" cy="1"/>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1" name="AutoShape 5"/>
            <p:cNvSpPr>
              <a:spLocks noChangeArrowheads="1"/>
            </p:cNvSpPr>
            <p:nvPr/>
          </p:nvSpPr>
          <p:spPr bwMode="auto">
            <a:xfrm>
              <a:off x="1457" y="6703"/>
              <a:ext cx="1680" cy="293"/>
            </a:xfrm>
            <a:prstGeom prst="foldedCorner">
              <a:avLst>
                <a:gd name="adj" fmla="val 12500"/>
              </a:avLst>
            </a:prstGeom>
            <a:solidFill>
              <a:srgbClr val="BFBFBF"/>
            </a:solidFill>
            <a:ln w="9525">
              <a:solidFill>
                <a:srgbClr val="000000"/>
              </a:solidFill>
              <a:round/>
              <a:headEnd/>
              <a:tailEnd/>
            </a:ln>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mm_structに対応</a:t>
              </a:r>
            </a:p>
          </p:txBody>
        </p:sp>
        <p:sp>
          <p:nvSpPr>
            <p:cNvPr id="32" name="Line 4"/>
            <p:cNvSpPr>
              <a:spLocks noChangeShapeType="1"/>
            </p:cNvSpPr>
            <p:nvPr/>
          </p:nvSpPr>
          <p:spPr bwMode="auto">
            <a:xfrm>
              <a:off x="1876" y="6996"/>
              <a:ext cx="1" cy="43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sp>
          <p:nvSpPr>
            <p:cNvPr id="33" name="AutoShape 3"/>
            <p:cNvSpPr>
              <a:spLocks noChangeArrowheads="1"/>
            </p:cNvSpPr>
            <p:nvPr/>
          </p:nvSpPr>
          <p:spPr bwMode="auto">
            <a:xfrm>
              <a:off x="3767" y="6702"/>
              <a:ext cx="1890" cy="292"/>
            </a:xfrm>
            <a:prstGeom prst="foldedCorner">
              <a:avLst>
                <a:gd name="adj" fmla="val 12500"/>
              </a:avLst>
            </a:prstGeom>
            <a:solidFill>
              <a:srgbClr val="BFBFBF"/>
            </a:solidFill>
            <a:ln w="9525">
              <a:solidFill>
                <a:srgbClr val="000000"/>
              </a:solidFill>
              <a:round/>
              <a:headEnd/>
              <a:tailEnd/>
            </a:ln>
          </p:spPr>
          <p:txBody>
            <a:bodyPr vert="horz" wrap="square" lIns="7200" tIns="7200" rIns="7200" bIns="72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1050" u="none" strike="noStrike" cap="none" normalizeH="0" baseline="0">
                  <a:ln>
                    <a:noFill/>
                  </a:ln>
                  <a:solidFill>
                    <a:schemeClr val="tx1"/>
                  </a:solidFill>
                  <a:effectLst/>
                  <a:latin typeface="Yu Gothic Light" charset="-128"/>
                  <a:ea typeface="Yu Gothic Light" charset="-128"/>
                  <a:cs typeface="Yu Gothic Light" charset="-128"/>
                </a:rPr>
                <a:t>vm_area_structに対応</a:t>
              </a:r>
            </a:p>
          </p:txBody>
        </p:sp>
        <p:sp>
          <p:nvSpPr>
            <p:cNvPr id="34" name="Line 2"/>
            <p:cNvSpPr>
              <a:spLocks noChangeShapeType="1"/>
            </p:cNvSpPr>
            <p:nvPr/>
          </p:nvSpPr>
          <p:spPr bwMode="auto">
            <a:xfrm>
              <a:off x="4187" y="6996"/>
              <a:ext cx="1" cy="436"/>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1050">
                <a:latin typeface="Yu Gothic Light" charset="-128"/>
                <a:ea typeface="Yu Gothic Light" charset="-128"/>
                <a:cs typeface="Yu Gothic Light" charset="-128"/>
              </a:endParaRPr>
            </a:p>
          </p:txBody>
        </p:sp>
      </p:grpSp>
      <p:sp>
        <p:nvSpPr>
          <p:cNvPr id="35" name="Rectangle 46"/>
          <p:cNvSpPr>
            <a:spLocks noChangeArrowheads="1"/>
          </p:cNvSpPr>
          <p:nvPr/>
        </p:nvSpPr>
        <p:spPr bwMode="auto">
          <a:xfrm>
            <a:off x="0" y="5135605"/>
            <a:ext cx="184731" cy="253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sz="1050">
              <a:latin typeface="Yu Gothic Light" charset="-128"/>
              <a:ea typeface="Yu Gothic Light" charset="-128"/>
              <a:cs typeface="Yu Gothic Light" charset="-128"/>
            </a:endParaRPr>
          </a:p>
        </p:txBody>
      </p:sp>
    </p:spTree>
    <p:extLst>
      <p:ext uri="{BB962C8B-B14F-4D97-AF65-F5344CB8AC3E}">
        <p14:creationId xmlns:p14="http://schemas.microsoft.com/office/powerpoint/2010/main" val="16071804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テキスト ボックス 1"/>
          <p:cNvSpPr txBox="1"/>
          <p:nvPr/>
        </p:nvSpPr>
        <p:spPr>
          <a:xfrm>
            <a:off x="2273990" y="715159"/>
            <a:ext cx="7736904" cy="535531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|--- 3.0/</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=&gt; symbolic link to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/host/</a:t>
            </a:r>
            <a:r>
              <a:rPr lang="en-US" altLang="ja-JP" dirty="0" err="1">
                <a:solidFill>
                  <a:srgbClr val="000000"/>
                </a:solidFill>
                <a:latin typeface="Consolas" pitchFamily="49" charset="0"/>
                <a:cs typeface="Consolas" pitchFamily="49" charset="0"/>
              </a:rPr>
              <a:t>linux</a:t>
            </a:r>
            <a:endParaRPr lang="en-US" altLang="ja-JP" dirty="0">
              <a:solidFill>
                <a:srgbClr val="000000"/>
              </a:solidFill>
              <a:latin typeface="Consolas" pitchFamily="49" charset="0"/>
              <a:cs typeface="Consolas" pitchFamily="49" charset="0"/>
            </a:endParaRPr>
          </a:p>
          <a:p>
            <a:pPr defTabSz="457200"/>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host/</a:t>
            </a:r>
          </a:p>
          <a:p>
            <a:pPr defTabSz="457200"/>
            <a:r>
              <a:rPr lang="en-US" altLang="ja-JP" dirty="0">
                <a:solidFill>
                  <a:srgbClr val="000000"/>
                </a:solidFill>
                <a:latin typeface="Consolas" pitchFamily="49" charset="0"/>
                <a:cs typeface="Consolas" pitchFamily="49" charset="0"/>
              </a:rPr>
              <a:t>|    |--- driver/</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manycore</a:t>
            </a:r>
            <a:r>
              <a:rPr lang="en-US" altLang="ja-JP" dirty="0">
                <a:solidFill>
                  <a:srgbClr val="000000"/>
                </a:solidFill>
                <a:latin typeface="Consolas" pitchFamily="49" charset="0"/>
                <a:cs typeface="Consolas" pitchFamily="49" charset="0"/>
              </a:rPr>
              <a:t>/</a:t>
            </a:r>
            <a:endParaRPr lang="en-US" altLang="ja-JP" i="1"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generic/</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x86_common</a:t>
            </a:r>
          </a:p>
        </p:txBody>
      </p:sp>
    </p:spTree>
    <p:extLst>
      <p:ext uri="{BB962C8B-B14F-4D97-AF65-F5344CB8AC3E}">
        <p14:creationId xmlns:p14="http://schemas.microsoft.com/office/powerpoint/2010/main" val="8963670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テキスト ボックス 3"/>
          <p:cNvSpPr txBox="1"/>
          <p:nvPr/>
        </p:nvSpPr>
        <p:spPr>
          <a:xfrm>
            <a:off x="1919536" y="1124745"/>
            <a:ext cx="8208912" cy="4247317"/>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include/</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aal_host_driver.h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Definitions for AAL-Host I/F</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aal_host_misc.h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Page allocator,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aal_host_user.h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ioctl</a:t>
            </a:r>
            <a:r>
              <a:rPr lang="en-US" altLang="ja-JP" dirty="0">
                <a:solidFill>
                  <a:srgbClr val="000000"/>
                </a:solidFill>
                <a:cs typeface="Consolas" pitchFamily="49" charset="0"/>
              </a:rPr>
              <a:t> requests definition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includes IKC headers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misc</a:t>
            </a:r>
            <a:r>
              <a:rPr lang="en-US" altLang="ja-JP" dirty="0">
                <a:solidFill>
                  <a:srgbClr val="000000"/>
                </a:solidFill>
                <a:latin typeface="Consolas" pitchFamily="49" charset="0"/>
                <a:cs typeface="Consolas" pitchFamily="49" charset="0"/>
              </a:rPr>
              <a:t>/</a:t>
            </a:r>
            <a:r>
              <a:rPr lang="en-US" altLang="ja-JP" dirty="0" err="1">
                <a:solidFill>
                  <a:srgbClr val="000000"/>
                </a:solidFill>
                <a:latin typeface="Consolas" pitchFamily="49" charset="0"/>
                <a:cs typeface="Consolas" pitchFamily="49" charset="0"/>
              </a:rPr>
              <a:t>debug.h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dprintf</a:t>
            </a:r>
            <a:r>
              <a:rPr lang="en-US" altLang="ja-JP" dirty="0">
                <a:solidFill>
                  <a:srgbClr val="000000"/>
                </a:solidFill>
                <a:cs typeface="Consolas" pitchFamily="49" charset="0"/>
              </a:rPr>
              <a:t> -&gt; </a:t>
            </a:r>
            <a:r>
              <a:rPr lang="en-US" altLang="ja-JP" dirty="0" err="1">
                <a:solidFill>
                  <a:srgbClr val="000000"/>
                </a:solidFill>
                <a:cs typeface="Consolas" pitchFamily="49" charset="0"/>
              </a:rPr>
              <a:t>printk</a:t>
            </a:r>
            <a:r>
              <a:rPr lang="en-US" altLang="ja-JP" dirty="0">
                <a:solidFill>
                  <a:srgbClr val="000000"/>
                </a:solidFill>
                <a:cs typeface="Consolas" pitchFamily="49" charset="0"/>
              </a:rPr>
              <a:t>,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host_driver.c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Character devices for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host_linux.h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 in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mem_alloc.c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Allocator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mikc.c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IKC master channel creator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mm.c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Under construction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ops_wrappers.h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ops wrapper functions </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(cont.)</a:t>
            </a:r>
          </a:p>
        </p:txBody>
      </p:sp>
    </p:spTree>
    <p:extLst>
      <p:ext uri="{BB962C8B-B14F-4D97-AF65-F5344CB8AC3E}">
        <p14:creationId xmlns:p14="http://schemas.microsoft.com/office/powerpoint/2010/main" val="373054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5" name="テキスト ボックス 4"/>
          <p:cNvSpPr txBox="1"/>
          <p:nvPr/>
        </p:nvSpPr>
        <p:spPr>
          <a:xfrm>
            <a:off x="1919536" y="1124745"/>
            <a:ext cx="8208912" cy="452431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generic/				</a:t>
            </a:r>
            <a:r>
              <a:rPr lang="en-US" altLang="ja-JP" dirty="0">
                <a:solidFill>
                  <a:srgbClr val="000000"/>
                </a:solidFill>
                <a:cs typeface="Consolas" pitchFamily="49" charset="0"/>
              </a:rPr>
              <a:t>Generic (Architecture-independent)</a:t>
            </a:r>
          </a:p>
          <a:p>
            <a:pPr defTabSz="457200"/>
            <a:r>
              <a:rPr lang="en-US" altLang="ja-JP" dirty="0">
                <a:solidFill>
                  <a:srgbClr val="000000"/>
                </a:solidFill>
                <a:latin typeface="Consolas" pitchFamily="49" charset="0"/>
                <a:cs typeface="Consolas" pitchFamily="49" charset="0"/>
              </a:rPr>
              <a:t>|    |--- include/			</a:t>
            </a:r>
            <a:r>
              <a:rPr lang="en-US" altLang="ja-JP" dirty="0">
                <a:solidFill>
                  <a:srgbClr val="000000"/>
                </a:solidFill>
                <a:cs typeface="Consolas" pitchFamily="49" charset="0"/>
              </a:rPr>
              <a:t>Header files (generic)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AAL Stuffs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x86_common/			</a:t>
            </a:r>
            <a:r>
              <a:rPr lang="en-US" altLang="ja-JP" dirty="0">
                <a:solidFill>
                  <a:srgbClr val="000000"/>
                </a:solidFill>
                <a:cs typeface="Consolas" pitchFamily="49" charset="0"/>
              </a:rPr>
              <a:t>Common files in the x86 architecture</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Knights Ferry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MEE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p:txBody>
      </p:sp>
    </p:spTree>
    <p:extLst>
      <p:ext uri="{BB962C8B-B14F-4D97-AF65-F5344CB8AC3E}">
        <p14:creationId xmlns:p14="http://schemas.microsoft.com/office/powerpoint/2010/main" val="14283000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8" name="グループ化 177"/>
          <p:cNvGrpSpPr/>
          <p:nvPr/>
        </p:nvGrpSpPr>
        <p:grpSpPr>
          <a:xfrm>
            <a:off x="1900049" y="604882"/>
            <a:ext cx="6504788" cy="5384826"/>
            <a:chOff x="407386" y="604882"/>
            <a:chExt cx="7046854" cy="5384826"/>
          </a:xfrm>
        </p:grpSpPr>
        <p:grpSp>
          <p:nvGrpSpPr>
            <p:cNvPr id="89" name="グループ化 88"/>
            <p:cNvGrpSpPr/>
            <p:nvPr/>
          </p:nvGrpSpPr>
          <p:grpSpPr>
            <a:xfrm>
              <a:off x="407386" y="970451"/>
              <a:ext cx="2879124" cy="1407073"/>
              <a:chOff x="856219" y="2407846"/>
              <a:chExt cx="2879124" cy="1407073"/>
            </a:xfrm>
          </p:grpSpPr>
          <p:sp>
            <p:nvSpPr>
              <p:cNvPr id="90" name="角丸四角形 89"/>
              <p:cNvSpPr/>
              <p:nvPr/>
            </p:nvSpPr>
            <p:spPr>
              <a:xfrm>
                <a:off x="856219" y="2407846"/>
                <a:ext cx="2879124" cy="14070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1" name="グループ化 90"/>
              <p:cNvGrpSpPr/>
              <p:nvPr/>
            </p:nvGrpSpPr>
            <p:grpSpPr>
              <a:xfrm>
                <a:off x="999931" y="2538320"/>
                <a:ext cx="1210962" cy="1124464"/>
                <a:chOff x="5943600" y="1136822"/>
                <a:chExt cx="1210962" cy="1124464"/>
              </a:xfrm>
            </p:grpSpPr>
            <p:sp>
              <p:nvSpPr>
                <p:cNvPr id="103" name="角丸四角形 10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04" name="グループ化 103"/>
                <p:cNvGrpSpPr/>
                <p:nvPr/>
              </p:nvGrpSpPr>
              <p:grpSpPr>
                <a:xfrm>
                  <a:off x="6091881" y="1149179"/>
                  <a:ext cx="999361" cy="996779"/>
                  <a:chOff x="6091881" y="1149179"/>
                  <a:chExt cx="999361" cy="996779"/>
                </a:xfrm>
              </p:grpSpPr>
              <p:sp>
                <p:nvSpPr>
                  <p:cNvPr id="105" name="円/楕円 10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6" name="円/楕円 10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7" name="円/楕円 10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8" name="円/楕円 10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9" name="テキスト ボックス 10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円/楕円 10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11" name="テキスト ボックス 11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2" name="テキスト ボックス 11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92" name="グループ化 91"/>
              <p:cNvGrpSpPr/>
              <p:nvPr/>
            </p:nvGrpSpPr>
            <p:grpSpPr>
              <a:xfrm>
                <a:off x="2389910" y="2538320"/>
                <a:ext cx="1210962" cy="1124464"/>
                <a:chOff x="5943600" y="1136822"/>
                <a:chExt cx="1210962" cy="1124464"/>
              </a:xfrm>
            </p:grpSpPr>
            <p:sp>
              <p:nvSpPr>
                <p:cNvPr id="93" name="角丸四角形 9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4" name="グループ化 93"/>
                <p:cNvGrpSpPr/>
                <p:nvPr/>
              </p:nvGrpSpPr>
              <p:grpSpPr>
                <a:xfrm>
                  <a:off x="6091881" y="1149179"/>
                  <a:ext cx="999361" cy="996779"/>
                  <a:chOff x="6091881" y="1149179"/>
                  <a:chExt cx="999361" cy="996779"/>
                </a:xfrm>
              </p:grpSpPr>
              <p:sp>
                <p:nvSpPr>
                  <p:cNvPr id="95" name="円/楕円 9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6" name="円/楕円 9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7" name="円/楕円 9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8" name="円/楕円 9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9" name="テキスト ボックス 9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0" name="円/楕円 9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1" name="テキスト ボックス 10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2" name="テキスト ボックス 10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13" name="グループ化 112"/>
            <p:cNvGrpSpPr/>
            <p:nvPr/>
          </p:nvGrpSpPr>
          <p:grpSpPr>
            <a:xfrm>
              <a:off x="498832" y="3485300"/>
              <a:ext cx="2652429" cy="2504408"/>
              <a:chOff x="4943359" y="2234477"/>
              <a:chExt cx="2879124" cy="2644346"/>
            </a:xfrm>
          </p:grpSpPr>
          <p:sp>
            <p:nvSpPr>
              <p:cNvPr id="114" name="角丸四角形 113"/>
              <p:cNvSpPr/>
              <p:nvPr/>
            </p:nvSpPr>
            <p:spPr>
              <a:xfrm>
                <a:off x="4943359" y="2234477"/>
                <a:ext cx="2879124" cy="26443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15" name="グループ化 114"/>
              <p:cNvGrpSpPr/>
              <p:nvPr/>
            </p:nvGrpSpPr>
            <p:grpSpPr>
              <a:xfrm>
                <a:off x="5064236" y="2405281"/>
                <a:ext cx="1230589" cy="1124464"/>
                <a:chOff x="5943600" y="1136822"/>
                <a:chExt cx="1230589" cy="1124464"/>
              </a:xfrm>
            </p:grpSpPr>
            <p:sp>
              <p:nvSpPr>
                <p:cNvPr id="149" name="角丸四角形 14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50" name="グループ化 149"/>
                <p:cNvGrpSpPr/>
                <p:nvPr/>
              </p:nvGrpSpPr>
              <p:grpSpPr>
                <a:xfrm>
                  <a:off x="6091881" y="1149179"/>
                  <a:ext cx="1082308" cy="996779"/>
                  <a:chOff x="6091881" y="1149179"/>
                  <a:chExt cx="1082308" cy="996779"/>
                </a:xfrm>
              </p:grpSpPr>
              <p:sp>
                <p:nvSpPr>
                  <p:cNvPr id="151" name="円/楕円 15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2" name="円/楕円 15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53" name="円/楕円 15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4" name="円/楕円 15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5" name="テキスト ボックス 15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6" name="円/楕円 15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7" name="テキスト ボックス 15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8" name="テキスト ボックス 15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6" name="グループ化 115"/>
              <p:cNvGrpSpPr/>
              <p:nvPr/>
            </p:nvGrpSpPr>
            <p:grpSpPr>
              <a:xfrm>
                <a:off x="6454215" y="2405281"/>
                <a:ext cx="1230589" cy="1124464"/>
                <a:chOff x="5943600" y="1136822"/>
                <a:chExt cx="1230589" cy="1124464"/>
              </a:xfrm>
            </p:grpSpPr>
            <p:sp>
              <p:nvSpPr>
                <p:cNvPr id="139" name="角丸四角形 13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40" name="グループ化 139"/>
                <p:cNvGrpSpPr/>
                <p:nvPr/>
              </p:nvGrpSpPr>
              <p:grpSpPr>
                <a:xfrm>
                  <a:off x="6091881" y="1149179"/>
                  <a:ext cx="1082308" cy="996779"/>
                  <a:chOff x="6091881" y="1149179"/>
                  <a:chExt cx="1082308" cy="996779"/>
                </a:xfrm>
              </p:grpSpPr>
              <p:sp>
                <p:nvSpPr>
                  <p:cNvPr id="141" name="円/楕円 14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2" name="円/楕円 14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43" name="円/楕円 14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4" name="円/楕円 14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5" name="テキスト ボックス 14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6" name="円/楕円 14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7" name="テキスト ボックス 14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8" name="テキスト ボックス 14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7" name="グループ化 116"/>
              <p:cNvGrpSpPr/>
              <p:nvPr/>
            </p:nvGrpSpPr>
            <p:grpSpPr>
              <a:xfrm>
                <a:off x="5091445" y="3617817"/>
                <a:ext cx="1230589" cy="1124464"/>
                <a:chOff x="5943600" y="1136822"/>
                <a:chExt cx="1230589" cy="1124464"/>
              </a:xfrm>
            </p:grpSpPr>
            <p:sp>
              <p:nvSpPr>
                <p:cNvPr id="129" name="角丸四角形 12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30" name="グループ化 129"/>
                <p:cNvGrpSpPr/>
                <p:nvPr/>
              </p:nvGrpSpPr>
              <p:grpSpPr>
                <a:xfrm>
                  <a:off x="6091881" y="1149179"/>
                  <a:ext cx="1082308" cy="996779"/>
                  <a:chOff x="6091881" y="1149179"/>
                  <a:chExt cx="1082308" cy="996779"/>
                </a:xfrm>
              </p:grpSpPr>
              <p:sp>
                <p:nvSpPr>
                  <p:cNvPr id="131" name="円/楕円 13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円/楕円 13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3" name="円/楕円 13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円/楕円 13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5" name="テキスト ボックス 13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6" name="円/楕円 13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7" name="テキスト ボックス 13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8" name="テキスト ボックス 13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8" name="グループ化 117"/>
              <p:cNvGrpSpPr/>
              <p:nvPr/>
            </p:nvGrpSpPr>
            <p:grpSpPr>
              <a:xfrm>
                <a:off x="6481424" y="3617817"/>
                <a:ext cx="1230589" cy="1124464"/>
                <a:chOff x="5943600" y="1136822"/>
                <a:chExt cx="1230589" cy="1124464"/>
              </a:xfrm>
            </p:grpSpPr>
            <p:sp>
              <p:nvSpPr>
                <p:cNvPr id="119" name="角丸四角形 11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20" name="グループ化 119"/>
                <p:cNvGrpSpPr/>
                <p:nvPr/>
              </p:nvGrpSpPr>
              <p:grpSpPr>
                <a:xfrm>
                  <a:off x="6091881" y="1149179"/>
                  <a:ext cx="1082308" cy="996779"/>
                  <a:chOff x="6091881" y="1149179"/>
                  <a:chExt cx="1082308" cy="996779"/>
                </a:xfrm>
              </p:grpSpPr>
              <p:sp>
                <p:nvSpPr>
                  <p:cNvPr id="121" name="円/楕円 12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2" name="円/楕円 12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23" name="円/楕円 12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4" name="円/楕円 12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5" name="テキスト ボックス 12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6" name="円/楕円 12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7" name="テキスト ボックス 12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8" name="テキスト ボックス 12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59" name="グループ化 158"/>
            <p:cNvGrpSpPr/>
            <p:nvPr/>
          </p:nvGrpSpPr>
          <p:grpSpPr>
            <a:xfrm>
              <a:off x="3756066" y="970451"/>
              <a:ext cx="3698174" cy="1909910"/>
              <a:chOff x="6759191" y="1421578"/>
              <a:chExt cx="3698174" cy="1909910"/>
            </a:xfrm>
          </p:grpSpPr>
          <p:sp>
            <p:nvSpPr>
              <p:cNvPr id="160" name="角丸四角形 159"/>
              <p:cNvSpPr/>
              <p:nvPr/>
            </p:nvSpPr>
            <p:spPr>
              <a:xfrm>
                <a:off x="6759191" y="1421578"/>
                <a:ext cx="3698174" cy="190991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pic>
            <p:nvPicPr>
              <p:cNvPr id="161" name="図 160"/>
              <p:cNvPicPr>
                <a:picLocks noChangeAspect="1"/>
              </p:cNvPicPr>
              <p:nvPr/>
            </p:nvPicPr>
            <p:blipFill>
              <a:blip r:embed="rId2"/>
              <a:stretch>
                <a:fillRect/>
              </a:stretch>
            </p:blipFill>
            <p:spPr>
              <a:xfrm>
                <a:off x="6911788" y="1610841"/>
                <a:ext cx="815712" cy="685776"/>
              </a:xfrm>
              <a:prstGeom prst="rect">
                <a:avLst/>
              </a:prstGeom>
            </p:spPr>
          </p:pic>
          <p:pic>
            <p:nvPicPr>
              <p:cNvPr id="162" name="図 161"/>
              <p:cNvPicPr>
                <a:picLocks noChangeAspect="1"/>
              </p:cNvPicPr>
              <p:nvPr/>
            </p:nvPicPr>
            <p:blipFill>
              <a:blip r:embed="rId2"/>
              <a:stretch>
                <a:fillRect/>
              </a:stretch>
            </p:blipFill>
            <p:spPr>
              <a:xfrm>
                <a:off x="7792566" y="1610841"/>
                <a:ext cx="815712" cy="685776"/>
              </a:xfrm>
              <a:prstGeom prst="rect">
                <a:avLst/>
              </a:prstGeom>
            </p:spPr>
          </p:pic>
          <p:pic>
            <p:nvPicPr>
              <p:cNvPr id="163" name="図 162"/>
              <p:cNvPicPr>
                <a:picLocks noChangeAspect="1"/>
              </p:cNvPicPr>
              <p:nvPr/>
            </p:nvPicPr>
            <p:blipFill>
              <a:blip r:embed="rId2"/>
              <a:stretch>
                <a:fillRect/>
              </a:stretch>
            </p:blipFill>
            <p:spPr>
              <a:xfrm>
                <a:off x="8658951" y="1624221"/>
                <a:ext cx="815712" cy="685776"/>
              </a:xfrm>
              <a:prstGeom prst="rect">
                <a:avLst/>
              </a:prstGeom>
            </p:spPr>
          </p:pic>
          <p:pic>
            <p:nvPicPr>
              <p:cNvPr id="164" name="図 163"/>
              <p:cNvPicPr>
                <a:picLocks noChangeAspect="1"/>
              </p:cNvPicPr>
              <p:nvPr/>
            </p:nvPicPr>
            <p:blipFill>
              <a:blip r:embed="rId2"/>
              <a:stretch>
                <a:fillRect/>
              </a:stretch>
            </p:blipFill>
            <p:spPr>
              <a:xfrm>
                <a:off x="9538782" y="1624221"/>
                <a:ext cx="815712" cy="685776"/>
              </a:xfrm>
              <a:prstGeom prst="rect">
                <a:avLst/>
              </a:prstGeom>
            </p:spPr>
          </p:pic>
          <p:pic>
            <p:nvPicPr>
              <p:cNvPr id="165" name="図 164"/>
              <p:cNvPicPr>
                <a:picLocks noChangeAspect="1"/>
              </p:cNvPicPr>
              <p:nvPr/>
            </p:nvPicPr>
            <p:blipFill>
              <a:blip r:embed="rId2"/>
              <a:stretch>
                <a:fillRect/>
              </a:stretch>
            </p:blipFill>
            <p:spPr>
              <a:xfrm>
                <a:off x="6919722" y="2425871"/>
                <a:ext cx="815712" cy="685776"/>
              </a:xfrm>
              <a:prstGeom prst="rect">
                <a:avLst/>
              </a:prstGeom>
            </p:spPr>
          </p:pic>
          <p:pic>
            <p:nvPicPr>
              <p:cNvPr id="166" name="図 165"/>
              <p:cNvPicPr>
                <a:picLocks noChangeAspect="1"/>
              </p:cNvPicPr>
              <p:nvPr/>
            </p:nvPicPr>
            <p:blipFill>
              <a:blip r:embed="rId2"/>
              <a:stretch>
                <a:fillRect/>
              </a:stretch>
            </p:blipFill>
            <p:spPr>
              <a:xfrm>
                <a:off x="7800500" y="2425871"/>
                <a:ext cx="815712" cy="685776"/>
              </a:xfrm>
              <a:prstGeom prst="rect">
                <a:avLst/>
              </a:prstGeom>
            </p:spPr>
          </p:pic>
          <p:pic>
            <p:nvPicPr>
              <p:cNvPr id="167" name="図 166"/>
              <p:cNvPicPr>
                <a:picLocks noChangeAspect="1"/>
              </p:cNvPicPr>
              <p:nvPr/>
            </p:nvPicPr>
            <p:blipFill>
              <a:blip r:embed="rId2"/>
              <a:stretch>
                <a:fillRect/>
              </a:stretch>
            </p:blipFill>
            <p:spPr>
              <a:xfrm>
                <a:off x="8666885" y="2439251"/>
                <a:ext cx="815712" cy="685776"/>
              </a:xfrm>
              <a:prstGeom prst="rect">
                <a:avLst/>
              </a:prstGeom>
            </p:spPr>
          </p:pic>
          <p:pic>
            <p:nvPicPr>
              <p:cNvPr id="168" name="図 167"/>
              <p:cNvPicPr>
                <a:picLocks noChangeAspect="1"/>
              </p:cNvPicPr>
              <p:nvPr/>
            </p:nvPicPr>
            <p:blipFill>
              <a:blip r:embed="rId2"/>
              <a:stretch>
                <a:fillRect/>
              </a:stretch>
            </p:blipFill>
            <p:spPr>
              <a:xfrm>
                <a:off x="9546716" y="2439251"/>
                <a:ext cx="815712" cy="685776"/>
              </a:xfrm>
              <a:prstGeom prst="rect">
                <a:avLst/>
              </a:prstGeom>
            </p:spPr>
          </p:pic>
        </p:grpSp>
        <p:grpSp>
          <p:nvGrpSpPr>
            <p:cNvPr id="169" name="グループ化 168"/>
            <p:cNvGrpSpPr/>
            <p:nvPr/>
          </p:nvGrpSpPr>
          <p:grpSpPr>
            <a:xfrm>
              <a:off x="4223470" y="3743645"/>
              <a:ext cx="2763367" cy="2021165"/>
              <a:chOff x="6508159" y="3939698"/>
              <a:chExt cx="2763367" cy="2021165"/>
            </a:xfrm>
          </p:grpSpPr>
          <p:pic>
            <p:nvPicPr>
              <p:cNvPr id="170" name="図 169"/>
              <p:cNvPicPr>
                <a:picLocks noChangeAspect="1"/>
              </p:cNvPicPr>
              <p:nvPr/>
            </p:nvPicPr>
            <p:blipFill>
              <a:blip r:embed="rId3"/>
              <a:stretch>
                <a:fillRect/>
              </a:stretch>
            </p:blipFill>
            <p:spPr>
              <a:xfrm>
                <a:off x="6508159" y="4475899"/>
                <a:ext cx="1617187" cy="1484964"/>
              </a:xfrm>
              <a:prstGeom prst="rect">
                <a:avLst/>
              </a:prstGeom>
            </p:spPr>
          </p:pic>
          <p:pic>
            <p:nvPicPr>
              <p:cNvPr id="171" name="図 170"/>
              <p:cNvPicPr>
                <a:picLocks noChangeAspect="1"/>
              </p:cNvPicPr>
              <p:nvPr/>
            </p:nvPicPr>
            <p:blipFill>
              <a:blip r:embed="rId3"/>
              <a:stretch>
                <a:fillRect/>
              </a:stretch>
            </p:blipFill>
            <p:spPr>
              <a:xfrm>
                <a:off x="6902606" y="4291604"/>
                <a:ext cx="1617187" cy="1484964"/>
              </a:xfrm>
              <a:prstGeom prst="rect">
                <a:avLst/>
              </a:prstGeom>
            </p:spPr>
          </p:pic>
          <p:pic>
            <p:nvPicPr>
              <p:cNvPr id="172" name="図 171"/>
              <p:cNvPicPr>
                <a:picLocks noChangeAspect="1"/>
              </p:cNvPicPr>
              <p:nvPr/>
            </p:nvPicPr>
            <p:blipFill>
              <a:blip r:embed="rId3"/>
              <a:stretch>
                <a:fillRect/>
              </a:stretch>
            </p:blipFill>
            <p:spPr>
              <a:xfrm>
                <a:off x="7265208" y="4115651"/>
                <a:ext cx="1617187" cy="1484964"/>
              </a:xfrm>
              <a:prstGeom prst="rect">
                <a:avLst/>
              </a:prstGeom>
            </p:spPr>
          </p:pic>
          <p:pic>
            <p:nvPicPr>
              <p:cNvPr id="173" name="図 172"/>
              <p:cNvPicPr>
                <a:picLocks noChangeAspect="1"/>
              </p:cNvPicPr>
              <p:nvPr/>
            </p:nvPicPr>
            <p:blipFill>
              <a:blip r:embed="rId3"/>
              <a:stretch>
                <a:fillRect/>
              </a:stretch>
            </p:blipFill>
            <p:spPr>
              <a:xfrm>
                <a:off x="7654339" y="3939698"/>
                <a:ext cx="1617187" cy="1484964"/>
              </a:xfrm>
              <a:prstGeom prst="rect">
                <a:avLst/>
              </a:prstGeom>
            </p:spPr>
          </p:pic>
        </p:grpSp>
        <p:sp>
          <p:nvSpPr>
            <p:cNvPr id="174" name="テキスト ボックス 173"/>
            <p:cNvSpPr txBox="1"/>
            <p:nvPr/>
          </p:nvSpPr>
          <p:spPr>
            <a:xfrm>
              <a:off x="1065388"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2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5" name="テキスト ボックス 174"/>
            <p:cNvSpPr txBox="1"/>
            <p:nvPr/>
          </p:nvSpPr>
          <p:spPr>
            <a:xfrm>
              <a:off x="1065388" y="3146746"/>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4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6" name="テキスト ボックス 175"/>
            <p:cNvSpPr txBox="1"/>
            <p:nvPr/>
          </p:nvSpPr>
          <p:spPr>
            <a:xfrm>
              <a:off x="4823593"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8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7" name="テキスト ボックス 176"/>
            <p:cNvSpPr txBox="1"/>
            <p:nvPr/>
          </p:nvSpPr>
          <p:spPr>
            <a:xfrm>
              <a:off x="4629630" y="3146746"/>
              <a:ext cx="2114967"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Many NUMA nodes</a:t>
              </a:r>
              <a:endParaRPr lang="ja-JP" altLang="en-US" sz="1600" dirty="0">
                <a:solidFill>
                  <a:prstClr val="black"/>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50592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2" name="グループ化 141"/>
          <p:cNvGrpSpPr/>
          <p:nvPr/>
        </p:nvGrpSpPr>
        <p:grpSpPr>
          <a:xfrm>
            <a:off x="1893750" y="1827341"/>
            <a:ext cx="2574385" cy="1946506"/>
            <a:chOff x="1230527" y="762470"/>
            <a:chExt cx="2788917" cy="1946506"/>
          </a:xfrm>
        </p:grpSpPr>
        <p:grpSp>
          <p:nvGrpSpPr>
            <p:cNvPr id="98" name="グループ化 97"/>
            <p:cNvGrpSpPr/>
            <p:nvPr/>
          </p:nvGrpSpPr>
          <p:grpSpPr>
            <a:xfrm>
              <a:off x="1230527" y="1086828"/>
              <a:ext cx="2788917" cy="1622148"/>
              <a:chOff x="1598988" y="552463"/>
              <a:chExt cx="2788917" cy="1622148"/>
            </a:xfrm>
          </p:grpSpPr>
          <p:grpSp>
            <p:nvGrpSpPr>
              <p:cNvPr id="99" name="グループ化 98"/>
              <p:cNvGrpSpPr/>
              <p:nvPr/>
            </p:nvGrpSpPr>
            <p:grpSpPr>
              <a:xfrm>
                <a:off x="1629282" y="1795429"/>
                <a:ext cx="2716738" cy="379182"/>
                <a:chOff x="1606132" y="1795429"/>
                <a:chExt cx="2716738" cy="379182"/>
              </a:xfrm>
            </p:grpSpPr>
            <p:sp>
              <p:nvSpPr>
                <p:cNvPr id="103" name="円/楕円 102"/>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4" name="円/楕円 103"/>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5" name="円/楕円 104"/>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6" name="円/楕円 105"/>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7" name="テキスト ボックス 106"/>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8" name="円/楕円 107"/>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9" name="テキスト ボックス 108"/>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テキスト ボックス 109"/>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00" name="角丸四角形 99"/>
              <p:cNvSpPr/>
              <p:nvPr/>
            </p:nvSpPr>
            <p:spPr>
              <a:xfrm>
                <a:off x="1606131" y="1458410"/>
                <a:ext cx="2781773" cy="33701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Micro Kernel</a:t>
                </a:r>
                <a:endParaRPr lang="ja-JP" altLang="en-US" dirty="0">
                  <a:solidFill>
                    <a:prstClr val="black"/>
                  </a:solidFill>
                  <a:latin typeface="Arial Narrow" panose="020B0606020202030204" pitchFamily="34" charset="0"/>
                </a:endParaRPr>
              </a:p>
            </p:txBody>
          </p:sp>
          <p:sp>
            <p:nvSpPr>
              <p:cNvPr id="101" name="角丸四角形 100"/>
              <p:cNvSpPr/>
              <p:nvPr/>
            </p:nvSpPr>
            <p:spPr>
              <a:xfrm>
                <a:off x="1598988" y="552463"/>
                <a:ext cx="887494" cy="8427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02" name="角丸四角形 101"/>
              <p:cNvSpPr/>
              <p:nvPr/>
            </p:nvSpPr>
            <p:spPr>
              <a:xfrm>
                <a:off x="2524381" y="1108623"/>
                <a:ext cx="1863524" cy="28658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Linux Adaptation Layer</a:t>
                </a:r>
                <a:endParaRPr lang="ja-JP" altLang="en-US" sz="1400" dirty="0">
                  <a:solidFill>
                    <a:prstClr val="black"/>
                  </a:solidFill>
                  <a:latin typeface="Arial Narrow" panose="020B0606020202030204" pitchFamily="34" charset="0"/>
                </a:endParaRPr>
              </a:p>
            </p:txBody>
          </p:sp>
        </p:grpSp>
        <p:sp>
          <p:nvSpPr>
            <p:cNvPr id="138" name="角丸四角形 137"/>
            <p:cNvSpPr/>
            <p:nvPr/>
          </p:nvSpPr>
          <p:spPr>
            <a:xfrm>
              <a:off x="2179070" y="762470"/>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3" name="グループ化 142"/>
          <p:cNvGrpSpPr/>
          <p:nvPr/>
        </p:nvGrpSpPr>
        <p:grpSpPr>
          <a:xfrm>
            <a:off x="4993275" y="2151699"/>
            <a:ext cx="2595754" cy="1622148"/>
            <a:chOff x="4608405" y="1057433"/>
            <a:chExt cx="2812067" cy="1622148"/>
          </a:xfrm>
        </p:grpSpPr>
        <p:grpSp>
          <p:nvGrpSpPr>
            <p:cNvPr id="97" name="グループ化 96"/>
            <p:cNvGrpSpPr/>
            <p:nvPr/>
          </p:nvGrpSpPr>
          <p:grpSpPr>
            <a:xfrm>
              <a:off x="4608405" y="1057433"/>
              <a:ext cx="2812067" cy="1622148"/>
              <a:chOff x="1598988" y="552463"/>
              <a:chExt cx="2812067" cy="1622148"/>
            </a:xfrm>
          </p:grpSpPr>
          <p:grpSp>
            <p:nvGrpSpPr>
              <p:cNvPr id="93" name="グループ化 92"/>
              <p:cNvGrpSpPr/>
              <p:nvPr/>
            </p:nvGrpSpPr>
            <p:grpSpPr>
              <a:xfrm>
                <a:off x="1629282" y="1795429"/>
                <a:ext cx="2716738" cy="379182"/>
                <a:chOff x="1606132" y="1795429"/>
                <a:chExt cx="2716738" cy="379182"/>
              </a:xfrm>
            </p:grpSpPr>
            <p:sp>
              <p:nvSpPr>
                <p:cNvPr id="62" name="円/楕円 61"/>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3" name="円/楕円 62"/>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64" name="円/楕円 63"/>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5" name="円/楕円 64"/>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6" name="テキスト ボックス 65"/>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7" name="円/楕円 66"/>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8" name="テキスト ボックス 67"/>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9" name="テキスト ボックス 68"/>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95" name="角丸四角形 94"/>
              <p:cNvSpPr/>
              <p:nvPr/>
            </p:nvSpPr>
            <p:spPr>
              <a:xfrm>
                <a:off x="1598988" y="552463"/>
                <a:ext cx="887494" cy="124296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96" name="角丸四角形 95"/>
              <p:cNvSpPr/>
              <p:nvPr/>
            </p:nvSpPr>
            <p:spPr>
              <a:xfrm>
                <a:off x="2547531" y="1371768"/>
                <a:ext cx="1863524" cy="3920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Light-Weight</a:t>
                </a:r>
              </a:p>
              <a:p>
                <a:pPr algn="ctr"/>
                <a:r>
                  <a:rPr lang="en-US" altLang="ja-JP" sz="1400" dirty="0">
                    <a:solidFill>
                      <a:prstClr val="black"/>
                    </a:solidFill>
                    <a:latin typeface="Arial Narrow" panose="020B0606020202030204" pitchFamily="34" charset="0"/>
                  </a:rPr>
                  <a:t>Kernel</a:t>
                </a:r>
                <a:endParaRPr lang="ja-JP" altLang="en-US" sz="1400" dirty="0">
                  <a:solidFill>
                    <a:prstClr val="black"/>
                  </a:solidFill>
                  <a:latin typeface="Arial Narrow" panose="020B0606020202030204" pitchFamily="34" charset="0"/>
                </a:endParaRPr>
              </a:p>
            </p:txBody>
          </p:sp>
        </p:grpSp>
        <p:sp>
          <p:nvSpPr>
            <p:cNvPr id="139" name="角丸四角形 138"/>
            <p:cNvSpPr/>
            <p:nvPr/>
          </p:nvSpPr>
          <p:spPr>
            <a:xfrm>
              <a:off x="5613915" y="1114810"/>
              <a:ext cx="707456" cy="7279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1" name="グループ化 140"/>
          <p:cNvGrpSpPr/>
          <p:nvPr/>
        </p:nvGrpSpPr>
        <p:grpSpPr>
          <a:xfrm>
            <a:off x="7931711" y="2243721"/>
            <a:ext cx="2595754" cy="1530126"/>
            <a:chOff x="7786637" y="1057433"/>
            <a:chExt cx="2812067" cy="1530126"/>
          </a:xfrm>
        </p:grpSpPr>
        <p:grpSp>
          <p:nvGrpSpPr>
            <p:cNvPr id="124" name="グループ化 123"/>
            <p:cNvGrpSpPr/>
            <p:nvPr/>
          </p:nvGrpSpPr>
          <p:grpSpPr>
            <a:xfrm>
              <a:off x="7786637" y="1329735"/>
              <a:ext cx="2812067" cy="1257824"/>
              <a:chOff x="1598988" y="916787"/>
              <a:chExt cx="2812067" cy="1257824"/>
            </a:xfrm>
          </p:grpSpPr>
          <p:grpSp>
            <p:nvGrpSpPr>
              <p:cNvPr id="125" name="グループ化 124"/>
              <p:cNvGrpSpPr/>
              <p:nvPr/>
            </p:nvGrpSpPr>
            <p:grpSpPr>
              <a:xfrm>
                <a:off x="1629282" y="1795429"/>
                <a:ext cx="2716738" cy="379182"/>
                <a:chOff x="1606132" y="1795429"/>
                <a:chExt cx="2716738" cy="379182"/>
              </a:xfrm>
            </p:grpSpPr>
            <p:sp>
              <p:nvSpPr>
                <p:cNvPr id="128" name="円/楕円 127"/>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9" name="円/楕円 128"/>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0" name="円/楕円 129"/>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1" name="円/楕円 130"/>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テキスト ボックス 131"/>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3" name="円/楕円 132"/>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テキスト ボックス 133"/>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5" name="テキスト ボックス 134"/>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26" name="角丸四角形 125"/>
              <p:cNvSpPr/>
              <p:nvPr/>
            </p:nvSpPr>
            <p:spPr>
              <a:xfrm>
                <a:off x="1598988" y="916787"/>
                <a:ext cx="887494" cy="8786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27" name="角丸四角形 126"/>
              <p:cNvSpPr/>
              <p:nvPr/>
            </p:nvSpPr>
            <p:spPr>
              <a:xfrm>
                <a:off x="2547531" y="1508847"/>
                <a:ext cx="1863524" cy="2549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Interrupt forwarder</a:t>
                </a:r>
                <a:endParaRPr lang="ja-JP" altLang="en-US" sz="1400" dirty="0">
                  <a:solidFill>
                    <a:prstClr val="black"/>
                  </a:solidFill>
                  <a:latin typeface="Arial Narrow" panose="020B0606020202030204" pitchFamily="34" charset="0"/>
                </a:endParaRPr>
              </a:p>
            </p:txBody>
          </p:sp>
        </p:grpSp>
        <p:sp>
          <p:nvSpPr>
            <p:cNvPr id="140" name="角丸四角形 139"/>
            <p:cNvSpPr/>
            <p:nvPr/>
          </p:nvSpPr>
          <p:spPr>
            <a:xfrm>
              <a:off x="8792147" y="1057433"/>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sp>
        <p:nvSpPr>
          <p:cNvPr id="144" name="テキスト ボックス 143"/>
          <p:cNvSpPr txBox="1"/>
          <p:nvPr/>
        </p:nvSpPr>
        <p:spPr>
          <a:xfrm>
            <a:off x="2001984" y="4081475"/>
            <a:ext cx="2321310" cy="584775"/>
          </a:xfrm>
          <a:prstGeom prst="rect">
            <a:avLst/>
          </a:prstGeom>
          <a:noFill/>
        </p:spPr>
        <p:txBody>
          <a:bodyPr wrap="square" rtlCol="0">
            <a:spAutoFit/>
          </a:bodyPr>
          <a:lstStyle/>
          <a:p>
            <a:pPr marL="173038" indent="-173038"/>
            <a:r>
              <a:rPr lang="en-US" altLang="ja-JP" sz="1600" dirty="0">
                <a:solidFill>
                  <a:prstClr val="black"/>
                </a:solidFill>
              </a:rPr>
              <a:t>a) Traditional Micro Kernel Approach</a:t>
            </a:r>
            <a:endParaRPr lang="ja-JP" altLang="en-US" sz="1600" dirty="0">
              <a:solidFill>
                <a:prstClr val="black"/>
              </a:solidFill>
            </a:endParaRPr>
          </a:p>
        </p:txBody>
      </p:sp>
      <p:sp>
        <p:nvSpPr>
          <p:cNvPr id="145" name="テキスト ボックス 144"/>
          <p:cNvSpPr txBox="1"/>
          <p:nvPr/>
        </p:nvSpPr>
        <p:spPr>
          <a:xfrm>
            <a:off x="4934475" y="4081475"/>
            <a:ext cx="2321310" cy="584775"/>
          </a:xfrm>
          <a:prstGeom prst="rect">
            <a:avLst/>
          </a:prstGeom>
          <a:noFill/>
        </p:spPr>
        <p:txBody>
          <a:bodyPr wrap="square" rtlCol="0">
            <a:spAutoFit/>
          </a:bodyPr>
          <a:lstStyle/>
          <a:p>
            <a:pPr marL="173038" indent="-173038"/>
            <a:r>
              <a:rPr lang="en-US" altLang="ja-JP" sz="1600" dirty="0">
                <a:solidFill>
                  <a:prstClr val="black"/>
                </a:solidFill>
              </a:rPr>
              <a:t>b) Linux + User Process on Light-Weight Kernel</a:t>
            </a:r>
            <a:endParaRPr lang="ja-JP" altLang="en-US" sz="1600" dirty="0">
              <a:solidFill>
                <a:prstClr val="black"/>
              </a:solidFill>
            </a:endParaRPr>
          </a:p>
        </p:txBody>
      </p:sp>
      <p:sp>
        <p:nvSpPr>
          <p:cNvPr id="146" name="テキスト ボックス 145"/>
          <p:cNvSpPr txBox="1"/>
          <p:nvPr/>
        </p:nvSpPr>
        <p:spPr>
          <a:xfrm>
            <a:off x="8025735" y="4081474"/>
            <a:ext cx="2321310" cy="584775"/>
          </a:xfrm>
          <a:prstGeom prst="rect">
            <a:avLst/>
          </a:prstGeom>
          <a:noFill/>
        </p:spPr>
        <p:txBody>
          <a:bodyPr wrap="square" rtlCol="0">
            <a:spAutoFit/>
          </a:bodyPr>
          <a:lstStyle/>
          <a:p>
            <a:pPr marL="173038" indent="-173038"/>
            <a:r>
              <a:rPr lang="en-US" altLang="ja-JP" sz="1600" dirty="0">
                <a:solidFill>
                  <a:prstClr val="black"/>
                </a:solidFill>
              </a:rPr>
              <a:t>c) Linux + User Process on interrupt forwarder</a:t>
            </a:r>
            <a:endParaRPr lang="ja-JP" altLang="en-US" sz="1600" dirty="0">
              <a:solidFill>
                <a:prstClr val="black"/>
              </a:solidFill>
            </a:endParaRPr>
          </a:p>
        </p:txBody>
      </p:sp>
    </p:spTree>
    <p:extLst>
      <p:ext uri="{BB962C8B-B14F-4D97-AF65-F5344CB8AC3E}">
        <p14:creationId xmlns:p14="http://schemas.microsoft.com/office/powerpoint/2010/main" val="14409275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グループ化 1"/>
          <p:cNvGrpSpPr/>
          <p:nvPr/>
        </p:nvGrpSpPr>
        <p:grpSpPr>
          <a:xfrm>
            <a:off x="3075693" y="1733692"/>
            <a:ext cx="5594340" cy="2347350"/>
            <a:chOff x="2115725" y="4152800"/>
            <a:chExt cx="6060535" cy="2347350"/>
          </a:xfrm>
        </p:grpSpPr>
        <p:sp>
          <p:nvSpPr>
            <p:cNvPr id="3" name="正方形/長方形 2"/>
            <p:cNvSpPr/>
            <p:nvPr/>
          </p:nvSpPr>
          <p:spPr bwMode="auto">
            <a:xfrm>
              <a:off x="2129164" y="5601544"/>
              <a:ext cx="6047096" cy="326816"/>
            </a:xfrm>
            <a:prstGeom prst="rect">
              <a:avLst/>
            </a:prstGeom>
            <a:solidFill>
              <a:srgbClr val="FF99FF"/>
            </a:solidFill>
            <a:ln>
              <a:noFill/>
            </a:ln>
            <a:effectLst>
              <a:outerShdw blurRad="50800" dist="38100" dir="2700000" algn="tl" rotWithShape="0">
                <a:prstClr val="black">
                  <a:alpha val="40000"/>
                </a:prstClr>
              </a:outerShdw>
            </a:effectLst>
          </p:spPr>
          <p:txBody>
            <a:bodyPr anchor="b"/>
            <a:lstStyle/>
            <a:p>
              <a:pPr algn="ctr">
                <a:defRPr/>
              </a:pPr>
              <a:endParaRPr kumimoji="0" lang="en-US" altLang="ja-JP" sz="1200" kern="0" dirty="0">
                <a:solidFill>
                  <a:prstClr val="black"/>
                </a:solidFill>
              </a:endParaRPr>
            </a:p>
            <a:p>
              <a:pPr algn="ctr">
                <a:defRPr/>
              </a:pPr>
              <a:endParaRPr kumimoji="0" lang="en-US" altLang="ja-JP" sz="1200" kern="0" dirty="0">
                <a:solidFill>
                  <a:prstClr val="black"/>
                </a:solidFill>
              </a:endParaRPr>
            </a:p>
            <a:p>
              <a:pPr algn="ctr">
                <a:lnSpc>
                  <a:spcPts val="3200"/>
                </a:lnSpc>
                <a:defRPr/>
              </a:pPr>
              <a:r>
                <a:rPr kumimoji="0" lang="en-US" altLang="ja-JP" sz="1200" kern="0" dirty="0">
                  <a:solidFill>
                    <a:prstClr val="black"/>
                  </a:solidFill>
                </a:rPr>
                <a:t>Many Core</a:t>
              </a:r>
              <a:endParaRPr lang="ja-JP" altLang="en-US" sz="1200" kern="0" dirty="0">
                <a:solidFill>
                  <a:prstClr val="black"/>
                </a:solidFill>
              </a:endParaRPr>
            </a:p>
          </p:txBody>
        </p:sp>
        <p:cxnSp>
          <p:nvCxnSpPr>
            <p:cNvPr id="4" name="カギ線コネクタ 115"/>
            <p:cNvCxnSpPr>
              <a:stCxn id="3" idx="2"/>
              <a:endCxn id="11" idx="0"/>
            </p:cNvCxnSpPr>
            <p:nvPr/>
          </p:nvCxnSpPr>
          <p:spPr bwMode="auto">
            <a:xfrm>
              <a:off x="5152712" y="5928360"/>
              <a:ext cx="479" cy="217796"/>
            </a:xfrm>
            <a:prstGeom prst="straightConnector1">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円/楕円 4"/>
            <p:cNvSpPr/>
            <p:nvPr/>
          </p:nvSpPr>
          <p:spPr>
            <a:xfrm>
              <a:off x="5916287"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6" name="円/楕円 5"/>
            <p:cNvSpPr/>
            <p:nvPr/>
          </p:nvSpPr>
          <p:spPr>
            <a:xfrm>
              <a:off x="6075095"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7" name="円/楕円 6"/>
            <p:cNvSpPr/>
            <p:nvPr/>
          </p:nvSpPr>
          <p:spPr>
            <a:xfrm>
              <a:off x="6233904"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8" name="テキスト ボックス 7"/>
            <p:cNvSpPr txBox="1"/>
            <p:nvPr/>
          </p:nvSpPr>
          <p:spPr>
            <a:xfrm>
              <a:off x="2121544" y="5601631"/>
              <a:ext cx="2016000" cy="276999"/>
            </a:xfrm>
            <a:prstGeom prst="rect">
              <a:avLst/>
            </a:prstGeom>
            <a:solidFill>
              <a:srgbClr val="FFFFFF">
                <a:alpha val="30196"/>
              </a:srgbClr>
            </a:solidFill>
            <a:ln>
              <a:solidFill>
                <a:srgbClr val="FF0000"/>
              </a:solidFill>
            </a:ln>
          </p:spPr>
          <p:txBody>
            <a:bodyPr wrap="square" rtlCol="0" anchor="ctr">
              <a:spAutoFit/>
            </a:bodyPr>
            <a:lstStyle/>
            <a:p>
              <a:r>
                <a:rPr lang="en-US" altLang="ja-JP" sz="1200" dirty="0">
                  <a:solidFill>
                    <a:prstClr val="black"/>
                  </a:solidFill>
                  <a:latin typeface="Arial Narrow" panose="020B0606020202030204" pitchFamily="34" charset="0"/>
                </a:rPr>
                <a:t>Cores for Linux</a:t>
              </a:r>
            </a:p>
          </p:txBody>
        </p:sp>
        <p:sp>
          <p:nvSpPr>
            <p:cNvPr id="9" name="テキスト ボックス 8"/>
            <p:cNvSpPr txBox="1"/>
            <p:nvPr/>
          </p:nvSpPr>
          <p:spPr>
            <a:xfrm>
              <a:off x="4122420" y="5601631"/>
              <a:ext cx="16920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Application Cores</a:t>
              </a:r>
              <a:endParaRPr lang="ja-JP" altLang="en-US" sz="1200" dirty="0">
                <a:solidFill>
                  <a:prstClr val="black"/>
                </a:solidFill>
                <a:latin typeface="Arial Narrow" panose="020B0606020202030204" pitchFamily="34" charset="0"/>
              </a:endParaRPr>
            </a:p>
          </p:txBody>
        </p:sp>
        <p:sp>
          <p:nvSpPr>
            <p:cNvPr id="10" name="テキスト ボックス 9"/>
            <p:cNvSpPr txBox="1"/>
            <p:nvPr/>
          </p:nvSpPr>
          <p:spPr>
            <a:xfrm>
              <a:off x="5798820" y="5601631"/>
              <a:ext cx="23622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Dedicated OS service Cores</a:t>
              </a:r>
              <a:endParaRPr lang="ja-JP" altLang="en-US" sz="1200" dirty="0">
                <a:solidFill>
                  <a:prstClr val="black"/>
                </a:solidFill>
                <a:latin typeface="Arial Narrow" panose="020B0606020202030204" pitchFamily="34" charset="0"/>
              </a:endParaRPr>
            </a:p>
          </p:txBody>
        </p:sp>
        <p:sp>
          <p:nvSpPr>
            <p:cNvPr id="11" name="正方形/長方形 10"/>
            <p:cNvSpPr/>
            <p:nvPr/>
          </p:nvSpPr>
          <p:spPr bwMode="auto">
            <a:xfrm>
              <a:off x="4366718" y="6146156"/>
              <a:ext cx="1572945" cy="353994"/>
            </a:xfrm>
            <a:prstGeom prst="rect">
              <a:avLst/>
            </a:prstGeom>
            <a:solidFill>
              <a:srgbClr val="99FF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lnSpc>
                  <a:spcPts val="1200"/>
                </a:lnSpc>
                <a:defRPr/>
              </a:pPr>
              <a:r>
                <a:rPr kumimoji="0" lang="en-US" altLang="ja-JP" sz="1200" kern="0" dirty="0">
                  <a:solidFill>
                    <a:prstClr val="black"/>
                  </a:solidFill>
                </a:rPr>
                <a:t>Interconnect</a:t>
              </a:r>
              <a:endParaRPr lang="ja-JP" altLang="en-US" sz="1200" kern="0" dirty="0">
                <a:solidFill>
                  <a:prstClr val="black"/>
                </a:solidFill>
              </a:endParaRPr>
            </a:p>
          </p:txBody>
        </p:sp>
        <p:sp>
          <p:nvSpPr>
            <p:cNvPr id="12" name="正方形/長方形 11"/>
            <p:cNvSpPr/>
            <p:nvPr/>
          </p:nvSpPr>
          <p:spPr bwMode="auto">
            <a:xfrm>
              <a:off x="41322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13" name="正方形/長方形 12"/>
            <p:cNvSpPr/>
            <p:nvPr/>
          </p:nvSpPr>
          <p:spPr>
            <a:xfrm>
              <a:off x="46758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14" name="正方形/長方形 13"/>
            <p:cNvSpPr/>
            <p:nvPr/>
          </p:nvSpPr>
          <p:spPr bwMode="auto">
            <a:xfrm>
              <a:off x="41432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15" name="正方形/長方形 14"/>
            <p:cNvSpPr/>
            <p:nvPr/>
          </p:nvSpPr>
          <p:spPr bwMode="auto">
            <a:xfrm>
              <a:off x="41432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16" name="正方形/長方形 15"/>
            <p:cNvSpPr/>
            <p:nvPr/>
          </p:nvSpPr>
          <p:spPr bwMode="auto">
            <a:xfrm>
              <a:off x="4132220" y="4784489"/>
              <a:ext cx="1692000" cy="19174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Linux API (</a:t>
              </a:r>
              <a:r>
                <a:rPr lang="en-US" altLang="ja-JP" sz="1200" kern="0" dirty="0" err="1">
                  <a:solidFill>
                    <a:prstClr val="black"/>
                  </a:solidFill>
                  <a:latin typeface="Arial Narrow" pitchFamily="34" charset="0"/>
                </a:rPr>
                <a:t>glibc</a:t>
              </a:r>
              <a:r>
                <a:rPr lang="en-US" altLang="ja-JP" sz="1200" kern="0" dirty="0">
                  <a:solidFill>
                    <a:prstClr val="black"/>
                  </a:solidFill>
                  <a:latin typeface="Arial Narrow" pitchFamily="34" charset="0"/>
                </a:rPr>
                <a:t>)</a:t>
              </a:r>
              <a:endParaRPr lang="ja-JP" altLang="en-US" sz="1050" kern="0" dirty="0">
                <a:solidFill>
                  <a:prstClr val="black"/>
                </a:solidFill>
                <a:latin typeface="Arial Narrow" pitchFamily="34" charset="0"/>
              </a:endParaRPr>
            </a:p>
          </p:txBody>
        </p:sp>
        <p:sp>
          <p:nvSpPr>
            <p:cNvPr id="17" name="正方形/長方形 16"/>
            <p:cNvSpPr/>
            <p:nvPr/>
          </p:nvSpPr>
          <p:spPr bwMode="auto">
            <a:xfrm>
              <a:off x="4132222" y="4404874"/>
              <a:ext cx="468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MPI</a:t>
              </a:r>
              <a:endParaRPr lang="ja-JP" altLang="en-US" sz="1050" kern="0" dirty="0">
                <a:solidFill>
                  <a:prstClr val="black"/>
                </a:solidFill>
                <a:latin typeface="Arial Narrow" pitchFamily="34" charset="0"/>
              </a:endParaRPr>
            </a:p>
          </p:txBody>
        </p:sp>
        <p:sp>
          <p:nvSpPr>
            <p:cNvPr id="18" name="正方形/長方形 17"/>
            <p:cNvSpPr/>
            <p:nvPr/>
          </p:nvSpPr>
          <p:spPr bwMode="auto">
            <a:xfrm>
              <a:off x="5283541" y="4404874"/>
              <a:ext cx="540000" cy="384194"/>
            </a:xfrm>
            <a:prstGeom prst="rect">
              <a:avLst/>
            </a:prstGeom>
            <a:solidFill>
              <a:srgbClr val="CCECFF"/>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PGAS</a:t>
              </a:r>
              <a:endParaRPr lang="ja-JP" altLang="en-US" sz="1050" kern="0" dirty="0">
                <a:solidFill>
                  <a:prstClr val="black"/>
                </a:solidFill>
                <a:latin typeface="Arial Narrow" pitchFamily="34" charset="0"/>
              </a:endParaRPr>
            </a:p>
          </p:txBody>
        </p:sp>
        <p:sp>
          <p:nvSpPr>
            <p:cNvPr id="19" name="正方形/長方形 18"/>
            <p:cNvSpPr/>
            <p:nvPr/>
          </p:nvSpPr>
          <p:spPr bwMode="auto">
            <a:xfrm>
              <a:off x="4596494" y="4404874"/>
              <a:ext cx="684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err="1">
                  <a:solidFill>
                    <a:prstClr val="black"/>
                  </a:solidFill>
                  <a:latin typeface="Arial Narrow" pitchFamily="34" charset="0"/>
                </a:rPr>
                <a:t>OpenMP</a:t>
              </a:r>
              <a:endParaRPr lang="ja-JP" altLang="en-US" sz="1050" kern="0" dirty="0">
                <a:solidFill>
                  <a:prstClr val="black"/>
                </a:solidFill>
                <a:latin typeface="Arial Narrow" pitchFamily="34" charset="0"/>
              </a:endParaRPr>
            </a:p>
          </p:txBody>
        </p:sp>
        <p:sp>
          <p:nvSpPr>
            <p:cNvPr id="20" name="正方形/長方形 19"/>
            <p:cNvSpPr/>
            <p:nvPr/>
          </p:nvSpPr>
          <p:spPr bwMode="auto">
            <a:xfrm>
              <a:off x="2115725" y="4404874"/>
              <a:ext cx="2016000" cy="1188000"/>
            </a:xfrm>
            <a:prstGeom prst="rect">
              <a:avLst/>
            </a:prstGeom>
            <a:solidFill>
              <a:srgbClr val="FFFFCC"/>
            </a:solidFill>
            <a:ln w="25400" cap="flat" cmpd="sng" algn="ctr">
              <a:solidFill>
                <a:srgbClr val="000000"/>
              </a:solidFill>
              <a:prstDash val="solid"/>
            </a:ln>
            <a:effectLst/>
          </p:spPr>
          <p:txBody>
            <a:bodyPr anchorCtr="1"/>
            <a:lstStyle/>
            <a:p>
              <a:pPr>
                <a:defRPr/>
              </a:pPr>
              <a:r>
                <a:rPr lang="en-US" altLang="ja-JP" sz="1400" kern="0" dirty="0">
                  <a:solidFill>
                    <a:prstClr val="black"/>
                  </a:solidFill>
                  <a:latin typeface="Arial Narrow" pitchFamily="34" charset="0"/>
                </a:rPr>
                <a:t>Linux Kernel</a:t>
              </a:r>
              <a:endParaRPr lang="ja-JP" altLang="en-US" sz="1400" kern="0" dirty="0">
                <a:solidFill>
                  <a:prstClr val="black"/>
                </a:solidFill>
                <a:latin typeface="Arial Narrow" pitchFamily="34" charset="0"/>
              </a:endParaRPr>
            </a:p>
          </p:txBody>
        </p:sp>
        <p:sp>
          <p:nvSpPr>
            <p:cNvPr id="21" name="正方形/長方形 20"/>
            <p:cNvSpPr/>
            <p:nvPr/>
          </p:nvSpPr>
          <p:spPr bwMode="auto">
            <a:xfrm>
              <a:off x="2976011" y="5394151"/>
              <a:ext cx="1152000" cy="180000"/>
            </a:xfrm>
            <a:prstGeom prst="rect">
              <a:avLst/>
            </a:prstGeom>
            <a:solidFill>
              <a:srgbClr val="AD0101"/>
            </a:solidFill>
            <a:ln w="25400" cap="flat" cmpd="sng" algn="ctr">
              <a:solidFill>
                <a:srgbClr val="AC956E">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IHK-Linux driver</a:t>
              </a:r>
              <a:endParaRPr lang="ja-JP" altLang="en-US" sz="1200" kern="0" dirty="0">
                <a:solidFill>
                  <a:prstClr val="white"/>
                </a:solidFill>
                <a:latin typeface="Arial Narrow" pitchFamily="34" charset="0"/>
              </a:endParaRPr>
            </a:p>
          </p:txBody>
        </p:sp>
        <p:sp>
          <p:nvSpPr>
            <p:cNvPr id="22" name="正方形/長方形 21"/>
            <p:cNvSpPr/>
            <p:nvPr/>
          </p:nvSpPr>
          <p:spPr bwMode="auto">
            <a:xfrm>
              <a:off x="2978079" y="5207275"/>
              <a:ext cx="1152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23" name="正方形/長方形 22"/>
            <p:cNvSpPr/>
            <p:nvPr/>
          </p:nvSpPr>
          <p:spPr bwMode="auto">
            <a:xfrm>
              <a:off x="3477564" y="4835887"/>
              <a:ext cx="648000" cy="36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white"/>
                  </a:solidFill>
                  <a:latin typeface="Arial Narrow" pitchFamily="34" charset="0"/>
                </a:rPr>
                <a:t>mcctrl</a:t>
              </a:r>
              <a:endParaRPr lang="ja-JP" altLang="en-US" sz="1200" kern="0" dirty="0">
                <a:solidFill>
                  <a:prstClr val="white"/>
                </a:solidFill>
                <a:latin typeface="Arial Narrow" pitchFamily="34" charset="0"/>
              </a:endParaRPr>
            </a:p>
          </p:txBody>
        </p:sp>
        <p:sp>
          <p:nvSpPr>
            <p:cNvPr id="24" name="正方形/長方形 23"/>
            <p:cNvSpPr/>
            <p:nvPr/>
          </p:nvSpPr>
          <p:spPr bwMode="auto">
            <a:xfrm>
              <a:off x="3477564" y="4152800"/>
              <a:ext cx="648000" cy="252000"/>
            </a:xfrm>
            <a:prstGeom prst="rect">
              <a:avLst/>
            </a:prstGeom>
            <a:no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black"/>
                  </a:solidFill>
                  <a:latin typeface="Arial Narrow" pitchFamily="34" charset="0"/>
                </a:rPr>
                <a:t>mcexec</a:t>
              </a:r>
              <a:endParaRPr lang="ja-JP" altLang="en-US" sz="1200" kern="0" dirty="0">
                <a:solidFill>
                  <a:prstClr val="black"/>
                </a:solidFill>
                <a:latin typeface="Arial Narrow" pitchFamily="34" charset="0"/>
              </a:endParaRPr>
            </a:p>
          </p:txBody>
        </p:sp>
        <p:sp>
          <p:nvSpPr>
            <p:cNvPr id="25" name="正方形/長方形 24"/>
            <p:cNvSpPr/>
            <p:nvPr/>
          </p:nvSpPr>
          <p:spPr bwMode="auto">
            <a:xfrm>
              <a:off x="2974595" y="4835887"/>
              <a:ext cx="504000" cy="360000"/>
            </a:xfrm>
            <a:prstGeom prst="rect">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0" anchor="ctr"/>
            <a:lstStyle/>
            <a:p>
              <a:pPr>
                <a:defRPr/>
              </a:pPr>
              <a:r>
                <a:rPr lang="en-US" altLang="ja-JP" sz="1100" dirty="0">
                  <a:solidFill>
                    <a:prstClr val="black"/>
                  </a:solidFill>
                  <a:latin typeface="Arial Narrow" pitchFamily="34" charset="0"/>
                  <a:cs typeface="Arial" pitchFamily="34" charset="0"/>
                </a:rPr>
                <a:t>Helper Threads</a:t>
              </a:r>
              <a:endParaRPr lang="ja-JP" altLang="en-US" sz="1100" dirty="0">
                <a:solidFill>
                  <a:prstClr val="black"/>
                </a:solidFill>
                <a:latin typeface="Arial Narrow" pitchFamily="34" charset="0"/>
                <a:cs typeface="Arial" pitchFamily="34" charset="0"/>
              </a:endParaRPr>
            </a:p>
          </p:txBody>
        </p:sp>
        <p:sp>
          <p:nvSpPr>
            <p:cNvPr id="26" name="正方形/長方形 25"/>
            <p:cNvSpPr/>
            <p:nvPr/>
          </p:nvSpPr>
          <p:spPr bwMode="auto">
            <a:xfrm>
              <a:off x="64563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27" name="正方形/長方形 26"/>
            <p:cNvSpPr/>
            <p:nvPr/>
          </p:nvSpPr>
          <p:spPr>
            <a:xfrm>
              <a:off x="69999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28" name="正方形/長方形 27"/>
            <p:cNvSpPr/>
            <p:nvPr/>
          </p:nvSpPr>
          <p:spPr bwMode="auto">
            <a:xfrm>
              <a:off x="64673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29" name="正方形/長方形 28"/>
            <p:cNvSpPr/>
            <p:nvPr/>
          </p:nvSpPr>
          <p:spPr bwMode="auto">
            <a:xfrm>
              <a:off x="64673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grpSp>
    </p:spTree>
    <p:extLst>
      <p:ext uri="{BB962C8B-B14F-4D97-AF65-F5344CB8AC3E}">
        <p14:creationId xmlns:p14="http://schemas.microsoft.com/office/powerpoint/2010/main" val="4958926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7" name="テキスト ボックス 86"/>
          <p:cNvSpPr txBox="1"/>
          <p:nvPr/>
        </p:nvSpPr>
        <p:spPr>
          <a:xfrm>
            <a:off x="-2108581" y="1526557"/>
            <a:ext cx="1751914" cy="369332"/>
          </a:xfrm>
          <a:prstGeom prst="rect">
            <a:avLst/>
          </a:prstGeom>
          <a:noFill/>
        </p:spPr>
        <p:txBody>
          <a:bodyPr wrap="none" rtlCol="0">
            <a:spAutoFit/>
          </a:bodyPr>
          <a:lstStyle/>
          <a:p>
            <a:r>
              <a:rPr lang="en-US" altLang="ja-JP" dirty="0">
                <a:solidFill>
                  <a:prstClr val="black"/>
                </a:solidFill>
              </a:rPr>
              <a:t>$ </a:t>
            </a:r>
            <a:r>
              <a:rPr lang="en-US" altLang="ja-JP" dirty="0" err="1">
                <a:solidFill>
                  <a:prstClr val="black"/>
                </a:solidFill>
              </a:rPr>
              <a:t>mcexec</a:t>
            </a:r>
            <a:r>
              <a:rPr lang="en-US" altLang="ja-JP" dirty="0">
                <a:solidFill>
                  <a:prstClr val="black"/>
                </a:solidFill>
              </a:rPr>
              <a:t> ./</a:t>
            </a:r>
            <a:r>
              <a:rPr lang="en-US" altLang="ja-JP" dirty="0" err="1">
                <a:solidFill>
                  <a:prstClr val="black"/>
                </a:solidFill>
              </a:rPr>
              <a:t>a.out</a:t>
            </a:r>
            <a:endParaRPr lang="ja-JP" altLang="en-US" dirty="0">
              <a:solidFill>
                <a:prstClr val="black"/>
              </a:solidFill>
            </a:endParaRPr>
          </a:p>
        </p:txBody>
      </p:sp>
      <p:grpSp>
        <p:nvGrpSpPr>
          <p:cNvPr id="7" name="グループ化 6"/>
          <p:cNvGrpSpPr/>
          <p:nvPr/>
        </p:nvGrpSpPr>
        <p:grpSpPr>
          <a:xfrm>
            <a:off x="1664533" y="84748"/>
            <a:ext cx="8636115" cy="6624914"/>
            <a:chOff x="152241" y="84748"/>
            <a:chExt cx="9355791" cy="6624914"/>
          </a:xfrm>
        </p:grpSpPr>
        <p:sp>
          <p:nvSpPr>
            <p:cNvPr id="3" name="テキスト ボックス 2"/>
            <p:cNvSpPr txBox="1"/>
            <p:nvPr/>
          </p:nvSpPr>
          <p:spPr>
            <a:xfrm>
              <a:off x="174534" y="84748"/>
              <a:ext cx="2463859" cy="461665"/>
            </a:xfrm>
            <a:prstGeom prst="rect">
              <a:avLst/>
            </a:prstGeom>
            <a:noFill/>
          </p:spPr>
          <p:txBody>
            <a:bodyPr wrap="none" rtlCol="0">
              <a:spAutoFit/>
            </a:bodyPr>
            <a:lstStyle/>
            <a:p>
              <a:r>
                <a:rPr lang="en-US" altLang="ja-JP" sz="2400" dirty="0">
                  <a:solidFill>
                    <a:prstClr val="black"/>
                  </a:solidFill>
                </a:rPr>
                <a:t>$ </a:t>
              </a:r>
              <a:r>
                <a:rPr lang="en-US" altLang="ja-JP" sz="2400" dirty="0" err="1">
                  <a:solidFill>
                    <a:prstClr val="black"/>
                  </a:solidFill>
                </a:rPr>
                <a:t>mcexec</a:t>
              </a:r>
              <a:r>
                <a:rPr lang="en-US" altLang="ja-JP" sz="2400" dirty="0">
                  <a:solidFill>
                    <a:prstClr val="black"/>
                  </a:solidFill>
                </a:rPr>
                <a:t> ./</a:t>
              </a:r>
              <a:r>
                <a:rPr lang="en-US" altLang="ja-JP" sz="2400" dirty="0" err="1">
                  <a:solidFill>
                    <a:prstClr val="black"/>
                  </a:solidFill>
                </a:rPr>
                <a:t>a.out</a:t>
              </a:r>
              <a:endParaRPr lang="ja-JP" altLang="en-US" sz="2400" dirty="0">
                <a:solidFill>
                  <a:prstClr val="black"/>
                </a:solidFill>
              </a:endParaRPr>
            </a:p>
          </p:txBody>
        </p:sp>
        <p:grpSp>
          <p:nvGrpSpPr>
            <p:cNvPr id="85" name="グループ化 84"/>
            <p:cNvGrpSpPr/>
            <p:nvPr/>
          </p:nvGrpSpPr>
          <p:grpSpPr>
            <a:xfrm>
              <a:off x="152241" y="2600649"/>
              <a:ext cx="2464551" cy="4109013"/>
              <a:chOff x="128179" y="1782501"/>
              <a:chExt cx="2464551" cy="4109013"/>
            </a:xfrm>
          </p:grpSpPr>
          <p:sp>
            <p:nvSpPr>
              <p:cNvPr id="84" name="角丸四角形 83"/>
              <p:cNvSpPr/>
              <p:nvPr/>
            </p:nvSpPr>
            <p:spPr>
              <a:xfrm>
                <a:off x="150472" y="1782501"/>
                <a:ext cx="2442258" cy="4109013"/>
              </a:xfrm>
              <a:prstGeom prst="roundRect">
                <a:avLst>
                  <a:gd name="adj" fmla="val 5797"/>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grpSp>
            <p:nvGrpSpPr>
              <p:cNvPr id="83" name="グループ化 82"/>
              <p:cNvGrpSpPr/>
              <p:nvPr/>
            </p:nvGrpSpPr>
            <p:grpSpPr>
              <a:xfrm>
                <a:off x="128179" y="1794075"/>
                <a:ext cx="2364066" cy="4044776"/>
                <a:chOff x="128179" y="1794075"/>
                <a:chExt cx="2364066" cy="4044776"/>
              </a:xfrm>
            </p:grpSpPr>
            <p:sp>
              <p:nvSpPr>
                <p:cNvPr id="27" name="テキスト ボックス 26"/>
                <p:cNvSpPr txBox="1"/>
                <p:nvPr/>
              </p:nvSpPr>
              <p:spPr>
                <a:xfrm>
                  <a:off x="342980" y="1794075"/>
                  <a:ext cx="2149265" cy="584776"/>
                </a:xfrm>
                <a:prstGeom prst="rect">
                  <a:avLst/>
                </a:prstGeom>
                <a:noFill/>
              </p:spPr>
              <p:txBody>
                <a:bodyPr wrap="none" rtlCol="0">
                  <a:spAutoFit/>
                </a:bodyPr>
                <a:lstStyle/>
                <a:p>
                  <a:pPr algn="ctr"/>
                  <a:r>
                    <a:rPr lang="en-US" altLang="ja-JP" sz="1600" dirty="0">
                      <a:solidFill>
                        <a:prstClr val="black"/>
                      </a:solidFill>
                    </a:rPr>
                    <a:t>Regular </a:t>
                  </a:r>
                  <a:r>
                    <a:rPr lang="en-US" altLang="ja-JP" sz="1600" dirty="0" err="1">
                      <a:solidFill>
                        <a:prstClr val="black"/>
                      </a:solidFill>
                    </a:rPr>
                    <a:t>a.out</a:t>
                  </a:r>
                  <a:r>
                    <a:rPr lang="en-US" altLang="ja-JP" sz="1600" dirty="0">
                      <a:solidFill>
                        <a:prstClr val="black"/>
                      </a:solidFill>
                    </a:rPr>
                    <a:t> process</a:t>
                  </a:r>
                </a:p>
                <a:p>
                  <a:pPr algn="ctr"/>
                  <a:r>
                    <a:rPr lang="en-US" altLang="ja-JP" sz="1600" dirty="0">
                      <a:solidFill>
                        <a:prstClr val="black"/>
                      </a:solidFill>
                    </a:rPr>
                    <a:t>in Linux</a:t>
                  </a:r>
                  <a:endParaRPr lang="ja-JP" altLang="en-US" sz="1600" dirty="0">
                    <a:solidFill>
                      <a:prstClr val="black"/>
                    </a:solidFill>
                  </a:endParaRPr>
                </a:p>
              </p:txBody>
            </p:sp>
            <p:sp>
              <p:nvSpPr>
                <p:cNvPr id="30" name="正方形/長方形 29"/>
                <p:cNvSpPr/>
                <p:nvPr/>
              </p:nvSpPr>
              <p:spPr>
                <a:xfrm>
                  <a:off x="1180605" y="2476982"/>
                  <a:ext cx="1296000" cy="32640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stack</a:t>
                  </a:r>
                  <a:endParaRPr lang="ja-JP" altLang="en-US" sz="1400" dirty="0">
                    <a:solidFill>
                      <a:prstClr val="black"/>
                    </a:solidFill>
                    <a:cs typeface="Arial" pitchFamily="34" charset="0"/>
                  </a:endParaRPr>
                </a:p>
              </p:txBody>
            </p:sp>
            <p:sp>
              <p:nvSpPr>
                <p:cNvPr id="57" name="正方形/長方形 56"/>
                <p:cNvSpPr/>
                <p:nvPr/>
              </p:nvSpPr>
              <p:spPr>
                <a:xfrm>
                  <a:off x="128179" y="2422532"/>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59" name="直線コネクタ 58"/>
                <p:cNvCxnSpPr/>
                <p:nvPr/>
              </p:nvCxnSpPr>
              <p:spPr>
                <a:xfrm flipV="1">
                  <a:off x="1192179" y="2812649"/>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V="1">
                  <a:off x="1170959" y="441189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V="1">
                  <a:off x="1205683" y="306922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V="1">
                  <a:off x="1184463" y="419390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9" name="グループ化 18"/>
            <p:cNvGrpSpPr/>
            <p:nvPr/>
          </p:nvGrpSpPr>
          <p:grpSpPr>
            <a:xfrm>
              <a:off x="3058976" y="2230522"/>
              <a:ext cx="6449056" cy="4388220"/>
              <a:chOff x="3058976" y="2230522"/>
              <a:chExt cx="6449056" cy="4388220"/>
            </a:xfrm>
          </p:grpSpPr>
          <p:sp>
            <p:nvSpPr>
              <p:cNvPr id="100" name="正方形/長方形 99"/>
              <p:cNvSpPr/>
              <p:nvPr/>
            </p:nvSpPr>
            <p:spPr>
              <a:xfrm>
                <a:off x="4127712" y="453276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8" name="正方形/長方形 87"/>
              <p:cNvSpPr/>
              <p:nvPr/>
            </p:nvSpPr>
            <p:spPr>
              <a:xfrm>
                <a:off x="8212032" y="454800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6" name="正方形/長方形 85"/>
              <p:cNvSpPr/>
              <p:nvPr/>
            </p:nvSpPr>
            <p:spPr>
              <a:xfrm>
                <a:off x="4120092" y="4342268"/>
                <a:ext cx="1296000" cy="18401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78" name="正方形/長方形 77"/>
              <p:cNvSpPr/>
              <p:nvPr/>
            </p:nvSpPr>
            <p:spPr>
              <a:xfrm>
                <a:off x="4112472" y="4113668"/>
                <a:ext cx="1301537"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62" name="正方形/長方形 61"/>
              <p:cNvSpPr/>
              <p:nvPr/>
            </p:nvSpPr>
            <p:spPr>
              <a:xfrm>
                <a:off x="8210695" y="340404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7" name="正方形/長方形 146"/>
              <p:cNvSpPr/>
              <p:nvPr/>
            </p:nvSpPr>
            <p:spPr>
              <a:xfrm>
                <a:off x="4118755" y="338880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1" name="正方形/長方形 140"/>
              <p:cNvSpPr/>
              <p:nvPr/>
            </p:nvSpPr>
            <p:spPr>
              <a:xfrm>
                <a:off x="8196792" y="278016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29" name="テキスト ボックス 28"/>
              <p:cNvSpPr txBox="1"/>
              <p:nvPr/>
            </p:nvSpPr>
            <p:spPr>
              <a:xfrm>
                <a:off x="8243106" y="2230522"/>
                <a:ext cx="1259916" cy="523220"/>
              </a:xfrm>
              <a:prstGeom prst="rect">
                <a:avLst/>
              </a:prstGeom>
              <a:noFill/>
            </p:spPr>
            <p:txBody>
              <a:bodyPr wrap="none" rtlCol="0">
                <a:spAutoFit/>
              </a:bodyPr>
              <a:lstStyle/>
              <a:p>
                <a:r>
                  <a:rPr lang="en-US" altLang="ja-JP" sz="1400" dirty="0" err="1">
                    <a:solidFill>
                      <a:prstClr val="black"/>
                    </a:solidFill>
                  </a:rPr>
                  <a:t>a.out</a:t>
                </a:r>
                <a:r>
                  <a:rPr lang="en-US" altLang="ja-JP" sz="1400" dirty="0">
                    <a:solidFill>
                      <a:prstClr val="black"/>
                    </a:solidFill>
                  </a:rPr>
                  <a:t> process</a:t>
                </a:r>
              </a:p>
              <a:p>
                <a:r>
                  <a:rPr lang="en-US" altLang="ja-JP" sz="1400" dirty="0">
                    <a:solidFill>
                      <a:prstClr val="black"/>
                    </a:solidFill>
                  </a:rPr>
                  <a:t>in </a:t>
                </a:r>
                <a:r>
                  <a:rPr lang="en-US" altLang="ja-JP" sz="1400" dirty="0" err="1">
                    <a:solidFill>
                      <a:prstClr val="black"/>
                    </a:solidFill>
                  </a:rPr>
                  <a:t>McKernel</a:t>
                </a:r>
                <a:endParaRPr lang="en-US" altLang="ja-JP" sz="1400" dirty="0">
                  <a:solidFill>
                    <a:prstClr val="black"/>
                  </a:solidFill>
                </a:endParaRPr>
              </a:p>
            </p:txBody>
          </p:sp>
          <p:sp>
            <p:nvSpPr>
              <p:cNvPr id="63" name="テキスト ボックス 62"/>
              <p:cNvSpPr txBox="1"/>
              <p:nvPr/>
            </p:nvSpPr>
            <p:spPr>
              <a:xfrm>
                <a:off x="4087184" y="2230522"/>
                <a:ext cx="1443681" cy="523220"/>
              </a:xfrm>
              <a:prstGeom prst="rect">
                <a:avLst/>
              </a:prstGeom>
              <a:noFill/>
            </p:spPr>
            <p:txBody>
              <a:bodyPr wrap="none" rtlCol="0">
                <a:spAutoFit/>
              </a:bodyPr>
              <a:lstStyle/>
              <a:p>
                <a:r>
                  <a:rPr lang="en-US" altLang="ja-JP" sz="1400" dirty="0" err="1">
                    <a:solidFill>
                      <a:prstClr val="black"/>
                    </a:solidFill>
                  </a:rPr>
                  <a:t>mcexec</a:t>
                </a:r>
                <a:r>
                  <a:rPr lang="en-US" altLang="ja-JP" sz="1400" dirty="0">
                    <a:solidFill>
                      <a:prstClr val="black"/>
                    </a:solidFill>
                  </a:rPr>
                  <a:t> Process</a:t>
                </a:r>
              </a:p>
              <a:p>
                <a:r>
                  <a:rPr lang="en-US" altLang="ja-JP" sz="1400" dirty="0">
                    <a:solidFill>
                      <a:prstClr val="black"/>
                    </a:solidFill>
                  </a:rPr>
                  <a:t>in Linux</a:t>
                </a:r>
                <a:endParaRPr lang="ja-JP" altLang="en-US" sz="1400" dirty="0">
                  <a:solidFill>
                    <a:prstClr val="black"/>
                  </a:solidFill>
                </a:endParaRPr>
              </a:p>
            </p:txBody>
          </p:sp>
          <p:grpSp>
            <p:nvGrpSpPr>
              <p:cNvPr id="91" name="グループ化 90"/>
              <p:cNvGrpSpPr/>
              <p:nvPr/>
            </p:nvGrpSpPr>
            <p:grpSpPr>
              <a:xfrm>
                <a:off x="8204265" y="2788236"/>
                <a:ext cx="1296365" cy="3264061"/>
                <a:chOff x="8451453" y="2895604"/>
                <a:chExt cx="1296365" cy="3264061"/>
              </a:xfrm>
            </p:grpSpPr>
            <p:sp>
              <p:nvSpPr>
                <p:cNvPr id="67" name="正方形/長方形 66"/>
                <p:cNvSpPr/>
                <p:nvPr/>
              </p:nvSpPr>
              <p:spPr>
                <a:xfrm>
                  <a:off x="8451453" y="2895604"/>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Stack</a:t>
                  </a:r>
                </a:p>
                <a:p>
                  <a:pPr marL="358775"/>
                  <a:endParaRPr lang="en-US" altLang="ja-JP" sz="1400" dirty="0">
                    <a:solidFill>
                      <a:prstClr val="black"/>
                    </a:solidFill>
                    <a:cs typeface="Arial" pitchFamily="34" charset="0"/>
                  </a:endParaRPr>
                </a:p>
                <a:p>
                  <a:pPr marL="182563"/>
                  <a:r>
                    <a:rPr lang="en-US" altLang="ja-JP" sz="1400" dirty="0" err="1">
                      <a:solidFill>
                        <a:prstClr val="black"/>
                      </a:solidFill>
                      <a:cs typeface="Arial" pitchFamily="34" charset="0"/>
                    </a:rPr>
                    <a:t>McKernel</a:t>
                  </a:r>
                  <a:r>
                    <a:rPr lang="en-US" altLang="ja-JP" sz="1400" dirty="0">
                      <a:solidFill>
                        <a:prstClr val="black"/>
                      </a:solidFill>
                      <a:cs typeface="Arial" pitchFamily="34" charset="0"/>
                    </a:rPr>
                    <a:t> Space</a:t>
                  </a:r>
                  <a:endParaRPr lang="ja-JP" altLang="en-US" sz="1400" dirty="0">
                    <a:solidFill>
                      <a:prstClr val="black"/>
                    </a:solidFill>
                    <a:cs typeface="Arial" pitchFamily="34" charset="0"/>
                  </a:endParaRPr>
                </a:p>
              </p:txBody>
            </p:sp>
            <p:cxnSp>
              <p:nvCxnSpPr>
                <p:cNvPr id="69" name="直線コネクタ 68"/>
                <p:cNvCxnSpPr/>
                <p:nvPr/>
              </p:nvCxnSpPr>
              <p:spPr>
                <a:xfrm flipV="1">
                  <a:off x="8463027" y="323508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V="1">
                  <a:off x="8472287" y="484575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V="1">
                  <a:off x="8464957" y="4425110"/>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flipV="1">
                  <a:off x="8478171" y="465062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 name="グループ化 91"/>
              <p:cNvGrpSpPr/>
              <p:nvPr/>
            </p:nvGrpSpPr>
            <p:grpSpPr>
              <a:xfrm>
                <a:off x="3058976" y="2737739"/>
                <a:ext cx="2348795" cy="3416319"/>
                <a:chOff x="2954344" y="2852727"/>
                <a:chExt cx="2348795" cy="3416319"/>
              </a:xfrm>
            </p:grpSpPr>
            <p:sp>
              <p:nvSpPr>
                <p:cNvPr id="73" name="正方形/長方形 72"/>
                <p:cNvSpPr/>
                <p:nvPr/>
              </p:nvSpPr>
              <p:spPr>
                <a:xfrm>
                  <a:off x="4006774" y="2907176"/>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endParaRPr lang="en-US" altLang="ja-JP" sz="1400" dirty="0">
                    <a:solidFill>
                      <a:prstClr val="black"/>
                    </a:solidFill>
                    <a:cs typeface="Arial" pitchFamily="34" charset="0"/>
                  </a:endParaRPr>
                </a:p>
                <a:p>
                  <a:pPr marL="358775" indent="-266700"/>
                  <a:endParaRPr lang="en-US" altLang="ja-JP" sz="1400" dirty="0">
                    <a:solidFill>
                      <a:prstClr val="black"/>
                    </a:solidFill>
                    <a:cs typeface="Arial" pitchFamily="34" charset="0"/>
                  </a:endParaRPr>
                </a:p>
                <a:p>
                  <a:pPr marL="358775" indent="-266700"/>
                  <a:endParaRPr lang="ja-JP" altLang="en-US"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r>
                    <a:rPr lang="en-US" altLang="ja-JP" sz="1400" dirty="0">
                      <a:solidFill>
                        <a:prstClr val="black"/>
                      </a:solidFill>
                      <a:cs typeface="Arial" pitchFamily="34" charset="0"/>
                    </a:rPr>
                    <a:t>t</a:t>
                  </a:r>
                  <a:r>
                    <a:rPr lang="ja-JP" altLang="en-US" sz="1400" dirty="0">
                      <a:solidFill>
                        <a:prstClr val="black"/>
                      </a:solidFill>
                      <a:cs typeface="Arial" pitchFamily="34" charset="0"/>
                    </a:rPr>
                    <a:t>ｅｘ</a:t>
                  </a:r>
                  <a:r>
                    <a:rPr lang="en-US" altLang="ja-JP" sz="1400" dirty="0">
                      <a:solidFill>
                        <a:prstClr val="black"/>
                      </a:solidFill>
                      <a:cs typeface="Arial" pitchFamily="34" charset="0"/>
                    </a:rPr>
                    <a:t>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indent="358775"/>
                  <a:r>
                    <a:rPr lang="en-US" altLang="ja-JP" sz="1400" dirty="0">
                      <a:solidFill>
                        <a:prstClr val="black"/>
                      </a:solidFill>
                      <a:cs typeface="Arial" pitchFamily="34" charset="0"/>
                    </a:rPr>
                    <a:t>stack</a:t>
                  </a:r>
                </a:p>
                <a:p>
                  <a:pPr indent="358775"/>
                  <a:endParaRPr lang="en-US" altLang="ja-JP" sz="1400" dirty="0">
                    <a:solidFill>
                      <a:prstClr val="black"/>
                    </a:solidFill>
                    <a:cs typeface="Arial" pitchFamily="34" charset="0"/>
                  </a:endParaRPr>
                </a:p>
                <a:p>
                  <a:pPr indent="358775"/>
                  <a:endParaRPr lang="en-US" altLang="ja-JP" sz="1400" dirty="0">
                    <a:solidFill>
                      <a:prstClr val="black"/>
                    </a:solidFill>
                    <a:cs typeface="Arial" pitchFamily="34" charset="0"/>
                  </a:endParaRPr>
                </a:p>
                <a:p>
                  <a:pPr marL="182563"/>
                  <a:r>
                    <a:rPr lang="en-US" altLang="ja-JP" sz="1400" dirty="0">
                      <a:solidFill>
                        <a:prstClr val="black"/>
                      </a:solidFill>
                      <a:cs typeface="Arial" pitchFamily="34" charset="0"/>
                    </a:rPr>
                    <a:t>Linux Kernel Space</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74" name="正方形/長方形 73"/>
                <p:cNvSpPr/>
                <p:nvPr/>
              </p:nvSpPr>
              <p:spPr>
                <a:xfrm>
                  <a:off x="2954344" y="2852727"/>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75" name="直線コネクタ 74"/>
                <p:cNvCxnSpPr/>
                <p:nvPr/>
              </p:nvCxnSpPr>
              <p:spPr>
                <a:xfrm flipV="1">
                  <a:off x="4018348" y="350202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flipV="1">
                  <a:off x="4027608" y="4842085"/>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V="1">
                  <a:off x="4023942" y="464560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V="1">
                  <a:off x="4022207" y="4457518"/>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1" name="正方形/長方形 80"/>
              <p:cNvSpPr/>
              <p:nvPr/>
            </p:nvSpPr>
            <p:spPr>
              <a:xfrm>
                <a:off x="6353539" y="5201655"/>
                <a:ext cx="900000" cy="14170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2" name="正方形/長方形 81"/>
              <p:cNvSpPr/>
              <p:nvPr/>
            </p:nvSpPr>
            <p:spPr>
              <a:xfrm>
                <a:off x="6353539" y="2819197"/>
                <a:ext cx="900000" cy="1800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9" name="テキスト ボックス 88"/>
              <p:cNvSpPr txBox="1"/>
              <p:nvPr/>
            </p:nvSpPr>
            <p:spPr>
              <a:xfrm>
                <a:off x="6268654" y="2280975"/>
                <a:ext cx="1220165"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app. cores</a:t>
                </a:r>
              </a:p>
            </p:txBody>
          </p:sp>
          <p:sp>
            <p:nvSpPr>
              <p:cNvPr id="90" name="テキスト ボックス 89"/>
              <p:cNvSpPr txBox="1"/>
              <p:nvPr/>
            </p:nvSpPr>
            <p:spPr>
              <a:xfrm>
                <a:off x="6240681" y="4644142"/>
                <a:ext cx="1248138"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Linux cores</a:t>
                </a:r>
              </a:p>
            </p:txBody>
          </p:sp>
          <p:cxnSp>
            <p:nvCxnSpPr>
              <p:cNvPr id="102" name="直線コネクタ 101"/>
              <p:cNvCxnSpPr/>
              <p:nvPr/>
            </p:nvCxnSpPr>
            <p:spPr>
              <a:xfrm>
                <a:off x="5401423" y="4536215"/>
                <a:ext cx="946037" cy="14912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V="1">
                <a:off x="7277100" y="2781872"/>
                <a:ext cx="929640" cy="106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a:off x="7277100" y="3985260"/>
                <a:ext cx="914400" cy="5492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flipV="1">
                <a:off x="7277100" y="3107892"/>
                <a:ext cx="943144" cy="1077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線コネクタ 128"/>
              <p:cNvCxnSpPr/>
              <p:nvPr/>
            </p:nvCxnSpPr>
            <p:spPr>
              <a:xfrm>
                <a:off x="7261860" y="4122420"/>
                <a:ext cx="943144" cy="587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p:nvPr/>
            </p:nvCxnSpPr>
            <p:spPr>
              <a:xfrm>
                <a:off x="5407306" y="279219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正方形/長方形 139"/>
              <p:cNvSpPr/>
              <p:nvPr/>
            </p:nvSpPr>
            <p:spPr>
              <a:xfrm>
                <a:off x="6354357" y="2868199"/>
                <a:ext cx="900000"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64" name="直線コネクタ 63"/>
              <p:cNvCxnSpPr/>
              <p:nvPr/>
            </p:nvCxnSpPr>
            <p:spPr>
              <a:xfrm>
                <a:off x="5393803" y="43533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a:off x="5409043" y="41247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6360372" y="5591948"/>
                <a:ext cx="900000"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3" name="正方形/長方形 92"/>
              <p:cNvSpPr/>
              <p:nvPr/>
            </p:nvSpPr>
            <p:spPr>
              <a:xfrm>
                <a:off x="6360372" y="5828168"/>
                <a:ext cx="900000" cy="18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4" name="正方形/長方形 93"/>
              <p:cNvSpPr/>
              <p:nvPr/>
            </p:nvSpPr>
            <p:spPr>
              <a:xfrm>
                <a:off x="6345132" y="3953648"/>
                <a:ext cx="900000" cy="18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1" name="左矢印 10"/>
              <p:cNvSpPr/>
              <p:nvPr/>
            </p:nvSpPr>
            <p:spPr>
              <a:xfrm>
                <a:off x="7353300" y="366522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5" name="左矢印 94"/>
              <p:cNvSpPr/>
              <p:nvPr/>
            </p:nvSpPr>
            <p:spPr>
              <a:xfrm>
                <a:off x="5501640" y="365760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2" name="テキスト ボックス 11"/>
              <p:cNvSpPr txBox="1"/>
              <p:nvPr/>
            </p:nvSpPr>
            <p:spPr>
              <a:xfrm>
                <a:off x="5570219" y="3223260"/>
                <a:ext cx="2621280" cy="600164"/>
              </a:xfrm>
              <a:prstGeom prst="rect">
                <a:avLst/>
              </a:prstGeom>
              <a:solidFill>
                <a:srgbClr val="FFFFFF">
                  <a:alpha val="74902"/>
                </a:srgbClr>
              </a:solidFill>
            </p:spPr>
            <p:txBody>
              <a:bodyPr wrap="square" rtlCol="0">
                <a:spAutoFit/>
              </a:bodyPr>
              <a:lstStyle/>
              <a:p>
                <a:r>
                  <a:rPr lang="en-US" altLang="ja-JP" sz="1100" dirty="0">
                    <a:solidFill>
                      <a:prstClr val="black"/>
                    </a:solidFill>
                    <a:latin typeface="Arial Narrow" panose="020B0606020202030204" pitchFamily="34" charset="0"/>
                  </a:rPr>
                  <a:t>Memory mapped area is allocated in Xeon Phi physical memory and shared by both processes</a:t>
                </a:r>
                <a:endParaRPr lang="ja-JP" altLang="en-US" sz="1100" dirty="0">
                  <a:solidFill>
                    <a:prstClr val="black"/>
                  </a:solidFill>
                  <a:latin typeface="Arial Narrow" panose="020B0606020202030204" pitchFamily="34" charset="0"/>
                </a:endParaRPr>
              </a:p>
            </p:txBody>
          </p:sp>
          <p:cxnSp>
            <p:nvCxnSpPr>
              <p:cNvPr id="96" name="直線コネクタ 95"/>
              <p:cNvCxnSpPr/>
              <p:nvPr/>
            </p:nvCxnSpPr>
            <p:spPr>
              <a:xfrm>
                <a:off x="5392066" y="312747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正方形/長方形 96"/>
              <p:cNvSpPr/>
              <p:nvPr/>
            </p:nvSpPr>
            <p:spPr>
              <a:xfrm>
                <a:off x="4112472" y="278778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99" name="直線コネクタ 98"/>
              <p:cNvCxnSpPr/>
              <p:nvPr/>
            </p:nvCxnSpPr>
            <p:spPr>
              <a:xfrm flipV="1">
                <a:off x="5402580" y="39471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flipV="1">
                <a:off x="5410200" y="41376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 name="テキスト ボックス 97"/>
            <p:cNvSpPr txBox="1"/>
            <p:nvPr/>
          </p:nvSpPr>
          <p:spPr>
            <a:xfrm>
              <a:off x="2455021" y="212468"/>
              <a:ext cx="6780836" cy="2246769"/>
            </a:xfrm>
            <a:prstGeom prst="rect">
              <a:avLst/>
            </a:prstGeom>
            <a:noFill/>
          </p:spPr>
          <p:txBody>
            <a:bodyPr wrap="square" rtlCol="0">
              <a:spAutoFit/>
            </a:bodyPr>
            <a:lstStyle/>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program is compiled with options -</a:t>
              </a:r>
              <a:r>
                <a:rPr lang="en-US" altLang="ja-JP" sz="2000" dirty="0" err="1">
                  <a:solidFill>
                    <a:prstClr val="black"/>
                  </a:solidFill>
                </a:rPr>
                <a:t>fPIE</a:t>
              </a:r>
              <a:r>
                <a:rPr lang="en-US" altLang="ja-JP" sz="2000" dirty="0">
                  <a:solidFill>
                    <a:prstClr val="black"/>
                  </a:solidFill>
                </a:rPr>
                <a:t> -pie</a:t>
              </a: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binary is loaded in the different address than the regular </a:t>
              </a:r>
              <a:r>
                <a:rPr lang="en-US" altLang="ja-JP" sz="2000" dirty="0" err="1">
                  <a:solidFill>
                    <a:prstClr val="black"/>
                  </a:solidFill>
                </a:rPr>
                <a:t>a.out</a:t>
              </a:r>
              <a:r>
                <a:rPr lang="en-US" altLang="ja-JP" sz="2000" dirty="0">
                  <a:solidFill>
                    <a:prstClr val="black"/>
                  </a:solidFill>
                </a:rPr>
                <a:t> binary</a:t>
              </a:r>
            </a:p>
            <a:p>
              <a:pPr marL="285750" indent="-285750">
                <a:buFont typeface="Arial" panose="020B0604020202020204" pitchFamily="34" charset="0"/>
                <a:buChar char="•"/>
              </a:pPr>
              <a:r>
                <a:rPr lang="en-US" altLang="ja-JP" sz="2000" dirty="0">
                  <a:solidFill>
                    <a:prstClr val="black"/>
                  </a:solidFill>
                </a:rPr>
                <a:t>It creates an </a:t>
              </a:r>
              <a:r>
                <a:rPr lang="en-US" altLang="ja-JP" sz="2000" dirty="0" err="1">
                  <a:solidFill>
                    <a:prstClr val="black"/>
                  </a:solidFill>
                </a:rPr>
                <a:t>a.out</a:t>
              </a:r>
              <a:r>
                <a:rPr lang="en-US" altLang="ja-JP" sz="2000" dirty="0">
                  <a:solidFill>
                    <a:prstClr val="black"/>
                  </a:solidFill>
                </a:rPr>
                <a:t> process in </a:t>
              </a:r>
              <a:r>
                <a:rPr lang="en-US" altLang="ja-JP" sz="2000" dirty="0" err="1">
                  <a:solidFill>
                    <a:prstClr val="black"/>
                  </a:solidFill>
                </a:rPr>
                <a:t>McKernel</a:t>
              </a:r>
              <a:endParaRPr lang="en-US" altLang="ja-JP" sz="2000" dirty="0">
                <a:solidFill>
                  <a:prstClr val="black"/>
                </a:solidFill>
              </a:endParaRP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a.out</a:t>
              </a:r>
              <a:r>
                <a:rPr lang="en-US" altLang="ja-JP" sz="2000" dirty="0">
                  <a:solidFill>
                    <a:prstClr val="black"/>
                  </a:solidFill>
                </a:rPr>
                <a:t> user virtual memory space in </a:t>
              </a:r>
              <a:r>
                <a:rPr lang="en-US" altLang="ja-JP" sz="2000" dirty="0" err="1">
                  <a:solidFill>
                    <a:prstClr val="black"/>
                  </a:solidFill>
                </a:rPr>
                <a:t>McKernel</a:t>
              </a:r>
              <a:r>
                <a:rPr lang="en-US" altLang="ja-JP" sz="2000" dirty="0">
                  <a:solidFill>
                    <a:prstClr val="black"/>
                  </a:solidFill>
                </a:rPr>
                <a:t> is shared by the same address space in the </a:t>
              </a:r>
              <a:r>
                <a:rPr lang="en-US" altLang="ja-JP" sz="2000" dirty="0" err="1">
                  <a:solidFill>
                    <a:prstClr val="black"/>
                  </a:solidFill>
                </a:rPr>
                <a:t>mcexec</a:t>
              </a:r>
              <a:r>
                <a:rPr lang="en-US" altLang="ja-JP" sz="2000" dirty="0">
                  <a:solidFill>
                    <a:prstClr val="black"/>
                  </a:solidFill>
                </a:rPr>
                <a:t> process.</a:t>
              </a:r>
              <a:endParaRPr lang="ja-JP" altLang="en-US" sz="2000" dirty="0">
                <a:solidFill>
                  <a:prstClr val="black"/>
                </a:solidFill>
              </a:endParaRPr>
            </a:p>
          </p:txBody>
        </p:sp>
      </p:grpSp>
    </p:spTree>
    <p:extLst>
      <p:ext uri="{BB962C8B-B14F-4D97-AF65-F5344CB8AC3E}">
        <p14:creationId xmlns:p14="http://schemas.microsoft.com/office/powerpoint/2010/main" val="8430598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テキスト ボックス 24"/>
          <p:cNvSpPr txBox="1">
            <a:spLocks noChangeArrowheads="1"/>
          </p:cNvSpPr>
          <p:nvPr/>
        </p:nvSpPr>
        <p:spPr bwMode="auto">
          <a:xfrm>
            <a:off x="5048350" y="-47224"/>
            <a:ext cx="23166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800" dirty="0" smtClean="0">
                <a:solidFill>
                  <a:prstClr val="black"/>
                </a:solidFill>
                <a:latin typeface="Calibri Light" charset="0"/>
                <a:ea typeface="Calibri Light" charset="0"/>
                <a:cs typeface="Calibri Light" charset="0"/>
              </a:rPr>
              <a:t>Job submission queues</a:t>
            </a:r>
            <a:endParaRPr lang="ja-JP" altLang="en-US" sz="1800" dirty="0">
              <a:solidFill>
                <a:prstClr val="black"/>
              </a:solidFill>
              <a:latin typeface="Calibri Light" charset="0"/>
              <a:ea typeface="Calibri Light" charset="0"/>
              <a:cs typeface="Calibri Light" charset="0"/>
            </a:endParaRPr>
          </a:p>
        </p:txBody>
      </p:sp>
      <p:sp>
        <p:nvSpPr>
          <p:cNvPr id="22" name="テキスト ボックス 21"/>
          <p:cNvSpPr txBox="1"/>
          <p:nvPr/>
        </p:nvSpPr>
        <p:spPr>
          <a:xfrm>
            <a:off x="5109062" y="4963997"/>
            <a:ext cx="2447481" cy="1200329"/>
          </a:xfrm>
          <a:prstGeom prst="rect">
            <a:avLst/>
          </a:prstGeom>
          <a:noFill/>
        </p:spPr>
        <p:txBody>
          <a:bodyPr wrap="square" lIns="0" rIns="0" rtlCol="0">
            <a:spAutoFit/>
          </a:bodyPr>
          <a:lstStyle>
            <a:defPPr>
              <a:defRPr lang="ja-JP"/>
            </a:defPPr>
            <a:lvl1pPr>
              <a:defRPr>
                <a:latin typeface="Calibri Light" charset="0"/>
                <a:ea typeface="Calibri Light" charset="0"/>
                <a:cs typeface="Calibri Light" charset="0"/>
              </a:defRPr>
            </a:lvl1pPr>
          </a:lstStyle>
          <a:p>
            <a:pPr marL="322263" indent="-322263"/>
            <a:r>
              <a:rPr lang="en-US" altLang="ja-JP" dirty="0" smtClean="0"/>
              <a:t>(1) Boot </a:t>
            </a:r>
            <a:r>
              <a:rPr lang="en-US" altLang="ja-JP" dirty="0"/>
              <a:t>with </a:t>
            </a:r>
            <a:r>
              <a:rPr lang="en-US" altLang="ja-JP" dirty="0" smtClean="0"/>
              <a:t>Linux and wait </a:t>
            </a:r>
            <a:r>
              <a:rPr lang="en-US" altLang="ja-JP" dirty="0"/>
              <a:t>for a </a:t>
            </a:r>
            <a:r>
              <a:rPr lang="en-US" altLang="ja-JP" dirty="0" smtClean="0"/>
              <a:t>job</a:t>
            </a:r>
          </a:p>
          <a:p>
            <a:pPr marL="279400" indent="-279400"/>
            <a:r>
              <a:rPr lang="en-US" altLang="ja-JP" dirty="0" smtClean="0"/>
              <a:t>(3) Remove </a:t>
            </a:r>
            <a:r>
              <a:rPr lang="en-US" altLang="ja-JP" dirty="0" err="1" smtClean="0"/>
              <a:t>McKernel</a:t>
            </a:r>
            <a:r>
              <a:rPr lang="en-US" altLang="ja-JP" dirty="0" smtClean="0"/>
              <a:t> and wait for a job</a:t>
            </a:r>
            <a:endParaRPr lang="ja-JP" altLang="en-US" dirty="0"/>
          </a:p>
        </p:txBody>
      </p:sp>
      <p:cxnSp>
        <p:nvCxnSpPr>
          <p:cNvPr id="23" name="直線矢印コネクタ 22"/>
          <p:cNvCxnSpPr/>
          <p:nvPr/>
        </p:nvCxnSpPr>
        <p:spPr>
          <a:xfrm flipH="1" flipV="1">
            <a:off x="3351069" y="3424499"/>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221768" y="1771938"/>
            <a:ext cx="2677906" cy="646331"/>
          </a:xfrm>
          <a:prstGeom prst="rect">
            <a:avLst/>
          </a:prstGeom>
          <a:noFill/>
        </p:spPr>
        <p:txBody>
          <a:bodyPr wrap="square" rtlCol="0">
            <a:spAutoFit/>
          </a:bodyPr>
          <a:lstStyle/>
          <a:p>
            <a:r>
              <a:rPr lang="en-US" altLang="ja-JP" dirty="0" smtClean="0">
                <a:latin typeface="Calibri Light" charset="0"/>
                <a:ea typeface="Calibri Light" charset="0"/>
                <a:cs typeface="Calibri Light" charset="0"/>
              </a:rPr>
              <a:t>Launch </a:t>
            </a:r>
            <a:r>
              <a:rPr lang="en-US" altLang="ja-JP" dirty="0" err="1" smtClean="0">
                <a:latin typeface="Calibri Light" charset="0"/>
                <a:ea typeface="Calibri Light" charset="0"/>
                <a:cs typeface="Calibri Light" charset="0"/>
              </a:rPr>
              <a:t>McKernel</a:t>
            </a:r>
            <a:r>
              <a:rPr lang="en-US" altLang="ja-JP" dirty="0" smtClean="0">
                <a:latin typeface="Calibri Light" charset="0"/>
                <a:ea typeface="Calibri Light" charset="0"/>
                <a:cs typeface="Calibri Light" charset="0"/>
              </a:rPr>
              <a:t> and</a:t>
            </a:r>
            <a:br>
              <a:rPr lang="en-US" altLang="ja-JP" dirty="0" smtClean="0">
                <a:latin typeface="Calibri Light" charset="0"/>
                <a:ea typeface="Calibri Light" charset="0"/>
                <a:cs typeface="Calibri Light" charset="0"/>
              </a:rPr>
            </a:br>
            <a:r>
              <a:rPr lang="en-US" altLang="ja-JP" dirty="0" smtClean="0">
                <a:latin typeface="Calibri Light" charset="0"/>
                <a:ea typeface="Calibri Light" charset="0"/>
                <a:cs typeface="Calibri Light" charset="0"/>
              </a:rPr>
              <a:t>run app A on it</a:t>
            </a:r>
            <a:endParaRPr lang="ja-JP" altLang="en-US" dirty="0">
              <a:latin typeface="Calibri Light" charset="0"/>
              <a:ea typeface="Calibri Light" charset="0"/>
              <a:cs typeface="Calibri Light" charset="0"/>
            </a:endParaRPr>
          </a:p>
        </p:txBody>
      </p:sp>
      <p:cxnSp>
        <p:nvCxnSpPr>
          <p:cNvPr id="25" name="直線矢印コネクタ 24"/>
          <p:cNvCxnSpPr/>
          <p:nvPr/>
        </p:nvCxnSpPr>
        <p:spPr>
          <a:xfrm flipH="1" flipV="1">
            <a:off x="3351069" y="3616647"/>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317227" y="3842072"/>
            <a:ext cx="630301" cy="338554"/>
          </a:xfrm>
          <a:prstGeom prst="rect">
            <a:avLst/>
          </a:prstGeom>
          <a:noFill/>
        </p:spPr>
        <p:txBody>
          <a:bodyPr wrap="none" rtlCol="0">
            <a:spAutoFit/>
          </a:bodyPr>
          <a:lstStyle/>
          <a:p>
            <a:r>
              <a:rPr lang="en-US" altLang="ja-JP" sz="1600" dirty="0" smtClean="0"/>
              <a:t>Done</a:t>
            </a:r>
            <a:endParaRPr lang="ja-JP" altLang="en-US" sz="1600" dirty="0"/>
          </a:p>
        </p:txBody>
      </p:sp>
      <p:cxnSp>
        <p:nvCxnSpPr>
          <p:cNvPr id="27" name="直線矢印コネクタ 26"/>
          <p:cNvCxnSpPr/>
          <p:nvPr/>
        </p:nvCxnSpPr>
        <p:spPr>
          <a:xfrm flipH="1">
            <a:off x="7831550" y="3320727"/>
            <a:ext cx="1190749"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221768" y="5838803"/>
            <a:ext cx="2924289" cy="646331"/>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Launch </a:t>
            </a:r>
            <a:r>
              <a:rPr lang="en-US" altLang="ja-JP" dirty="0" err="1"/>
              <a:t>McKernel</a:t>
            </a:r>
            <a:r>
              <a:rPr lang="en-US" altLang="ja-JP" dirty="0"/>
              <a:t> with local data store and run app </a:t>
            </a:r>
            <a:r>
              <a:rPr lang="en-US" altLang="ja-JP" dirty="0" smtClean="0"/>
              <a:t>C </a:t>
            </a:r>
            <a:r>
              <a:rPr lang="en-US" altLang="ja-JP" dirty="0"/>
              <a:t>on it</a:t>
            </a:r>
            <a:endParaRPr lang="ja-JP" altLang="en-US" dirty="0"/>
          </a:p>
        </p:txBody>
      </p:sp>
      <p:cxnSp>
        <p:nvCxnSpPr>
          <p:cNvPr id="29" name="直線矢印コネクタ 28"/>
          <p:cNvCxnSpPr/>
          <p:nvPr/>
        </p:nvCxnSpPr>
        <p:spPr>
          <a:xfrm flipH="1">
            <a:off x="7887834" y="3543971"/>
            <a:ext cx="1134465" cy="474339"/>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flipH="1" flipV="1">
            <a:off x="7834299" y="4904237"/>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9131099" y="1685113"/>
            <a:ext cx="3060901" cy="923330"/>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pPr marL="242888" indent="-242888"/>
            <a:r>
              <a:rPr lang="en-US" altLang="ja-JP" dirty="0" smtClean="0"/>
              <a:t>(2) Launch </a:t>
            </a:r>
            <a:r>
              <a:rPr lang="en-US" altLang="ja-JP" dirty="0" err="1" smtClean="0"/>
              <a:t>McKernel</a:t>
            </a:r>
            <a:r>
              <a:rPr lang="en-US" altLang="ja-JP" dirty="0" smtClean="0"/>
              <a:t> with large page optimization and run app B on it</a:t>
            </a:r>
            <a:endParaRPr lang="ja-JP" altLang="en-US" dirty="0"/>
          </a:p>
        </p:txBody>
      </p:sp>
      <p:cxnSp>
        <p:nvCxnSpPr>
          <p:cNvPr id="33" name="直線矢印コネクタ 32"/>
          <p:cNvCxnSpPr/>
          <p:nvPr/>
        </p:nvCxnSpPr>
        <p:spPr>
          <a:xfrm flipH="1" flipV="1">
            <a:off x="7834299" y="470240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H="1">
            <a:off x="3351069" y="4622160"/>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9499649" y="5879721"/>
            <a:ext cx="2190908" cy="369332"/>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Run </a:t>
            </a:r>
            <a:r>
              <a:rPr lang="en-US" altLang="ja-JP" dirty="0" smtClean="0"/>
              <a:t>app </a:t>
            </a:r>
            <a:r>
              <a:rPr lang="en-US" altLang="ja-JP" dirty="0"/>
              <a:t>D on Linux</a:t>
            </a:r>
            <a:endParaRPr lang="ja-JP" altLang="en-US" dirty="0"/>
          </a:p>
        </p:txBody>
      </p:sp>
      <p:cxnSp>
        <p:nvCxnSpPr>
          <p:cNvPr id="42" name="直線矢印コネクタ 41"/>
          <p:cNvCxnSpPr/>
          <p:nvPr/>
        </p:nvCxnSpPr>
        <p:spPr>
          <a:xfrm flipH="1">
            <a:off x="3351069" y="481072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3731034" y="5139812"/>
            <a:ext cx="630301" cy="338554"/>
          </a:xfrm>
          <a:prstGeom prst="rect">
            <a:avLst/>
          </a:prstGeom>
          <a:noFill/>
        </p:spPr>
        <p:txBody>
          <a:bodyPr wrap="none" rtlCol="0">
            <a:spAutoFit/>
          </a:bodyPr>
          <a:lstStyle/>
          <a:p>
            <a:r>
              <a:rPr lang="en-US" altLang="ja-JP" sz="1600" dirty="0" smtClean="0"/>
              <a:t>Done</a:t>
            </a:r>
            <a:endParaRPr lang="ja-JP" altLang="en-US" sz="1600" dirty="0"/>
          </a:p>
        </p:txBody>
      </p:sp>
      <p:sp>
        <p:nvSpPr>
          <p:cNvPr id="63" name="テキスト ボックス 24"/>
          <p:cNvSpPr txBox="1">
            <a:spLocks noChangeArrowheads="1"/>
          </p:cNvSpPr>
          <p:nvPr/>
        </p:nvSpPr>
        <p:spPr bwMode="auto">
          <a:xfrm rot="10800000">
            <a:off x="3750047" y="918708"/>
            <a:ext cx="276999" cy="1702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-default</a:t>
            </a:r>
          </a:p>
        </p:txBody>
      </p:sp>
      <p:graphicFrame>
        <p:nvGraphicFramePr>
          <p:cNvPr id="65" name="Table 64"/>
          <p:cNvGraphicFramePr>
            <a:graphicFrameLocks noGrp="1"/>
          </p:cNvGraphicFramePr>
          <p:nvPr>
            <p:extLst>
              <p:ext uri="{D42A27DB-BD31-4B8C-83A1-F6EECF244321}">
                <p14:modId xmlns:p14="http://schemas.microsoft.com/office/powerpoint/2010/main" val="1327923361"/>
              </p:ext>
            </p:extLst>
          </p:nvPr>
        </p:nvGraphicFramePr>
        <p:xfrm>
          <a:off x="409885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66" name="テキスト ボックス 24"/>
          <p:cNvSpPr txBox="1">
            <a:spLocks noChangeArrowheads="1"/>
          </p:cNvSpPr>
          <p:nvPr/>
        </p:nvSpPr>
        <p:spPr bwMode="auto">
          <a:xfrm rot="10800000">
            <a:off x="4996581" y="573908"/>
            <a:ext cx="276999" cy="251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smtClean="0">
                <a:latin typeface="Calibri Light" charset="0"/>
                <a:ea typeface="Calibri Light" charset="0"/>
                <a:cs typeface="Calibri Light" charset="0"/>
              </a:rPr>
              <a:t>McKernel</a:t>
            </a:r>
            <a:r>
              <a:rPr lang="en-US" altLang="ja-JP" sz="1800" dirty="0" smtClean="0">
                <a:latin typeface="Calibri Light" charset="0"/>
                <a:ea typeface="Calibri Light" charset="0"/>
                <a:cs typeface="Calibri Light" charset="0"/>
              </a:rPr>
              <a:t>-large-page</a:t>
            </a:r>
            <a:endParaRPr lang="ja-JP" altLang="en-US" sz="1800" dirty="0">
              <a:latin typeface="Calibri Light" charset="0"/>
              <a:ea typeface="Calibri Light" charset="0"/>
              <a:cs typeface="Calibri Light" charset="0"/>
            </a:endParaRPr>
          </a:p>
        </p:txBody>
      </p:sp>
      <p:sp>
        <p:nvSpPr>
          <p:cNvPr id="68" name="テキスト ボックス 119"/>
          <p:cNvSpPr txBox="1"/>
          <p:nvPr/>
        </p:nvSpPr>
        <p:spPr>
          <a:xfrm>
            <a:off x="8108910" y="1449115"/>
            <a:ext cx="686706"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marR="0" indent="-179388" algn="l" defTabSz="914400" rtl="0" fontAlgn="auto" latinLnBrk="1" hangingPunct="0">
              <a:lnSpc>
                <a:spcPct val="100000"/>
              </a:lnSpc>
              <a:spcBef>
                <a:spcPts val="0"/>
              </a:spcBef>
              <a:spcAft>
                <a:spcPts val="0"/>
              </a:spcAft>
              <a:buClrTx/>
              <a:buSzTx/>
              <a:buFontTx/>
              <a:buNone/>
              <a:tabLst/>
            </a:pPr>
            <a:r>
              <a:rPr lang="en-US" altLang="ja-JP" sz="2000" smtClean="0">
                <a:solidFill>
                  <a:srgbClr val="000000"/>
                </a:solidFill>
                <a:latin typeface="Yu Gothic" charset="-128"/>
                <a:ea typeface="Yu Gothic" charset="-128"/>
                <a:cs typeface="Yu Gothic" charset="-128"/>
              </a:rPr>
              <a:t>…</a:t>
            </a:r>
            <a:endParaRPr kumimoji="0" lang="ja-JP" altLang="en-US" sz="2000" u="none" strike="noStrike" cap="none" spc="0" normalizeH="0" baseline="0" dirty="0">
              <a:ln>
                <a:noFill/>
              </a:ln>
              <a:solidFill>
                <a:srgbClr val="000000"/>
              </a:solidFill>
              <a:effectLst/>
              <a:uFillTx/>
              <a:latin typeface="Yu Gothic" charset="-128"/>
              <a:ea typeface="Yu Gothic" charset="-128"/>
              <a:cs typeface="Yu Gothic" charset="-128"/>
              <a:sym typeface="Helvetica Neue"/>
            </a:endParaRPr>
          </a:p>
        </p:txBody>
      </p:sp>
      <p:graphicFrame>
        <p:nvGraphicFramePr>
          <p:cNvPr id="69" name="Table 68"/>
          <p:cNvGraphicFramePr>
            <a:graphicFrameLocks noGrp="1"/>
          </p:cNvGraphicFramePr>
          <p:nvPr>
            <p:extLst>
              <p:ext uri="{D42A27DB-BD31-4B8C-83A1-F6EECF244321}">
                <p14:modId xmlns:p14="http://schemas.microsoft.com/office/powerpoint/2010/main" val="1757868703"/>
              </p:ext>
            </p:extLst>
          </p:nvPr>
        </p:nvGraphicFramePr>
        <p:xfrm>
          <a:off x="648818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0" name="テキスト ボックス 24"/>
          <p:cNvSpPr txBox="1">
            <a:spLocks noChangeArrowheads="1"/>
          </p:cNvSpPr>
          <p:nvPr/>
        </p:nvSpPr>
        <p:spPr bwMode="auto">
          <a:xfrm rot="10800000">
            <a:off x="6133483" y="577092"/>
            <a:ext cx="276999" cy="2668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-local-data-store</a:t>
            </a:r>
            <a:endParaRPr lang="ja-JP" altLang="en-US" sz="1800" dirty="0">
              <a:latin typeface="Calibri Light" charset="0"/>
              <a:ea typeface="Calibri Light" charset="0"/>
              <a:cs typeface="Calibri Light" charset="0"/>
            </a:endParaRPr>
          </a:p>
        </p:txBody>
      </p:sp>
      <p:graphicFrame>
        <p:nvGraphicFramePr>
          <p:cNvPr id="71" name="Table 70"/>
          <p:cNvGraphicFramePr>
            <a:graphicFrameLocks noGrp="1"/>
          </p:cNvGraphicFramePr>
          <p:nvPr>
            <p:extLst>
              <p:ext uri="{D42A27DB-BD31-4B8C-83A1-F6EECF244321}">
                <p14:modId xmlns:p14="http://schemas.microsoft.com/office/powerpoint/2010/main" val="1566759542"/>
              </p:ext>
            </p:extLst>
          </p:nvPr>
        </p:nvGraphicFramePr>
        <p:xfrm>
          <a:off x="743724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2" name="テキスト ボックス 24"/>
          <p:cNvSpPr txBox="1">
            <a:spLocks noChangeArrowheads="1"/>
          </p:cNvSpPr>
          <p:nvPr/>
        </p:nvSpPr>
        <p:spPr bwMode="auto">
          <a:xfrm rot="10800000">
            <a:off x="7151147" y="577092"/>
            <a:ext cx="276999" cy="2376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None/>
            </a:pPr>
            <a:r>
              <a:rPr lang="en-US" altLang="ja-JP" sz="1800" dirty="0" smtClean="0">
                <a:latin typeface="Calibri Light" charset="0"/>
                <a:ea typeface="Calibri Light" charset="0"/>
                <a:cs typeface="Calibri Light" charset="0"/>
              </a:rPr>
              <a:t>Linux</a:t>
            </a:r>
            <a:endParaRPr lang="ja-JP" altLang="en-US" sz="1800" dirty="0">
              <a:latin typeface="Calibri Light" charset="0"/>
              <a:ea typeface="Calibri Light" charset="0"/>
              <a:cs typeface="Calibri Light" charset="0"/>
            </a:endParaRPr>
          </a:p>
        </p:txBody>
      </p:sp>
      <p:graphicFrame>
        <p:nvGraphicFramePr>
          <p:cNvPr id="73" name="Table 72"/>
          <p:cNvGraphicFramePr>
            <a:graphicFrameLocks noGrp="1"/>
          </p:cNvGraphicFramePr>
          <p:nvPr>
            <p:extLst>
              <p:ext uri="{D42A27DB-BD31-4B8C-83A1-F6EECF244321}">
                <p14:modId xmlns:p14="http://schemas.microsoft.com/office/powerpoint/2010/main" val="83142880"/>
              </p:ext>
            </p:extLst>
          </p:nvPr>
        </p:nvGraphicFramePr>
        <p:xfrm>
          <a:off x="5330446"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4" name="Right Brace 73"/>
          <p:cNvSpPr/>
          <p:nvPr/>
        </p:nvSpPr>
        <p:spPr>
          <a:xfrm rot="16200000">
            <a:off x="6008655" y="-2137347"/>
            <a:ext cx="310509" cy="5112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126" name="Group 125"/>
          <p:cNvGrpSpPr>
            <a:grpSpLocks noChangeAspect="1"/>
          </p:cNvGrpSpPr>
          <p:nvPr/>
        </p:nvGrpSpPr>
        <p:grpSpPr>
          <a:xfrm>
            <a:off x="265585" y="2595763"/>
            <a:ext cx="2640660" cy="1440000"/>
            <a:chOff x="2091250" y="7375827"/>
            <a:chExt cx="5545564" cy="3024090"/>
          </a:xfrm>
        </p:grpSpPr>
        <p:sp>
          <p:nvSpPr>
            <p:cNvPr id="12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2"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3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4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4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4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4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4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5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51" name="Group 150"/>
          <p:cNvGrpSpPr>
            <a:grpSpLocks noChangeAspect="1"/>
          </p:cNvGrpSpPr>
          <p:nvPr/>
        </p:nvGrpSpPr>
        <p:grpSpPr>
          <a:xfrm>
            <a:off x="9267711" y="2595763"/>
            <a:ext cx="2640660" cy="1440000"/>
            <a:chOff x="2091250" y="7375827"/>
            <a:chExt cx="5545564" cy="3024090"/>
          </a:xfrm>
        </p:grpSpPr>
        <p:sp>
          <p:nvSpPr>
            <p:cNvPr id="152"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3"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55"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6"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7"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60"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6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7"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6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69"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7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3"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4"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76" name="Group 175"/>
          <p:cNvGrpSpPr>
            <a:grpSpLocks noChangeAspect="1"/>
          </p:cNvGrpSpPr>
          <p:nvPr/>
        </p:nvGrpSpPr>
        <p:grpSpPr>
          <a:xfrm>
            <a:off x="265585" y="4340440"/>
            <a:ext cx="2640660" cy="1440000"/>
            <a:chOff x="2091250" y="7375827"/>
            <a:chExt cx="5545564" cy="3024090"/>
          </a:xfrm>
        </p:grpSpPr>
        <p:sp>
          <p:nvSpPr>
            <p:cNvPr id="17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2" name="TextBox 470"/>
            <p:cNvSpPr txBox="1"/>
            <p:nvPr/>
          </p:nvSpPr>
          <p:spPr>
            <a:xfrm>
              <a:off x="2091250" y="7899818"/>
              <a:ext cx="2852051"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8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9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9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9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9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0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01" name="Group 200"/>
          <p:cNvGrpSpPr>
            <a:grpSpLocks noChangeAspect="1"/>
          </p:cNvGrpSpPr>
          <p:nvPr/>
        </p:nvGrpSpPr>
        <p:grpSpPr>
          <a:xfrm>
            <a:off x="9267711" y="4344356"/>
            <a:ext cx="2615490" cy="1436084"/>
            <a:chOff x="2091250" y="7384051"/>
            <a:chExt cx="5492706" cy="3015866"/>
          </a:xfrm>
        </p:grpSpPr>
        <p:sp>
          <p:nvSpPr>
            <p:cNvPr id="203"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0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07"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0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0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1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19" name="TextBox 474"/>
            <p:cNvSpPr txBox="1"/>
            <p:nvPr/>
          </p:nvSpPr>
          <p:spPr>
            <a:xfrm>
              <a:off x="6443609" y="7427701"/>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22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2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26" name="Group 225"/>
          <p:cNvGrpSpPr>
            <a:grpSpLocks noChangeAspect="1"/>
          </p:cNvGrpSpPr>
          <p:nvPr/>
        </p:nvGrpSpPr>
        <p:grpSpPr>
          <a:xfrm>
            <a:off x="4976597" y="3415370"/>
            <a:ext cx="2615490" cy="1436084"/>
            <a:chOff x="2091250" y="7384051"/>
            <a:chExt cx="5492706" cy="3015866"/>
          </a:xfrm>
        </p:grpSpPr>
        <p:sp>
          <p:nvSpPr>
            <p:cNvPr id="227"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28"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29"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30"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31"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32"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3"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4"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5"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6"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7"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4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44"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sp>
        <p:nvSpPr>
          <p:cNvPr id="258" name="テキスト ボックス 25"/>
          <p:cNvSpPr txBox="1"/>
          <p:nvPr/>
        </p:nvSpPr>
        <p:spPr>
          <a:xfrm>
            <a:off x="3708534" y="32520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59" name="テキスト ボックス 25"/>
          <p:cNvSpPr txBox="1"/>
          <p:nvPr/>
        </p:nvSpPr>
        <p:spPr>
          <a:xfrm>
            <a:off x="3270816" y="45235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0" name="テキスト ボックス 25"/>
          <p:cNvSpPr txBox="1"/>
          <p:nvPr/>
        </p:nvSpPr>
        <p:spPr>
          <a:xfrm>
            <a:off x="7705103" y="3197015"/>
            <a:ext cx="777777" cy="338554"/>
          </a:xfrm>
          <a:prstGeom prst="rect">
            <a:avLst/>
          </a:prstGeom>
          <a:noFill/>
        </p:spPr>
        <p:txBody>
          <a:bodyPr wrap="none" rtlCol="0">
            <a:spAutoFit/>
          </a:bodyPr>
          <a:lstStyle/>
          <a:p>
            <a:pPr algn="ctr"/>
            <a:r>
              <a:rPr lang="en-US" altLang="ja-JP" sz="1600" smtClean="0"/>
              <a:t>Launch</a:t>
            </a:r>
            <a:endParaRPr lang="ja-JP" altLang="en-US" sz="1600" dirty="0"/>
          </a:p>
        </p:txBody>
      </p:sp>
      <p:sp>
        <p:nvSpPr>
          <p:cNvPr id="261" name="テキスト ボックス 25"/>
          <p:cNvSpPr txBox="1"/>
          <p:nvPr/>
        </p:nvSpPr>
        <p:spPr>
          <a:xfrm>
            <a:off x="8259067" y="3931606"/>
            <a:ext cx="630301" cy="338554"/>
          </a:xfrm>
          <a:prstGeom prst="rect">
            <a:avLst/>
          </a:prstGeom>
          <a:noFill/>
        </p:spPr>
        <p:txBody>
          <a:bodyPr wrap="none" rtlCol="0">
            <a:spAutoFit/>
          </a:bodyPr>
          <a:lstStyle/>
          <a:p>
            <a:r>
              <a:rPr lang="en-US" altLang="ja-JP" sz="1600" smtClean="0"/>
              <a:t>Done</a:t>
            </a:r>
            <a:endParaRPr lang="ja-JP" altLang="en-US" sz="1600" dirty="0"/>
          </a:p>
        </p:txBody>
      </p:sp>
      <p:sp>
        <p:nvSpPr>
          <p:cNvPr id="262" name="テキスト ボックス 25"/>
          <p:cNvSpPr txBox="1"/>
          <p:nvPr/>
        </p:nvSpPr>
        <p:spPr>
          <a:xfrm>
            <a:off x="8229442" y="4583405"/>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3" name="テキスト ボックス 42"/>
          <p:cNvSpPr txBox="1"/>
          <p:nvPr/>
        </p:nvSpPr>
        <p:spPr>
          <a:xfrm>
            <a:off x="7840486" y="5184892"/>
            <a:ext cx="630301" cy="338554"/>
          </a:xfrm>
          <a:prstGeom prst="rect">
            <a:avLst/>
          </a:prstGeom>
          <a:noFill/>
        </p:spPr>
        <p:txBody>
          <a:bodyPr wrap="none" rtlCol="0">
            <a:spAutoFit/>
          </a:bodyPr>
          <a:lstStyle/>
          <a:p>
            <a:r>
              <a:rPr lang="en-US" altLang="ja-JP" sz="1600" dirty="0" smtClean="0"/>
              <a:t>Done</a:t>
            </a:r>
            <a:endParaRPr lang="ja-JP" altLang="en-US" sz="1600" dirty="0"/>
          </a:p>
        </p:txBody>
      </p:sp>
    </p:spTree>
    <p:extLst>
      <p:ext uri="{BB962C8B-B14F-4D97-AF65-F5344CB8AC3E}">
        <p14:creationId xmlns:p14="http://schemas.microsoft.com/office/powerpoint/2010/main" val="57548223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コンテンツ プレースホルダー 2"/>
          <p:cNvSpPr txBox="1">
            <a:spLocks/>
          </p:cNvSpPr>
          <p:nvPr/>
        </p:nvSpPr>
        <p:spPr>
          <a:xfrm>
            <a:off x="1645932" y="569806"/>
            <a:ext cx="5120017" cy="41968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a:solidFill>
                  <a:prstClr val="black"/>
                </a:solidFill>
              </a:rPr>
              <a:t>実行カーネルの指定とジョブの優先順位および計算ノードは連動しない</a:t>
            </a:r>
            <a:endParaRPr lang="en-US" altLang="ja-JP" sz="2400" dirty="0">
              <a:solidFill>
                <a:prstClr val="black"/>
              </a:solidFill>
            </a:endParaRPr>
          </a:p>
          <a:p>
            <a:r>
              <a:rPr lang="ja-JP" altLang="en-US" sz="2400" dirty="0">
                <a:solidFill>
                  <a:prstClr val="black"/>
                </a:solidFill>
              </a:rPr>
              <a:t>ジョブキューによる指定</a:t>
            </a:r>
            <a:endParaRPr lang="en-US" altLang="ja-JP" sz="2400" dirty="0">
              <a:solidFill>
                <a:prstClr val="black"/>
              </a:solidFill>
            </a:endParaRPr>
          </a:p>
          <a:p>
            <a:pPr lvl="1"/>
            <a:r>
              <a:rPr lang="ja-JP" altLang="en-US" sz="2000" dirty="0">
                <a:solidFill>
                  <a:prstClr val="black"/>
                </a:solidFill>
              </a:rPr>
              <a:t>ジョブキュー毎に実行するカーネルを紐づける</a:t>
            </a:r>
            <a:endParaRPr lang="en-US" altLang="ja-JP" sz="2000" dirty="0">
              <a:solidFill>
                <a:prstClr val="black"/>
              </a:solidFill>
            </a:endParaRPr>
          </a:p>
          <a:p>
            <a:pPr lvl="1"/>
            <a:r>
              <a:rPr lang="ja-JP" altLang="en-US" sz="2000" dirty="0">
                <a:solidFill>
                  <a:prstClr val="black"/>
                </a:solidFill>
              </a:rPr>
              <a:t>ジョブキューが指定できるが実際には、キュー自体は仮想的なものでジョブに属性を付けるだけという実装もありだろう</a:t>
            </a:r>
            <a:endParaRPr lang="en-US" altLang="ja-JP" sz="2000" dirty="0">
              <a:solidFill>
                <a:prstClr val="black"/>
              </a:solidFill>
            </a:endParaRPr>
          </a:p>
          <a:p>
            <a:r>
              <a:rPr lang="ja-JP" altLang="en-US" sz="2400" dirty="0">
                <a:solidFill>
                  <a:prstClr val="black"/>
                </a:solidFill>
              </a:rPr>
              <a:t>ジョブスクリプトによる指定</a:t>
            </a:r>
            <a:endParaRPr lang="en-US" altLang="ja-JP" sz="2400" dirty="0">
              <a:solidFill>
                <a:prstClr val="black"/>
              </a:solidFill>
            </a:endParaRPr>
          </a:p>
          <a:p>
            <a:pPr lvl="1"/>
            <a:r>
              <a:rPr lang="ja-JP" altLang="en-US" sz="2000" dirty="0">
                <a:solidFill>
                  <a:prstClr val="black"/>
                </a:solidFill>
              </a:rPr>
              <a:t>新たにスクリプトコマンドおよびコマンドオプション</a:t>
            </a:r>
            <a:endParaRPr lang="en-US" altLang="ja-JP" sz="2000" dirty="0">
              <a:solidFill>
                <a:prstClr val="black"/>
              </a:solidFill>
            </a:endParaRPr>
          </a:p>
        </p:txBody>
      </p:sp>
      <p:grpSp>
        <p:nvGrpSpPr>
          <p:cNvPr id="3" name="グループ化 48"/>
          <p:cNvGrpSpPr>
            <a:grpSpLocks/>
          </p:cNvGrpSpPr>
          <p:nvPr/>
        </p:nvGrpSpPr>
        <p:grpSpPr bwMode="auto">
          <a:xfrm>
            <a:off x="7507553" y="635324"/>
            <a:ext cx="2309572" cy="707298"/>
            <a:chOff x="5573497" y="1426353"/>
            <a:chExt cx="2502526" cy="707245"/>
          </a:xfrm>
        </p:grpSpPr>
        <p:grpSp>
          <p:nvGrpSpPr>
            <p:cNvPr id="4" name="グループ化 17"/>
            <p:cNvGrpSpPr>
              <a:grpSpLocks/>
            </p:cNvGrpSpPr>
            <p:nvPr/>
          </p:nvGrpSpPr>
          <p:grpSpPr bwMode="auto">
            <a:xfrm>
              <a:off x="5573498" y="1701990"/>
              <a:ext cx="2084060" cy="431608"/>
              <a:chOff x="6197600" y="1701990"/>
              <a:chExt cx="2084060" cy="431608"/>
            </a:xfrm>
          </p:grpSpPr>
          <p:cxnSp>
            <p:nvCxnSpPr>
              <p:cNvPr id="6" name="直線コネクタ 5"/>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正方形/長方形 6"/>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sp>
            <p:nvSpPr>
              <p:cNvPr id="8" name="正方形/長方形 7"/>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altLang="ja-JP" sz="1200" dirty="0">
                    <a:solidFill>
                      <a:prstClr val="black"/>
                    </a:solidFill>
                  </a:rPr>
                  <a:t> </a:t>
                </a:r>
              </a:p>
            </p:txBody>
          </p:sp>
          <p:sp>
            <p:nvSpPr>
              <p:cNvPr id="9" name="正方形/長方形 8"/>
              <p:cNvSpPr/>
              <p:nvPr/>
            </p:nvSpPr>
            <p:spPr>
              <a:xfrm>
                <a:off x="6748625" y="1701940"/>
                <a:ext cx="503336"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10" name="直線コネクタ 9"/>
              <p:cNvCxnSpPr/>
              <p:nvPr/>
            </p:nvCxnSpPr>
            <p:spPr>
              <a:xfrm>
                <a:off x="6207181" y="2130533"/>
                <a:ext cx="2075269"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テキスト ボックス 24"/>
            <p:cNvSpPr txBox="1">
              <a:spLocks noChangeArrowheads="1"/>
            </p:cNvSpPr>
            <p:nvPr/>
          </p:nvSpPr>
          <p:spPr bwMode="auto">
            <a:xfrm>
              <a:off x="5573497" y="1426353"/>
              <a:ext cx="250252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McKernel-nosched</a:t>
              </a:r>
              <a:r>
                <a:rPr lang="ja-JP" altLang="en-US" sz="1200" dirty="0">
                  <a:solidFill>
                    <a:prstClr val="black"/>
                  </a:solidFill>
                </a:rPr>
                <a:t>用ジョブキュー</a:t>
              </a:r>
            </a:p>
          </p:txBody>
        </p:sp>
      </p:grpSp>
      <p:grpSp>
        <p:nvGrpSpPr>
          <p:cNvPr id="11" name="グループ化 50"/>
          <p:cNvGrpSpPr>
            <a:grpSpLocks/>
          </p:cNvGrpSpPr>
          <p:nvPr/>
        </p:nvGrpSpPr>
        <p:grpSpPr bwMode="auto">
          <a:xfrm>
            <a:off x="7507554" y="1476487"/>
            <a:ext cx="2169463" cy="707297"/>
            <a:chOff x="5595272" y="2333481"/>
            <a:chExt cx="2350712" cy="707245"/>
          </a:xfrm>
        </p:grpSpPr>
        <p:grpSp>
          <p:nvGrpSpPr>
            <p:cNvPr id="12" name="グループ化 18"/>
            <p:cNvGrpSpPr>
              <a:grpSpLocks/>
            </p:cNvGrpSpPr>
            <p:nvPr/>
          </p:nvGrpSpPr>
          <p:grpSpPr bwMode="auto">
            <a:xfrm>
              <a:off x="5595272" y="2609117"/>
              <a:ext cx="2084060" cy="431609"/>
              <a:chOff x="6197600" y="1701989"/>
              <a:chExt cx="2084060" cy="431609"/>
            </a:xfrm>
          </p:grpSpPr>
          <p:cxnSp>
            <p:nvCxnSpPr>
              <p:cNvPr id="14" name="直線コネクタ 13"/>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正方形/長方形 14"/>
              <p:cNvSpPr/>
              <p:nvPr/>
            </p:nvSpPr>
            <p:spPr>
              <a:xfrm>
                <a:off x="7755298" y="1702157"/>
                <a:ext cx="501748" cy="431768"/>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en-US" altLang="ja-JP" sz="1200" dirty="0">
                  <a:solidFill>
                    <a:prstClr val="black"/>
                  </a:solidFill>
                </a:endParaRPr>
              </a:p>
            </p:txBody>
          </p:sp>
          <p:cxnSp>
            <p:nvCxnSpPr>
              <p:cNvPr id="16" name="直線コネクタ 15"/>
              <p:cNvCxnSpPr/>
              <p:nvPr/>
            </p:nvCxnSpPr>
            <p:spPr>
              <a:xfrm>
                <a:off x="6207181" y="2130750"/>
                <a:ext cx="2067331"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テキスト ボックス 25"/>
            <p:cNvSpPr txBox="1">
              <a:spLocks noChangeArrowheads="1"/>
            </p:cNvSpPr>
            <p:nvPr/>
          </p:nvSpPr>
          <p:spPr bwMode="auto">
            <a:xfrm>
              <a:off x="5610204" y="2333481"/>
              <a:ext cx="2335780" cy="2769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McKernel-sched</a:t>
              </a:r>
              <a:r>
                <a:rPr lang="ja-JP" altLang="en-US" sz="1200" dirty="0">
                  <a:solidFill>
                    <a:prstClr val="black"/>
                  </a:solidFill>
                </a:rPr>
                <a:t>用ジョブキュー</a:t>
              </a:r>
            </a:p>
          </p:txBody>
        </p:sp>
      </p:grpSp>
      <p:grpSp>
        <p:nvGrpSpPr>
          <p:cNvPr id="17" name="グループ化 49"/>
          <p:cNvGrpSpPr>
            <a:grpSpLocks/>
          </p:cNvGrpSpPr>
          <p:nvPr/>
        </p:nvGrpSpPr>
        <p:grpSpPr bwMode="auto">
          <a:xfrm>
            <a:off x="7507549" y="2496925"/>
            <a:ext cx="2201323" cy="707298"/>
            <a:chOff x="5580758" y="3423977"/>
            <a:chExt cx="2385236" cy="707245"/>
          </a:xfrm>
        </p:grpSpPr>
        <p:grpSp>
          <p:nvGrpSpPr>
            <p:cNvPr id="18" name="グループ化 43"/>
            <p:cNvGrpSpPr>
              <a:grpSpLocks/>
            </p:cNvGrpSpPr>
            <p:nvPr/>
          </p:nvGrpSpPr>
          <p:grpSpPr bwMode="auto">
            <a:xfrm>
              <a:off x="5580758" y="3699614"/>
              <a:ext cx="2084060" cy="431608"/>
              <a:chOff x="6197600" y="1701990"/>
              <a:chExt cx="2084060" cy="431608"/>
            </a:xfrm>
          </p:grpSpPr>
          <p:cxnSp>
            <p:nvCxnSpPr>
              <p:cNvPr id="20" name="直線コネクタ 19"/>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正方形/長方形 20"/>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2" name="直線コネクタ 21"/>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テキスト ボックス 47"/>
            <p:cNvSpPr txBox="1">
              <a:spLocks noChangeArrowheads="1"/>
            </p:cNvSpPr>
            <p:nvPr/>
          </p:nvSpPr>
          <p:spPr bwMode="auto">
            <a:xfrm>
              <a:off x="5595690" y="3423977"/>
              <a:ext cx="2370304"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MvKernel</a:t>
              </a:r>
              <a:r>
                <a:rPr lang="en-US" altLang="ja-JP" sz="1200" dirty="0">
                  <a:solidFill>
                    <a:prstClr val="black"/>
                  </a:solidFill>
                </a:rPr>
                <a:t>-PVAS</a:t>
              </a:r>
              <a:r>
                <a:rPr lang="ja-JP" altLang="en-US" sz="1200" dirty="0">
                  <a:solidFill>
                    <a:prstClr val="black"/>
                  </a:solidFill>
                </a:rPr>
                <a:t>用ジョブキュー</a:t>
              </a:r>
            </a:p>
          </p:txBody>
        </p:sp>
      </p:grpSp>
      <p:grpSp>
        <p:nvGrpSpPr>
          <p:cNvPr id="23" name="グループ化 49"/>
          <p:cNvGrpSpPr>
            <a:grpSpLocks/>
          </p:cNvGrpSpPr>
          <p:nvPr/>
        </p:nvGrpSpPr>
        <p:grpSpPr bwMode="auto">
          <a:xfrm>
            <a:off x="7518933" y="3499728"/>
            <a:ext cx="1923369" cy="707298"/>
            <a:chOff x="5580758" y="3423977"/>
            <a:chExt cx="2084060" cy="707245"/>
          </a:xfrm>
        </p:grpSpPr>
        <p:grpSp>
          <p:nvGrpSpPr>
            <p:cNvPr id="24" name="グループ化 43"/>
            <p:cNvGrpSpPr>
              <a:grpSpLocks/>
            </p:cNvGrpSpPr>
            <p:nvPr/>
          </p:nvGrpSpPr>
          <p:grpSpPr bwMode="auto">
            <a:xfrm>
              <a:off x="5580758" y="3699614"/>
              <a:ext cx="2084060" cy="431608"/>
              <a:chOff x="6197600" y="1701990"/>
              <a:chExt cx="2084060" cy="431608"/>
            </a:xfrm>
          </p:grpSpPr>
          <p:cxnSp>
            <p:nvCxnSpPr>
              <p:cNvPr id="26" name="直線コネクタ 25"/>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8" name="直線コネクタ 27"/>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テキスト ボックス 47"/>
            <p:cNvSpPr txBox="1">
              <a:spLocks noChangeArrowheads="1"/>
            </p:cNvSpPr>
            <p:nvPr/>
          </p:nvSpPr>
          <p:spPr bwMode="auto">
            <a:xfrm>
              <a:off x="5595690" y="3423977"/>
              <a:ext cx="197493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Linux-only</a:t>
              </a:r>
              <a:r>
                <a:rPr lang="ja-JP" altLang="en-US" sz="1200" dirty="0">
                  <a:solidFill>
                    <a:prstClr val="black"/>
                  </a:solidFill>
                </a:rPr>
                <a:t>用ジョブキュー</a:t>
              </a:r>
            </a:p>
          </p:txBody>
        </p:sp>
      </p:grpSp>
      <p:grpSp>
        <p:nvGrpSpPr>
          <p:cNvPr id="29" name="グループ化 49"/>
          <p:cNvGrpSpPr>
            <a:grpSpLocks/>
          </p:cNvGrpSpPr>
          <p:nvPr/>
        </p:nvGrpSpPr>
        <p:grpSpPr bwMode="auto">
          <a:xfrm>
            <a:off x="6002022" y="5223078"/>
            <a:ext cx="1923369" cy="707298"/>
            <a:chOff x="5580758" y="3423977"/>
            <a:chExt cx="2084060" cy="707245"/>
          </a:xfrm>
        </p:grpSpPr>
        <p:grpSp>
          <p:nvGrpSpPr>
            <p:cNvPr id="30" name="グループ化 43"/>
            <p:cNvGrpSpPr>
              <a:grpSpLocks/>
            </p:cNvGrpSpPr>
            <p:nvPr/>
          </p:nvGrpSpPr>
          <p:grpSpPr bwMode="auto">
            <a:xfrm>
              <a:off x="5580758" y="3699614"/>
              <a:ext cx="2084060" cy="431608"/>
              <a:chOff x="6197600" y="1701990"/>
              <a:chExt cx="2084060" cy="431608"/>
            </a:xfrm>
          </p:grpSpPr>
          <p:cxnSp>
            <p:nvCxnSpPr>
              <p:cNvPr id="32" name="直線コネクタ 31"/>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34" name="直線コネクタ 33"/>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テキスト ボックス 47"/>
            <p:cNvSpPr txBox="1">
              <a:spLocks noChangeArrowheads="1"/>
            </p:cNvSpPr>
            <p:nvPr/>
          </p:nvSpPr>
          <p:spPr bwMode="auto">
            <a:xfrm>
              <a:off x="5595690" y="3423977"/>
              <a:ext cx="1520865"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default</a:t>
              </a:r>
              <a:r>
                <a:rPr lang="ja-JP" altLang="en-US" sz="1200" dirty="0">
                  <a:solidFill>
                    <a:prstClr val="black"/>
                  </a:solidFill>
                </a:rPr>
                <a:t>ジョブキュー</a:t>
              </a:r>
            </a:p>
          </p:txBody>
        </p:sp>
      </p:grpSp>
      <p:sp>
        <p:nvSpPr>
          <p:cNvPr id="35" name="テキスト ボックス 34"/>
          <p:cNvSpPr txBox="1"/>
          <p:nvPr/>
        </p:nvSpPr>
        <p:spPr>
          <a:xfrm>
            <a:off x="5334573" y="6001308"/>
            <a:ext cx="4224233" cy="461665"/>
          </a:xfrm>
          <a:prstGeom prst="rect">
            <a:avLst/>
          </a:prstGeom>
          <a:noFill/>
        </p:spPr>
        <p:txBody>
          <a:bodyPr wrap="none" rtlCol="0">
            <a:spAutoFit/>
          </a:bodyPr>
          <a:lstStyle/>
          <a:p>
            <a:r>
              <a:rPr lang="ja-JP" altLang="en-US" sz="1200" dirty="0">
                <a:solidFill>
                  <a:prstClr val="black"/>
                </a:solidFill>
              </a:rPr>
              <a:t>ジョブスクリプトで指定されていなければ、</a:t>
            </a:r>
            <a:r>
              <a:rPr lang="en-US" altLang="ja-JP" sz="1200" dirty="0">
                <a:solidFill>
                  <a:prstClr val="black"/>
                </a:solidFill>
              </a:rPr>
              <a:t>default configuration.</a:t>
            </a:r>
          </a:p>
          <a:p>
            <a:r>
              <a:rPr lang="ja-JP" altLang="en-US" sz="1200" dirty="0">
                <a:solidFill>
                  <a:prstClr val="black"/>
                </a:solidFill>
              </a:rPr>
              <a:t>ジョブスクリプトで指定されていれば、指定</a:t>
            </a:r>
            <a:r>
              <a:rPr lang="en-US" altLang="ja-JP" sz="1200" dirty="0">
                <a:solidFill>
                  <a:prstClr val="black"/>
                </a:solidFill>
              </a:rPr>
              <a:t>configuration.</a:t>
            </a:r>
            <a:endParaRPr lang="ja-JP" altLang="en-US" sz="1200" dirty="0">
              <a:solidFill>
                <a:prstClr val="black"/>
              </a:solidFill>
            </a:endParaRPr>
          </a:p>
        </p:txBody>
      </p:sp>
      <p:sp>
        <p:nvSpPr>
          <p:cNvPr id="36" name="テキスト ボックス 35"/>
          <p:cNvSpPr txBox="1"/>
          <p:nvPr/>
        </p:nvSpPr>
        <p:spPr>
          <a:xfrm>
            <a:off x="7507552" y="4626749"/>
            <a:ext cx="2915973" cy="646331"/>
          </a:xfrm>
          <a:prstGeom prst="rect">
            <a:avLst/>
          </a:prstGeom>
          <a:noFill/>
        </p:spPr>
        <p:txBody>
          <a:bodyPr wrap="square" rtlCol="0">
            <a:spAutoFit/>
          </a:bodyPr>
          <a:lstStyle/>
          <a:p>
            <a:r>
              <a:rPr lang="ja-JP" altLang="en-US" sz="1200" dirty="0">
                <a:solidFill>
                  <a:prstClr val="black"/>
                </a:solidFill>
              </a:rPr>
              <a:t>ジョブスクリプトで指定されている</a:t>
            </a:r>
            <a:r>
              <a:rPr lang="en-US" altLang="ja-JP" sz="1200" dirty="0">
                <a:solidFill>
                  <a:prstClr val="black"/>
                </a:solidFill>
              </a:rPr>
              <a:t>configuration</a:t>
            </a:r>
            <a:r>
              <a:rPr lang="ja-JP" altLang="en-US" sz="1200" dirty="0">
                <a:solidFill>
                  <a:prstClr val="black"/>
                </a:solidFill>
              </a:rPr>
              <a:t>でないジョブキューに投入したらエラー</a:t>
            </a:r>
          </a:p>
        </p:txBody>
      </p:sp>
    </p:spTree>
    <p:extLst>
      <p:ext uri="{BB962C8B-B14F-4D97-AF65-F5344CB8AC3E}">
        <p14:creationId xmlns:p14="http://schemas.microsoft.com/office/powerpoint/2010/main" val="20110612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9" name="平行四辺形 58"/>
          <p:cNvSpPr/>
          <p:nvPr/>
        </p:nvSpPr>
        <p:spPr>
          <a:xfrm rot="5400000" flipH="1">
            <a:off x="7445581" y="1812786"/>
            <a:ext cx="1116683" cy="801378"/>
          </a:xfrm>
          <a:prstGeom prst="parallelogram">
            <a:avLst>
              <a:gd name="adj" fmla="val 103888"/>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6" name="平行四辺形 55"/>
          <p:cNvSpPr/>
          <p:nvPr/>
        </p:nvSpPr>
        <p:spPr>
          <a:xfrm rot="5400000">
            <a:off x="6061802" y="2279452"/>
            <a:ext cx="1108895" cy="736258"/>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1" name="平行四辺形 60"/>
          <p:cNvSpPr/>
          <p:nvPr/>
        </p:nvSpPr>
        <p:spPr>
          <a:xfrm rot="5400000" flipH="1">
            <a:off x="7476975" y="2643357"/>
            <a:ext cx="1057778" cy="801378"/>
          </a:xfrm>
          <a:prstGeom prst="parallelogram">
            <a:avLst>
              <a:gd name="adj" fmla="val 94045"/>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0" name="平行四辺形 19"/>
          <p:cNvSpPr/>
          <p:nvPr/>
        </p:nvSpPr>
        <p:spPr>
          <a:xfrm rot="5400000">
            <a:off x="6026120" y="1431965"/>
            <a:ext cx="1169212" cy="758943"/>
          </a:xfrm>
          <a:prstGeom prst="parallelogram">
            <a:avLst>
              <a:gd name="adj" fmla="val 113429"/>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3" name="平行四辺形 52"/>
          <p:cNvSpPr/>
          <p:nvPr/>
        </p:nvSpPr>
        <p:spPr>
          <a:xfrm rot="5400000">
            <a:off x="6264592" y="4924280"/>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2" name="平行四辺形 51"/>
          <p:cNvSpPr/>
          <p:nvPr/>
        </p:nvSpPr>
        <p:spPr>
          <a:xfrm rot="5400000">
            <a:off x="6270413" y="5177133"/>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7512700" y="2939827"/>
            <a:ext cx="997387" cy="804681"/>
          </a:xfrm>
          <a:prstGeom prst="parallelogram">
            <a:avLst>
              <a:gd name="adj" fmla="val 132401"/>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7425136" y="1410745"/>
            <a:ext cx="1169211" cy="801378"/>
          </a:xfrm>
          <a:prstGeom prst="parallelogram">
            <a:avLst>
              <a:gd name="adj" fmla="val 10881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0" name="平行四辺形 59"/>
          <p:cNvSpPr/>
          <p:nvPr/>
        </p:nvSpPr>
        <p:spPr>
          <a:xfrm rot="5400000" flipH="1">
            <a:off x="7457536" y="2214961"/>
            <a:ext cx="1104409" cy="801378"/>
          </a:xfrm>
          <a:prstGeom prst="parallelogram">
            <a:avLst>
              <a:gd name="adj" fmla="val 9895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2" name="平行四辺形 61"/>
          <p:cNvSpPr/>
          <p:nvPr/>
        </p:nvSpPr>
        <p:spPr>
          <a:xfrm rot="5400000" flipH="1">
            <a:off x="7467147" y="3047212"/>
            <a:ext cx="1087395" cy="801378"/>
          </a:xfrm>
          <a:prstGeom prst="parallelogram">
            <a:avLst>
              <a:gd name="adj" fmla="val 98927"/>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6059309" y="1839952"/>
            <a:ext cx="1104796"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7" name="平行四辺形 56"/>
          <p:cNvSpPr/>
          <p:nvPr/>
        </p:nvSpPr>
        <p:spPr>
          <a:xfrm rot="5400000">
            <a:off x="6063505" y="2647166"/>
            <a:ext cx="1092605"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8" name="平行四辺形 57"/>
          <p:cNvSpPr/>
          <p:nvPr/>
        </p:nvSpPr>
        <p:spPr>
          <a:xfrm rot="5400000">
            <a:off x="6077378" y="3084600"/>
            <a:ext cx="1085521" cy="728477"/>
          </a:xfrm>
          <a:prstGeom prst="parallelogram">
            <a:avLst>
              <a:gd name="adj" fmla="val 106672"/>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6" name="TextBox 9"/>
          <p:cNvSpPr txBox="1"/>
          <p:nvPr/>
        </p:nvSpPr>
        <p:spPr>
          <a:xfrm>
            <a:off x="7944177" y="186640"/>
            <a:ext cx="2383948"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7" name="TextBox 11"/>
          <p:cNvSpPr txBox="1"/>
          <p:nvPr/>
        </p:nvSpPr>
        <p:spPr>
          <a:xfrm>
            <a:off x="6818694" y="33484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5" y="3681930"/>
            <a:ext cx="2166457" cy="309668"/>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a:t>
            </a:r>
            <a:r>
              <a:rPr lang="en-US" dirty="0" err="1"/>
              <a:t>mmap</a:t>
            </a:r>
            <a:endParaRPr lang="en-US" dirty="0"/>
          </a:p>
        </p:txBody>
      </p:sp>
      <p:sp>
        <p:nvSpPr>
          <p:cNvPr id="10" name="TextBox 17"/>
          <p:cNvSpPr txBox="1"/>
          <p:nvPr/>
        </p:nvSpPr>
        <p:spPr>
          <a:xfrm>
            <a:off x="8413733" y="3681930"/>
            <a:ext cx="1468972" cy="1793012"/>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063446"/>
            <a:ext cx="1468972" cy="289208"/>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heap</a:t>
            </a:r>
          </a:p>
        </p:txBody>
      </p:sp>
      <p:sp>
        <p:nvSpPr>
          <p:cNvPr id="13" name="TextBox 20"/>
          <p:cNvSpPr txBox="1"/>
          <p:nvPr/>
        </p:nvSpPr>
        <p:spPr>
          <a:xfrm>
            <a:off x="8413733" y="2515158"/>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a:t>
            </a:r>
            <a:r>
              <a:rPr lang="en-US" dirty="0" err="1"/>
              <a:t>mmap</a:t>
            </a:r>
            <a:endParaRPr lang="en-US" dirty="0"/>
          </a:p>
        </p:txBody>
      </p:sp>
      <p:sp>
        <p:nvSpPr>
          <p:cNvPr id="16" name="TextBox 24"/>
          <p:cNvSpPr txBox="1"/>
          <p:nvPr/>
        </p:nvSpPr>
        <p:spPr>
          <a:xfrm>
            <a:off x="8413733" y="1226829"/>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400" dirty="0">
                <a:solidFill>
                  <a:srgbClr val="000000"/>
                </a:solidFill>
                <a:latin typeface="ヒラギノ角ゴ ProN W3"/>
                <a:ea typeface="ヒラギノ角ゴ ProN W3"/>
                <a:cs typeface="ヒラギノ角ゴ ProN W3"/>
              </a:rPr>
              <a:t>App</a:t>
            </a:r>
            <a:r>
              <a:rPr lang="ja-JP" altLang="en-US" sz="1400" dirty="0">
                <a:solidFill>
                  <a:srgbClr val="000000"/>
                </a:solidFill>
                <a:latin typeface="ヒラギノ角ゴ ProN W3"/>
                <a:ea typeface="ヒラギノ角ゴ ProN W3"/>
                <a:cs typeface="ヒラギノ角ゴ ProN W3"/>
              </a:rPr>
              <a:t> </a:t>
            </a:r>
            <a:r>
              <a:rPr lang="en-US" sz="1400" dirty="0">
                <a:solidFill>
                  <a:srgbClr val="000000"/>
                </a:solidFill>
                <a:latin typeface="ヒラギノ角ゴ ProN W3"/>
                <a:ea typeface="ヒラギノ角ゴ ProN W3"/>
                <a:cs typeface="ヒラギノ角ゴ ProN W3"/>
              </a:rPr>
              <a:t>text</a:t>
            </a:r>
          </a:p>
        </p:txBody>
      </p:sp>
      <p:sp>
        <p:nvSpPr>
          <p:cNvPr id="2" name="平行四辺形 1"/>
          <p:cNvSpPr/>
          <p:nvPr/>
        </p:nvSpPr>
        <p:spPr>
          <a:xfrm rot="5400000">
            <a:off x="5513483" y="4420204"/>
            <a:ext cx="2214990" cy="738442"/>
          </a:xfrm>
          <a:prstGeom prst="parallelogram">
            <a:avLst>
              <a:gd name="adj" fmla="val 108086"/>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15" name="TextBox 23"/>
          <p:cNvSpPr txBox="1"/>
          <p:nvPr/>
        </p:nvSpPr>
        <p:spPr>
          <a:xfrm>
            <a:off x="6990200" y="4458225"/>
            <a:ext cx="618853" cy="143869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7" name="TextBox 25"/>
          <p:cNvSpPr txBox="1"/>
          <p:nvPr/>
        </p:nvSpPr>
        <p:spPr>
          <a:xfrm>
            <a:off x="6990200" y="2108042"/>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29" name="TextBox 17"/>
          <p:cNvSpPr txBox="1"/>
          <p:nvPr/>
        </p:nvSpPr>
        <p:spPr>
          <a:xfrm>
            <a:off x="4089447" y="1093433"/>
            <a:ext cx="2141811" cy="2171182"/>
          </a:xfrm>
          <a:prstGeom prst="rect">
            <a:avLst/>
          </a:prstGeom>
          <a:solidFill>
            <a:srgbClr val="FFCC66"/>
          </a:solidFill>
          <a:ln w="19050" cap="flat" cmpd="sng">
            <a:no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a:t>
            </a:r>
            <a:r>
              <a:rPr lang="en-US" sz="1600" dirty="0" err="1">
                <a:solidFill>
                  <a:srgbClr val="000000"/>
                </a:solidFill>
                <a:latin typeface="ヒラギノ角ゴ ProN W3"/>
                <a:ea typeface="ヒラギノ角ゴ ProN W3"/>
                <a:cs typeface="ヒラギノ角ゴ ProN W3"/>
              </a:rPr>
              <a:t>mckernel</a:t>
            </a:r>
            <a:r>
              <a:rPr lang="en-US" sz="1600" dirty="0">
                <a:solidFill>
                  <a:srgbClr val="000000"/>
                </a:solidFill>
                <a:latin typeface="ヒラギノ角ゴ ProN W3"/>
                <a:ea typeface="ヒラギノ角ゴ ProN W3"/>
                <a:cs typeface="ヒラギノ角ゴ ProN W3"/>
              </a:rPr>
              <a:t>]</a:t>
            </a:r>
          </a:p>
        </p:txBody>
      </p:sp>
      <p:sp>
        <p:nvSpPr>
          <p:cNvPr id="31" name="平行四辺形 30"/>
          <p:cNvSpPr/>
          <p:nvPr/>
        </p:nvSpPr>
        <p:spPr>
          <a:xfrm rot="5400000" flipH="1">
            <a:off x="2167731" y="2157304"/>
            <a:ext cx="2985585" cy="857844"/>
          </a:xfrm>
          <a:prstGeom prst="parallelogram">
            <a:avLst>
              <a:gd name="adj" fmla="val 97786"/>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1841521" y="1936067"/>
            <a:ext cx="1390080" cy="214295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1841521" y="334840"/>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093435"/>
            <a:ext cx="2156491" cy="217118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7" name="TextBox 6"/>
          <p:cNvSpPr txBox="1"/>
          <p:nvPr/>
        </p:nvSpPr>
        <p:spPr>
          <a:xfrm>
            <a:off x="987178" y="4622195"/>
            <a:ext cx="3102272" cy="1505814"/>
          </a:xfrm>
          <a:prstGeom prst="rect">
            <a:avLst/>
          </a:prstGeom>
          <a:noFill/>
        </p:spPr>
        <p:txBody>
          <a:bodyPr wrap="square" rtlCol="0" anchor="ctr">
            <a:noAutofit/>
          </a:bodyPr>
          <a:lstStyle>
            <a:defPPr>
              <a:defRPr lang="ja-JP"/>
            </a:defPPr>
            <a:lvl1pPr>
              <a:defRPr sz="1600">
                <a:latin typeface="ヒラギノ角ゴ ProN W3"/>
                <a:ea typeface="ヒラギノ角ゴ ProN W3"/>
                <a:cs typeface="ヒラギノ角ゴ ProN W3"/>
              </a:defRPr>
            </a:lvl1pPr>
          </a:lstStyle>
          <a:p>
            <a:pPr defTabSz="457200"/>
            <a:r>
              <a:rPr lang="en-US" dirty="0">
                <a:solidFill>
                  <a:prstClr val="black"/>
                </a:solidFill>
              </a:rPr>
              <a:t>(1) </a:t>
            </a:r>
            <a:r>
              <a:rPr lang="en-US" dirty="0" err="1">
                <a:solidFill>
                  <a:prstClr val="black"/>
                </a:solidFill>
              </a:rPr>
              <a:t>mcctrl</a:t>
            </a:r>
            <a:r>
              <a:rPr lang="en-US" dirty="0">
                <a:solidFill>
                  <a:prstClr val="black"/>
                </a:solidFill>
              </a:rPr>
              <a:t> creates a file and </a:t>
            </a:r>
            <a:r>
              <a:rPr lang="en-US" dirty="0" err="1">
                <a:solidFill>
                  <a:prstClr val="black"/>
                </a:solidFill>
              </a:rPr>
              <a:t>mmap</a:t>
            </a:r>
            <a:r>
              <a:rPr lang="en-US" dirty="0">
                <a:solidFill>
                  <a:prstClr val="black"/>
                </a:solidFill>
              </a:rPr>
              <a:t> it in a way that </a:t>
            </a:r>
            <a:r>
              <a:rPr lang="en-US" altLang="ja-JP" dirty="0" err="1">
                <a:solidFill>
                  <a:prstClr val="black"/>
                </a:solidFill>
              </a:rPr>
              <a:t>mcctrl</a:t>
            </a:r>
            <a:r>
              <a:rPr lang="en-US" altLang="ja-JP" dirty="0">
                <a:solidFill>
                  <a:prstClr val="black"/>
                </a:solidFill>
              </a:rPr>
              <a:t> </a:t>
            </a:r>
            <a:r>
              <a:rPr lang="en-US" dirty="0">
                <a:solidFill>
                  <a:prstClr val="black"/>
                </a:solidFill>
              </a:rPr>
              <a:t>can capture page faults occurring on the VM areas of </a:t>
            </a:r>
            <a:r>
              <a:rPr lang="en-US" dirty="0" err="1">
                <a:solidFill>
                  <a:prstClr val="black"/>
                </a:solidFill>
              </a:rPr>
              <a:t>McKernel</a:t>
            </a:r>
            <a:r>
              <a:rPr lang="en-US" dirty="0">
                <a:solidFill>
                  <a:prstClr val="black"/>
                </a:solidFill>
              </a:rPr>
              <a:t> process</a:t>
            </a:r>
          </a:p>
        </p:txBody>
      </p:sp>
      <p:sp>
        <p:nvSpPr>
          <p:cNvPr id="41" name="フリーフォーム 40"/>
          <p:cNvSpPr/>
          <p:nvPr/>
        </p:nvSpPr>
        <p:spPr>
          <a:xfrm>
            <a:off x="3350612" y="3670279"/>
            <a:ext cx="167295" cy="1044000"/>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2" name="TextBox 6"/>
          <p:cNvSpPr txBox="1"/>
          <p:nvPr/>
        </p:nvSpPr>
        <p:spPr>
          <a:xfrm>
            <a:off x="3517907" y="6262623"/>
            <a:ext cx="7295549" cy="627774"/>
          </a:xfrm>
          <a:prstGeom prst="rect">
            <a:avLst/>
          </a:prstGeom>
          <a:noFill/>
        </p:spPr>
        <p:txBody>
          <a:bodyPr wrap="square" rtlCol="0" anchor="t">
            <a:noAutofit/>
          </a:bodyPr>
          <a:lstStyle/>
          <a:p>
            <a:pPr defTabSz="457200"/>
            <a:r>
              <a:rPr lang="en-US" sz="1600" dirty="0">
                <a:solidFill>
                  <a:prstClr val="black"/>
                </a:solidFill>
                <a:latin typeface="ヒラギノ角ゴ ProN W3"/>
                <a:ea typeface="ヒラギノ角ゴ ProN W3"/>
                <a:cs typeface="ヒラギノ角ゴ ProN W3"/>
              </a:rPr>
              <a:t>(2) </a:t>
            </a:r>
            <a:r>
              <a:rPr lang="en-US" sz="1600" dirty="0" err="1">
                <a:solidFill>
                  <a:prstClr val="black"/>
                </a:solidFill>
                <a:latin typeface="ヒラギノ角ゴ ProN W3"/>
                <a:ea typeface="ヒラギノ角ゴ ProN W3"/>
                <a:cs typeface="ヒラギノ角ゴ ProN W3"/>
              </a:rPr>
              <a:t>mcctrl</a:t>
            </a:r>
            <a:r>
              <a:rPr lang="en-US" sz="1600" dirty="0">
                <a:solidFill>
                  <a:prstClr val="black"/>
                </a:solidFill>
                <a:latin typeface="ヒラギノ角ゴ ProN W3"/>
                <a:ea typeface="ヒラギノ角ゴ ProN W3"/>
                <a:cs typeface="ヒラギノ角ゴ ProN W3"/>
              </a:rPr>
              <a:t> asks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to obtain physical page if needed and then copy page table entry of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 to page table of </a:t>
            </a: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43" name="フリーフォーム 42"/>
          <p:cNvSpPr/>
          <p:nvPr/>
        </p:nvSpPr>
        <p:spPr>
          <a:xfrm>
            <a:off x="6573922" y="3496576"/>
            <a:ext cx="167295" cy="2729206"/>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4" name="TextBox 15"/>
          <p:cNvSpPr txBox="1"/>
          <p:nvPr/>
        </p:nvSpPr>
        <p:spPr>
          <a:xfrm>
            <a:off x="4089447" y="4086935"/>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text</a:t>
            </a:r>
          </a:p>
        </p:txBody>
      </p:sp>
      <p:sp>
        <p:nvSpPr>
          <p:cNvPr id="45" name="TextBox 15"/>
          <p:cNvSpPr txBox="1"/>
          <p:nvPr/>
        </p:nvSpPr>
        <p:spPr>
          <a:xfrm>
            <a:off x="4080285" y="4817683"/>
            <a:ext cx="2171473"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heap</a:t>
            </a:r>
          </a:p>
        </p:txBody>
      </p:sp>
      <p:sp>
        <p:nvSpPr>
          <p:cNvPr id="46" name="TextBox 15"/>
          <p:cNvSpPr txBox="1"/>
          <p:nvPr/>
        </p:nvSpPr>
        <p:spPr>
          <a:xfrm>
            <a:off x="4080286" y="5195786"/>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stack</a:t>
            </a:r>
          </a:p>
        </p:txBody>
      </p:sp>
      <p:sp>
        <p:nvSpPr>
          <p:cNvPr id="47" name="TextBox 20"/>
          <p:cNvSpPr txBox="1"/>
          <p:nvPr/>
        </p:nvSpPr>
        <p:spPr>
          <a:xfrm>
            <a:off x="8413733" y="2914030"/>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stack</a:t>
            </a:r>
          </a:p>
        </p:txBody>
      </p:sp>
      <p:sp>
        <p:nvSpPr>
          <p:cNvPr id="48" name="TextBox 24"/>
          <p:cNvSpPr txBox="1"/>
          <p:nvPr/>
        </p:nvSpPr>
        <p:spPr>
          <a:xfrm>
            <a:off x="8413733" y="1647246"/>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data/</a:t>
            </a:r>
            <a:r>
              <a:rPr lang="en-US" dirty="0" err="1"/>
              <a:t>bss</a:t>
            </a:r>
            <a:endParaRPr lang="en-US" dirty="0"/>
          </a:p>
        </p:txBody>
      </p:sp>
      <p:sp>
        <p:nvSpPr>
          <p:cNvPr id="50" name="TextBox 15"/>
          <p:cNvSpPr txBox="1"/>
          <p:nvPr/>
        </p:nvSpPr>
        <p:spPr>
          <a:xfrm>
            <a:off x="4080285" y="4466067"/>
            <a:ext cx="2171472"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data/</a:t>
            </a:r>
            <a:r>
              <a:rPr lang="en-US" dirty="0" err="1"/>
              <a:t>bss</a:t>
            </a:r>
            <a:endParaRPr lang="en-US" dirty="0"/>
          </a:p>
        </p:txBody>
      </p:sp>
      <p:sp>
        <p:nvSpPr>
          <p:cNvPr id="54" name="TextBox 25"/>
          <p:cNvSpPr txBox="1"/>
          <p:nvPr/>
        </p:nvSpPr>
        <p:spPr>
          <a:xfrm>
            <a:off x="6990200" y="2483819"/>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18" name="TextBox 26"/>
          <p:cNvSpPr txBox="1"/>
          <p:nvPr/>
        </p:nvSpPr>
        <p:spPr>
          <a:xfrm>
            <a:off x="6990200" y="2879857"/>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19" name="TextBox 27"/>
          <p:cNvSpPr txBox="1"/>
          <p:nvPr/>
        </p:nvSpPr>
        <p:spPr>
          <a:xfrm>
            <a:off x="6984379" y="3674193"/>
            <a:ext cx="625777" cy="323997"/>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55" name="TextBox 26"/>
          <p:cNvSpPr txBox="1"/>
          <p:nvPr/>
        </p:nvSpPr>
        <p:spPr>
          <a:xfrm>
            <a:off x="6990200" y="3264615"/>
            <a:ext cx="618855" cy="28800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27" name="Rectangle 3"/>
          <p:cNvSpPr/>
          <p:nvPr/>
        </p:nvSpPr>
        <p:spPr>
          <a:xfrm>
            <a:off x="4089446" y="1093432"/>
            <a:ext cx="2156490" cy="4593280"/>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8410432" y="1077752"/>
            <a:ext cx="1472273" cy="4608961"/>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6" name="Rectangle 10"/>
          <p:cNvSpPr/>
          <p:nvPr/>
        </p:nvSpPr>
        <p:spPr>
          <a:xfrm>
            <a:off x="6990200" y="1936068"/>
            <a:ext cx="618855" cy="428971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6605354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65"/>
          <p:cNvGrpSpPr/>
          <p:nvPr/>
        </p:nvGrpSpPr>
        <p:grpSpPr>
          <a:xfrm>
            <a:off x="133343" y="642596"/>
            <a:ext cx="5885503" cy="7137765"/>
            <a:chOff x="133343" y="642596"/>
            <a:chExt cx="5885503" cy="7137765"/>
          </a:xfrm>
        </p:grpSpPr>
        <p:grpSp>
          <p:nvGrpSpPr>
            <p:cNvPr id="6" name="Group 1"/>
            <p:cNvGrpSpPr>
              <a:grpSpLocks noChangeAspect="1"/>
            </p:cNvGrpSpPr>
            <p:nvPr/>
          </p:nvGrpSpPr>
          <p:grpSpPr bwMode="auto">
            <a:xfrm>
              <a:off x="133343" y="642596"/>
              <a:ext cx="5885503" cy="7137765"/>
              <a:chOff x="1352" y="4366"/>
              <a:chExt cx="9269" cy="11242"/>
            </a:xfrm>
          </p:grpSpPr>
          <p:sp>
            <p:nvSpPr>
              <p:cNvPr id="8" name="Text Box 55"/>
              <p:cNvSpPr txBox="1">
                <a:spLocks noChangeArrowheads="1"/>
              </p:cNvSpPr>
              <p:nvPr/>
            </p:nvSpPr>
            <p:spPr bwMode="auto">
              <a:xfrm>
                <a:off x="1457" y="7140"/>
                <a:ext cx="3780" cy="7446"/>
              </a:xfrm>
              <a:prstGeom prst="rect">
                <a:avLst/>
              </a:prstGeom>
              <a:solidFill>
                <a:srgbClr val="BFBFBF"/>
              </a:solidFill>
              <a:ln w="9525">
                <a:solidFill>
                  <a:srgbClr val="000000"/>
                </a:solidFill>
                <a:prstDash val="dash"/>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900" dirty="0" err="1" smtClean="0">
                    <a:latin typeface="Consolas" charset="0"/>
                    <a:ea typeface="Consolas" charset="0"/>
                    <a:cs typeface="Consolas" charset="0"/>
                  </a:rPr>
                  <a:t>McKernel</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構造体</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9" name="Text Box 54"/>
              <p:cNvSpPr txBox="1">
                <a:spLocks noChangeArrowheads="1"/>
              </p:cNvSpPr>
              <p:nvPr/>
            </p:nvSpPr>
            <p:spPr bwMode="auto">
              <a:xfrm>
                <a:off x="1352" y="4366"/>
                <a:ext cx="3985"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900" u="none" strike="noStrike" cap="none" normalizeH="0" baseline="0" dirty="0">
                    <a:ln>
                      <a:noFill/>
                    </a:ln>
                    <a:solidFill>
                      <a:schemeClr val="tx1"/>
                    </a:solidFill>
                    <a:effectLst/>
                    <a:latin typeface="Consolas" charset="0"/>
                    <a:ea typeface="Consolas" charset="0"/>
                    <a:cs typeface="Consolas" charset="0"/>
                  </a:rPr>
                  <a:t>xpmem_partition (xpmem_my_part)</a:t>
                </a:r>
              </a:p>
            </p:txBody>
          </p:sp>
          <p:sp>
            <p:nvSpPr>
              <p:cNvPr id="10" name="Text Box 53"/>
              <p:cNvSpPr txBox="1">
                <a:spLocks noChangeArrowheads="1"/>
              </p:cNvSpPr>
              <p:nvPr/>
            </p:nvSpPr>
            <p:spPr bwMode="auto">
              <a:xfrm>
                <a:off x="1352" y="4658"/>
                <a:ext cx="3985" cy="876"/>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lvl="0"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 xpmem_hashlist</a:t>
                </a:r>
                <a:r>
                  <a:rPr kumimoji="0" lang="en-US" altLang="x-none" sz="900" u="none" strike="noStrike" cap="none" normalizeH="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tg_hashtable[8]</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12" name="Text Box 51"/>
              <p:cNvSpPr txBox="1">
                <a:spLocks noChangeArrowheads="1"/>
              </p:cNvSpPr>
              <p:nvPr/>
            </p:nvSpPr>
            <p:spPr bwMode="auto">
              <a:xfrm>
                <a:off x="6181" y="4366"/>
                <a:ext cx="3969"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900" u="none" strike="noStrike" cap="none" normalizeH="0" baseline="0">
                    <a:ln>
                      <a:noFill/>
                    </a:ln>
                    <a:solidFill>
                      <a:schemeClr val="tx1"/>
                    </a:solidFill>
                    <a:effectLst/>
                    <a:latin typeface="Consolas" charset="0"/>
                    <a:ea typeface="Consolas" charset="0"/>
                    <a:cs typeface="Consolas" charset="0"/>
                  </a:rPr>
                  <a:t>xpmem_thread_group</a:t>
                </a:r>
              </a:p>
            </p:txBody>
          </p:sp>
          <p:sp>
            <p:nvSpPr>
              <p:cNvPr id="13" name="Text Box 50"/>
              <p:cNvSpPr txBox="1">
                <a:spLocks noChangeArrowheads="1"/>
              </p:cNvSpPr>
              <p:nvPr/>
            </p:nvSpPr>
            <p:spPr bwMode="auto">
              <a:xfrm>
                <a:off x="6181" y="4658"/>
                <a:ext cx="3969" cy="2336"/>
              </a:xfrm>
              <a:prstGeom prst="rect">
                <a:avLst/>
              </a:prstGeom>
              <a:solidFill>
                <a:srgbClr val="FFFFFF"/>
              </a:solidFill>
              <a:ln w="9525">
                <a:solidFill>
                  <a:srgbClr val="000000"/>
                </a:solidFill>
                <a:miter lim="800000"/>
                <a:headEnd/>
                <a:tailEnd/>
              </a:ln>
            </p:spPr>
            <p:txBody>
              <a:bodyPr vert="horz" wrap="square" lIns="108000" tIns="14400" rIns="0" bIns="14400" numCol="1" anchor="t" anchorCtr="0" compatLnSpc="1">
                <a:prstTxWarp prst="textNoShape">
                  <a:avLst/>
                </a:prstTxWarp>
              </a:bodyPr>
              <a:lstStyle/>
              <a:p>
                <a:pPr lvl="0"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list_head</a:t>
                </a:r>
                <a:r>
                  <a:rPr kumimoji="0" lang="en-US" altLang="x-none" sz="900" dirty="0" smtClean="0">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seg_list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 list_head</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smtClean="0">
                    <a:latin typeface="Consolas" charset="0"/>
                    <a:ea typeface="Consolas" charset="0"/>
                    <a:cs typeface="Consolas" charset="0"/>
                  </a:rPr>
                  <a:t>tg_hashlist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thread</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smtClean="0">
                    <a:latin typeface="Consolas" charset="0"/>
                    <a:ea typeface="Consolas" charset="0"/>
                    <a:cs typeface="Consolas" charset="0"/>
                  </a:rPr>
                  <a:t>group_leader</a:t>
                </a:r>
                <a:endParaRPr kumimoji="0" lang="x-none" altLang="x-none" sz="900" u="none" strike="noStrike" cap="none" normalizeH="0" baseline="0" dirty="0" smtClean="0">
                  <a:ln>
                    <a:noFill/>
                  </a:ln>
                  <a:solidFill>
                    <a:schemeClr val="tx1"/>
                  </a:solidFill>
                  <a:effectLst/>
                  <a:latin typeface="Consolas" charset="0"/>
                  <a:ea typeface="Consolas" charset="0"/>
                  <a:cs typeface="Consolas" charset="0"/>
                </a:endParaRPr>
              </a:p>
              <a:p>
                <a:pPr marL="0" marR="0" lvl="0" indent="0" algn="l" defTabSz="914400" rtl="0" eaLnBrk="0" fontAlgn="base" latinLnBrk="0" hangingPunct="0">
                  <a:lnSpc>
                    <a:spcPct val="180000"/>
                  </a:lnSpc>
                  <a:spcBef>
                    <a:spcPct val="0"/>
                  </a:spcBef>
                  <a:spcAft>
                    <a:spcPct val="0"/>
                  </a:spcAft>
                  <a:buClrTx/>
                  <a:buSzTx/>
                  <a:buFontTx/>
                  <a:buNone/>
                  <a:tabLs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en-US" altLang="x-none" sz="900" dirty="0" err="1" smtClean="0">
                    <a:latin typeface="Consolas" charset="0"/>
                    <a:ea typeface="Consolas" charset="0"/>
                    <a:cs typeface="Consolas" charset="0"/>
                  </a:rPr>
                  <a:t>process_vm</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vm</a:t>
                </a:r>
                <a:endParaRPr kumimoji="0" lang="x-none" altLang="x-none" sz="900" u="none" strike="noStrike" cap="none" normalizeH="0" baseline="0" dirty="0" smtClean="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xpmem_hashlist</a:t>
                </a:r>
                <a:r>
                  <a:rPr kumimoji="0" lang="en-US" altLang="x-none" sz="900" dirty="0">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ap_hashtable[8]</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14" name="Text Box 49"/>
              <p:cNvSpPr txBox="1">
                <a:spLocks noChangeArrowheads="1"/>
              </p:cNvSpPr>
              <p:nvPr/>
            </p:nvSpPr>
            <p:spPr bwMode="auto">
              <a:xfrm>
                <a:off x="6181" y="7578"/>
                <a:ext cx="3969"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900" u="none" strike="noStrike" cap="none" normalizeH="0" baseline="0">
                    <a:ln>
                      <a:noFill/>
                    </a:ln>
                    <a:solidFill>
                      <a:schemeClr val="tx1"/>
                    </a:solidFill>
                    <a:effectLst/>
                    <a:latin typeface="Consolas" charset="0"/>
                    <a:ea typeface="Consolas" charset="0"/>
                    <a:cs typeface="Consolas" charset="0"/>
                  </a:rPr>
                  <a:t>xpmem_segment</a:t>
                </a:r>
              </a:p>
            </p:txBody>
          </p:sp>
          <p:sp>
            <p:nvSpPr>
              <p:cNvPr id="15" name="Text Box 48"/>
              <p:cNvSpPr txBox="1">
                <a:spLocks noChangeArrowheads="1"/>
              </p:cNvSpPr>
              <p:nvPr/>
            </p:nvSpPr>
            <p:spPr bwMode="auto">
              <a:xfrm>
                <a:off x="6181" y="7870"/>
                <a:ext cx="3969" cy="1460"/>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xpmem_thread_group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tg</a:t>
                </a:r>
                <a:endParaRPr kumimoji="0" lang="en-US" altLang="x-none" sz="900" u="none" strike="noStrike" cap="none" normalizeH="0" baseline="0" dirty="0" smtClean="0">
                  <a:ln>
                    <a:noFill/>
                  </a:ln>
                  <a:solidFill>
                    <a:schemeClr val="tx1"/>
                  </a:solidFill>
                  <a:effectLst/>
                  <a:latin typeface="Consolas" charset="0"/>
                  <a:ea typeface="Consolas" charset="0"/>
                  <a:cs typeface="Consolas" charset="0"/>
                </a:endParaRPr>
              </a:p>
              <a:p>
                <a:pPr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 list_head</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a:latin typeface="Consolas" charset="0"/>
                    <a:ea typeface="Consolas" charset="0"/>
                    <a:cs typeface="Consolas" charset="0"/>
                  </a:rPr>
                  <a:t>ap_list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list_head</a:t>
                </a:r>
                <a:r>
                  <a:rPr kumimoji="0" lang="en-US" altLang="x-none" sz="900" dirty="0" smtClean="0">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seg_list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16" name="Text Box 47"/>
              <p:cNvSpPr txBox="1">
                <a:spLocks noChangeArrowheads="1"/>
              </p:cNvSpPr>
              <p:nvPr/>
            </p:nvSpPr>
            <p:spPr bwMode="auto">
              <a:xfrm>
                <a:off x="6181" y="9914"/>
                <a:ext cx="3969"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900" u="none" strike="noStrike" cap="none" normalizeH="0" baseline="0">
                    <a:ln>
                      <a:noFill/>
                    </a:ln>
                    <a:solidFill>
                      <a:schemeClr val="tx1"/>
                    </a:solidFill>
                    <a:effectLst/>
                    <a:latin typeface="Consolas" charset="0"/>
                    <a:ea typeface="Consolas" charset="0"/>
                    <a:cs typeface="Consolas" charset="0"/>
                  </a:rPr>
                  <a:t>xpmem_access_permit</a:t>
                </a:r>
              </a:p>
            </p:txBody>
          </p:sp>
          <p:sp>
            <p:nvSpPr>
              <p:cNvPr id="17" name="Text Box 46"/>
              <p:cNvSpPr txBox="1">
                <a:spLocks noChangeArrowheads="1"/>
              </p:cNvSpPr>
              <p:nvPr/>
            </p:nvSpPr>
            <p:spPr bwMode="auto">
              <a:xfrm>
                <a:off x="6181" y="10206"/>
                <a:ext cx="3969" cy="2336"/>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 </a:t>
                </a:r>
                <a:r>
                  <a:rPr kumimoji="0" lang="x-none" altLang="x-none" sz="900" dirty="0">
                    <a:latin typeface="Consolas" charset="0"/>
                    <a:ea typeface="Consolas" charset="0"/>
                    <a:cs typeface="Consolas" charset="0"/>
                  </a:rPr>
                  <a:t>xpmem_segment </a:t>
                </a:r>
                <a:r>
                  <a:rPr kumimoji="0" lang="x-none" altLang="x-none" sz="900" dirty="0" smtClean="0">
                    <a:latin typeface="Consolas" charset="0"/>
                    <a:ea typeface="Consolas" charset="0"/>
                    <a:cs typeface="Consolas" charset="0"/>
                  </a:rPr>
                  <a:t>*</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seg</a:t>
                </a:r>
                <a:endParaRPr kumimoji="0" lang="en-US" altLang="x-none" sz="900" u="none" strike="noStrike" cap="none" normalizeH="0" baseline="0" dirty="0" smtClean="0">
                  <a:ln>
                    <a:noFill/>
                  </a:ln>
                  <a:solidFill>
                    <a:schemeClr val="tx1"/>
                  </a:solidFill>
                  <a:effectLst/>
                  <a:latin typeface="Consolas" charset="0"/>
                  <a:ea typeface="Consolas" charset="0"/>
                  <a:cs typeface="Consolas" charset="0"/>
                </a:endParaRPr>
              </a:p>
              <a:p>
                <a:pPr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xpmem_thread_group *</a:t>
                </a:r>
                <a:r>
                  <a:rPr kumimoji="0" lang="x-none" altLang="x-none" sz="900" dirty="0" smtClean="0">
                    <a:latin typeface="Consolas" charset="0"/>
                    <a:ea typeface="Consolas" charset="0"/>
                    <a:cs typeface="Consolas" charset="0"/>
                  </a:rPr>
                  <a:t>tg</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list_head</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a:latin typeface="Consolas" charset="0"/>
                    <a:ea typeface="Consolas" charset="0"/>
                    <a:cs typeface="Consolas" charset="0"/>
                  </a:rPr>
                  <a:t>att_list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list_head</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a:latin typeface="Consolas" charset="0"/>
                    <a:ea typeface="Consolas" charset="0"/>
                    <a:cs typeface="Consolas" charset="0"/>
                  </a:rPr>
                  <a:t>ap_list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list_head</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ap_hashlist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18" name="Text Box 45"/>
              <p:cNvSpPr txBox="1">
                <a:spLocks noChangeArrowheads="1"/>
              </p:cNvSpPr>
              <p:nvPr/>
            </p:nvSpPr>
            <p:spPr bwMode="auto">
              <a:xfrm>
                <a:off x="6181" y="13126"/>
                <a:ext cx="3969"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x-none" altLang="x-none" sz="900" u="none" strike="noStrike" cap="none" normalizeH="0" baseline="0">
                    <a:ln>
                      <a:noFill/>
                    </a:ln>
                    <a:solidFill>
                      <a:schemeClr val="tx1"/>
                    </a:solidFill>
                    <a:effectLst/>
                    <a:latin typeface="Consolas" charset="0"/>
                    <a:ea typeface="Consolas" charset="0"/>
                    <a:cs typeface="Consolas" charset="0"/>
                  </a:rPr>
                  <a:t>xpmem_attachment</a:t>
                </a:r>
              </a:p>
            </p:txBody>
          </p:sp>
          <p:sp>
            <p:nvSpPr>
              <p:cNvPr id="19" name="Text Box 44"/>
              <p:cNvSpPr txBox="1">
                <a:spLocks noChangeArrowheads="1"/>
              </p:cNvSpPr>
              <p:nvPr/>
            </p:nvSpPr>
            <p:spPr bwMode="auto">
              <a:xfrm>
                <a:off x="6181" y="13418"/>
                <a:ext cx="3969" cy="1898"/>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lvl="0" eaLnBrk="0" fontAlgn="base" hangingPunct="0">
                  <a:lnSpc>
                    <a:spcPct val="180000"/>
                  </a:lnSpc>
                  <a:spcBef>
                    <a:spcPct val="0"/>
                  </a:spcBef>
                  <a:spcAft>
                    <a:spcPct val="0"/>
                  </a:spcAft>
                </a:pPr>
                <a:r>
                  <a:rPr kumimoji="0" lang="x-none" altLang="x-none" sz="900" dirty="0" smtClean="0">
                    <a:latin typeface="Consolas" charset="0"/>
                    <a:ea typeface="Consolas" charset="0"/>
                    <a:cs typeface="Consolas" charset="0"/>
                  </a:rPr>
                  <a:t>struct</a:t>
                </a:r>
                <a:r>
                  <a:rPr kumimoji="0" lang="en-US" altLang="x-none" sz="900" dirty="0" smtClean="0">
                    <a:latin typeface="Consolas" charset="0"/>
                    <a:ea typeface="Consolas" charset="0"/>
                    <a:cs typeface="Consolas" charset="0"/>
                  </a:rPr>
                  <a:t> </a:t>
                </a:r>
                <a:r>
                  <a:rPr kumimoji="0" lang="x-none" altLang="x-none" sz="900" dirty="0" smtClean="0">
                    <a:latin typeface="Consolas" charset="0"/>
                    <a:ea typeface="Consolas" charset="0"/>
                    <a:cs typeface="Consolas" charset="0"/>
                  </a:rPr>
                  <a:t>vm_</a:t>
                </a:r>
                <a:r>
                  <a:rPr kumimoji="0" lang="en-US" altLang="x-none" sz="900" dirty="0" smtClean="0">
                    <a:latin typeface="Consolas" charset="0"/>
                    <a:ea typeface="Consolas" charset="0"/>
                    <a:cs typeface="Consolas" charset="0"/>
                  </a:rPr>
                  <a:t>range</a:t>
                </a:r>
                <a:r>
                  <a:rPr kumimoji="0" lang="x-none" altLang="x-none" sz="900" dirty="0" smtClean="0">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at_vma</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 xpmem_access_permit *</a:t>
                </a:r>
                <a:r>
                  <a:rPr kumimoji="0" lang="x-none" altLang="x-none" sz="900" dirty="0" smtClean="0">
                    <a:latin typeface="Consolas" charset="0"/>
                    <a:ea typeface="Consolas" charset="0"/>
                    <a:cs typeface="Consolas" charset="0"/>
                  </a:rPr>
                  <a:t>ap</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 list_head</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dirty="0">
                    <a:latin typeface="Consolas" charset="0"/>
                    <a:ea typeface="Consolas" charset="0"/>
                    <a:cs typeface="Consolas" charset="0"/>
                  </a:rPr>
                  <a:t>att_list</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a:p>
                <a:pPr lvl="0" eaLnBrk="0" fontAlgn="base" hangingPunct="0">
                  <a:lnSpc>
                    <a:spcPct val="180000"/>
                  </a:lnSpc>
                  <a:spcBef>
                    <a:spcPct val="0"/>
                  </a:spcBef>
                  <a:spcAft>
                    <a:spcPct val="0"/>
                  </a:spcAft>
                </a:pP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struct </a:t>
                </a: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process_vm</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en-US" altLang="x-none" sz="900" dirty="0" smtClean="0">
                    <a:latin typeface="Consolas" charset="0"/>
                    <a:ea typeface="Consolas" charset="0"/>
                    <a:cs typeface="Consolas" charset="0"/>
                  </a:rPr>
                  <a:t>v</a:t>
                </a:r>
                <a:r>
                  <a:rPr kumimoji="0" lang="x-none" altLang="x-none" sz="900" dirty="0" smtClean="0">
                    <a:latin typeface="Consolas" charset="0"/>
                    <a:ea typeface="Consolas" charset="0"/>
                    <a:cs typeface="Consolas" charset="0"/>
                  </a:rPr>
                  <a:t>m </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20" name="Line 43"/>
              <p:cNvSpPr>
                <a:spLocks noChangeShapeType="1"/>
              </p:cNvSpPr>
              <p:nvPr/>
            </p:nvSpPr>
            <p:spPr bwMode="auto">
              <a:xfrm flipV="1">
                <a:off x="5237" y="4951"/>
                <a:ext cx="73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1" name="Line 42"/>
              <p:cNvSpPr>
                <a:spLocks noChangeShapeType="1"/>
              </p:cNvSpPr>
              <p:nvPr/>
            </p:nvSpPr>
            <p:spPr bwMode="auto">
              <a:xfrm flipV="1">
                <a:off x="5966" y="5324"/>
                <a:ext cx="320"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2" name="Line 41"/>
              <p:cNvSpPr>
                <a:spLocks noChangeShapeType="1"/>
              </p:cNvSpPr>
              <p:nvPr/>
            </p:nvSpPr>
            <p:spPr bwMode="auto">
              <a:xfrm flipV="1">
                <a:off x="5968" y="4951"/>
                <a:ext cx="0" cy="37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3" name="Line 40"/>
              <p:cNvSpPr>
                <a:spLocks noChangeShapeType="1"/>
              </p:cNvSpPr>
              <p:nvPr/>
            </p:nvSpPr>
            <p:spPr bwMode="auto">
              <a:xfrm flipV="1">
                <a:off x="9991" y="4855"/>
                <a:ext cx="41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4" name="Line 39"/>
              <p:cNvSpPr>
                <a:spLocks noChangeShapeType="1"/>
              </p:cNvSpPr>
              <p:nvPr/>
            </p:nvSpPr>
            <p:spPr bwMode="auto">
              <a:xfrm flipV="1">
                <a:off x="5761" y="8903"/>
                <a:ext cx="525" cy="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5" name="Line 38"/>
              <p:cNvSpPr>
                <a:spLocks noChangeShapeType="1"/>
              </p:cNvSpPr>
              <p:nvPr/>
            </p:nvSpPr>
            <p:spPr bwMode="auto">
              <a:xfrm flipV="1">
                <a:off x="5763" y="7286"/>
                <a:ext cx="0" cy="161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6" name="Line 37"/>
              <p:cNvSpPr>
                <a:spLocks noChangeShapeType="1"/>
              </p:cNvSpPr>
              <p:nvPr/>
            </p:nvSpPr>
            <p:spPr bwMode="auto">
              <a:xfrm flipV="1">
                <a:off x="5761" y="7286"/>
                <a:ext cx="46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7" name="Line 36"/>
              <p:cNvSpPr>
                <a:spLocks noChangeShapeType="1"/>
              </p:cNvSpPr>
              <p:nvPr/>
            </p:nvSpPr>
            <p:spPr bwMode="auto">
              <a:xfrm flipV="1">
                <a:off x="10412" y="4854"/>
                <a:ext cx="0" cy="243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8" name="Line 35"/>
              <p:cNvSpPr>
                <a:spLocks noChangeShapeType="1"/>
              </p:cNvSpPr>
              <p:nvPr/>
            </p:nvSpPr>
            <p:spPr bwMode="auto">
              <a:xfrm flipV="1">
                <a:off x="9991" y="8526"/>
                <a:ext cx="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29" name="Line 34"/>
              <p:cNvSpPr>
                <a:spLocks noChangeShapeType="1"/>
              </p:cNvSpPr>
              <p:nvPr/>
            </p:nvSpPr>
            <p:spPr bwMode="auto">
              <a:xfrm flipV="1">
                <a:off x="5761" y="11646"/>
                <a:ext cx="525" cy="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0" name="Line 33"/>
              <p:cNvSpPr>
                <a:spLocks noChangeShapeType="1"/>
              </p:cNvSpPr>
              <p:nvPr/>
            </p:nvSpPr>
            <p:spPr bwMode="auto">
              <a:xfrm flipV="1">
                <a:off x="5752" y="9622"/>
                <a:ext cx="0" cy="20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1" name="Line 32"/>
              <p:cNvSpPr>
                <a:spLocks noChangeShapeType="1"/>
              </p:cNvSpPr>
              <p:nvPr/>
            </p:nvSpPr>
            <p:spPr bwMode="auto">
              <a:xfrm flipV="1">
                <a:off x="5761" y="9622"/>
                <a:ext cx="462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2" name="Line 31"/>
              <p:cNvSpPr>
                <a:spLocks noChangeShapeType="1"/>
              </p:cNvSpPr>
              <p:nvPr/>
            </p:nvSpPr>
            <p:spPr bwMode="auto">
              <a:xfrm flipH="1" flipV="1">
                <a:off x="10387" y="8526"/>
                <a:ext cx="0" cy="10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3" name="Line 30"/>
              <p:cNvSpPr>
                <a:spLocks noChangeShapeType="1"/>
              </p:cNvSpPr>
              <p:nvPr/>
            </p:nvSpPr>
            <p:spPr bwMode="auto">
              <a:xfrm flipV="1">
                <a:off x="5971" y="12028"/>
                <a:ext cx="315" cy="1"/>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4" name="Line 29"/>
              <p:cNvSpPr>
                <a:spLocks noChangeShapeType="1"/>
              </p:cNvSpPr>
              <p:nvPr/>
            </p:nvSpPr>
            <p:spPr bwMode="auto">
              <a:xfrm flipV="1">
                <a:off x="5974" y="9768"/>
                <a:ext cx="0" cy="226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5" name="Line 28"/>
              <p:cNvSpPr>
                <a:spLocks noChangeShapeType="1"/>
              </p:cNvSpPr>
              <p:nvPr/>
            </p:nvSpPr>
            <p:spPr bwMode="auto">
              <a:xfrm flipV="1">
                <a:off x="10081" y="6464"/>
                <a:ext cx="53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6" name="Line 27"/>
              <p:cNvSpPr>
                <a:spLocks noChangeShapeType="1"/>
              </p:cNvSpPr>
              <p:nvPr/>
            </p:nvSpPr>
            <p:spPr bwMode="auto">
              <a:xfrm flipV="1">
                <a:off x="5971" y="9768"/>
                <a:ext cx="46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7" name="Line 26"/>
              <p:cNvSpPr>
                <a:spLocks noChangeShapeType="1"/>
              </p:cNvSpPr>
              <p:nvPr/>
            </p:nvSpPr>
            <p:spPr bwMode="auto">
              <a:xfrm flipH="1" flipV="1">
                <a:off x="10621" y="6464"/>
                <a:ext cx="0" cy="33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38" name="Text Box 25"/>
              <p:cNvSpPr txBox="1">
                <a:spLocks noChangeArrowheads="1"/>
              </p:cNvSpPr>
              <p:nvPr/>
            </p:nvSpPr>
            <p:spPr bwMode="auto">
              <a:xfrm>
                <a:off x="1563" y="13126"/>
                <a:ext cx="3565"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vm_</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range</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39" name="Text Box 24"/>
              <p:cNvSpPr txBox="1">
                <a:spLocks noChangeArrowheads="1"/>
              </p:cNvSpPr>
              <p:nvPr/>
            </p:nvSpPr>
            <p:spPr bwMode="auto">
              <a:xfrm>
                <a:off x="1563" y="13418"/>
                <a:ext cx="3565" cy="102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80000"/>
                  </a:lnSpc>
                  <a:spcBef>
                    <a:spcPct val="0"/>
                  </a:spcBef>
                  <a:spcAft>
                    <a:spcPct val="0"/>
                  </a:spcAft>
                  <a:buClrTx/>
                  <a:buSzTx/>
                  <a:buFontTx/>
                  <a:buNone/>
                  <a:tabLst/>
                </a:pP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void *p</a:t>
                </a:r>
                <a:r>
                  <a:rPr kumimoji="0" lang="x-none" altLang="x-none" sz="900" u="none" strike="noStrike" cap="none" normalizeH="0" baseline="0" dirty="0" smtClean="0">
                    <a:ln>
                      <a:noFill/>
                    </a:ln>
                    <a:solidFill>
                      <a:schemeClr val="tx1"/>
                    </a:solidFill>
                    <a:effectLst/>
                    <a:latin typeface="Consolas" charset="0"/>
                    <a:ea typeface="Consolas" charset="0"/>
                    <a:cs typeface="Consolas" charset="0"/>
                  </a:rPr>
                  <a:t>rivate_data</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40" name="Line 23"/>
              <p:cNvSpPr>
                <a:spLocks noChangeShapeType="1"/>
              </p:cNvSpPr>
              <p:nvPr/>
            </p:nvSpPr>
            <p:spPr bwMode="auto">
              <a:xfrm flipV="1">
                <a:off x="9991" y="11230"/>
                <a:ext cx="42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1" name="Line 22"/>
              <p:cNvSpPr>
                <a:spLocks noChangeShapeType="1"/>
              </p:cNvSpPr>
              <p:nvPr/>
            </p:nvSpPr>
            <p:spPr bwMode="auto">
              <a:xfrm flipV="1">
                <a:off x="5962" y="14465"/>
                <a:ext cx="312" cy="0"/>
              </a:xfrm>
              <a:prstGeom prst="line">
                <a:avLst/>
              </a:prstGeom>
              <a:noFill/>
              <a:ln w="9525">
                <a:solidFill>
                  <a:srgbClr val="000000"/>
                </a:solidFill>
                <a:round/>
                <a:headEnd/>
                <a:tailEnd type="arrow" w="med" len="me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2" name="Line 21"/>
              <p:cNvSpPr>
                <a:spLocks noChangeShapeType="1"/>
              </p:cNvSpPr>
              <p:nvPr/>
            </p:nvSpPr>
            <p:spPr bwMode="auto">
              <a:xfrm flipV="1">
                <a:off x="5972" y="12834"/>
                <a:ext cx="0" cy="163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3" name="Line 20"/>
              <p:cNvSpPr>
                <a:spLocks noChangeShapeType="1"/>
              </p:cNvSpPr>
              <p:nvPr/>
            </p:nvSpPr>
            <p:spPr bwMode="auto">
              <a:xfrm flipV="1">
                <a:off x="5970" y="12834"/>
                <a:ext cx="44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4" name="Line 19"/>
              <p:cNvSpPr>
                <a:spLocks noChangeShapeType="1"/>
              </p:cNvSpPr>
              <p:nvPr/>
            </p:nvSpPr>
            <p:spPr bwMode="auto">
              <a:xfrm flipV="1">
                <a:off x="10411" y="11230"/>
                <a:ext cx="0" cy="16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5" name="Line 18"/>
              <p:cNvSpPr>
                <a:spLocks noChangeShapeType="1"/>
              </p:cNvSpPr>
              <p:nvPr/>
            </p:nvSpPr>
            <p:spPr bwMode="auto">
              <a:xfrm flipV="1">
                <a:off x="4922" y="13272"/>
                <a:ext cx="420" cy="1"/>
              </a:xfrm>
              <a:prstGeom prst="line">
                <a:avLst/>
              </a:prstGeom>
              <a:noFill/>
              <a:ln w="9525">
                <a:solidFill>
                  <a:srgbClr val="000000"/>
                </a:solidFill>
                <a:round/>
                <a:headEnd type="arrow" w="med" len="me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6" name="Line 17"/>
              <p:cNvSpPr>
                <a:spLocks noChangeShapeType="1"/>
              </p:cNvSpPr>
              <p:nvPr/>
            </p:nvSpPr>
            <p:spPr bwMode="auto">
              <a:xfrm flipV="1">
                <a:off x="5340" y="13272"/>
                <a:ext cx="2" cy="43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7" name="Line 16"/>
              <p:cNvSpPr>
                <a:spLocks noChangeShapeType="1"/>
              </p:cNvSpPr>
              <p:nvPr/>
            </p:nvSpPr>
            <p:spPr bwMode="auto">
              <a:xfrm flipV="1">
                <a:off x="5345" y="13710"/>
                <a:ext cx="941"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8" name="Line 15"/>
              <p:cNvSpPr>
                <a:spLocks noChangeShapeType="1"/>
              </p:cNvSpPr>
              <p:nvPr/>
            </p:nvSpPr>
            <p:spPr bwMode="auto">
              <a:xfrm flipV="1">
                <a:off x="1352" y="13711"/>
                <a:ext cx="31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49" name="Line 14"/>
              <p:cNvSpPr>
                <a:spLocks noChangeShapeType="1"/>
              </p:cNvSpPr>
              <p:nvPr/>
            </p:nvSpPr>
            <p:spPr bwMode="auto">
              <a:xfrm flipH="1" flipV="1">
                <a:off x="1352" y="13711"/>
                <a:ext cx="1" cy="189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0" name="Line 13"/>
              <p:cNvSpPr>
                <a:spLocks noChangeShapeType="1"/>
              </p:cNvSpPr>
              <p:nvPr/>
            </p:nvSpPr>
            <p:spPr bwMode="auto">
              <a:xfrm flipV="1">
                <a:off x="9991" y="13272"/>
                <a:ext cx="420" cy="1"/>
              </a:xfrm>
              <a:prstGeom prst="line">
                <a:avLst/>
              </a:prstGeom>
              <a:noFill/>
              <a:ln w="9525">
                <a:solidFill>
                  <a:srgbClr val="000000"/>
                </a:solidFill>
                <a:round/>
                <a:headEnd type="arrow" w="med" len="me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1" name="Line 12"/>
              <p:cNvSpPr>
                <a:spLocks noChangeShapeType="1"/>
              </p:cNvSpPr>
              <p:nvPr/>
            </p:nvSpPr>
            <p:spPr bwMode="auto">
              <a:xfrm flipV="1">
                <a:off x="1353" y="15608"/>
                <a:ext cx="90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2" name="Line 11"/>
              <p:cNvSpPr>
                <a:spLocks noChangeShapeType="1"/>
              </p:cNvSpPr>
              <p:nvPr/>
            </p:nvSpPr>
            <p:spPr bwMode="auto">
              <a:xfrm flipV="1">
                <a:off x="10410" y="13273"/>
                <a:ext cx="2" cy="233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3" name="Text Box 10"/>
              <p:cNvSpPr txBox="1">
                <a:spLocks noChangeArrowheads="1"/>
              </p:cNvSpPr>
              <p:nvPr/>
            </p:nvSpPr>
            <p:spPr bwMode="auto">
              <a:xfrm>
                <a:off x="1563" y="7578"/>
                <a:ext cx="3565" cy="29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thread</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54" name="Text Box 9"/>
              <p:cNvSpPr txBox="1">
                <a:spLocks noChangeArrowheads="1"/>
              </p:cNvSpPr>
              <p:nvPr/>
            </p:nvSpPr>
            <p:spPr bwMode="auto">
              <a:xfrm>
                <a:off x="1563" y="7870"/>
                <a:ext cx="3565" cy="1022"/>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80000"/>
                  </a:lnSpc>
                  <a:spcBef>
                    <a:spcPct val="0"/>
                  </a:spcBef>
                  <a:spcAft>
                    <a:spcPct val="0"/>
                  </a:spcAft>
                  <a:buClrTx/>
                  <a:buSzTx/>
                  <a:buFontTx/>
                  <a:buNone/>
                  <a:tabLst/>
                </a:pP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56" name="Line 7"/>
              <p:cNvSpPr>
                <a:spLocks noChangeShapeType="1"/>
              </p:cNvSpPr>
              <p:nvPr/>
            </p:nvSpPr>
            <p:spPr bwMode="auto">
              <a:xfrm flipV="1">
                <a:off x="5552" y="6096"/>
                <a:ext cx="0" cy="875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7" name="Line 6"/>
              <p:cNvSpPr>
                <a:spLocks noChangeShapeType="1"/>
              </p:cNvSpPr>
              <p:nvPr/>
            </p:nvSpPr>
            <p:spPr bwMode="auto">
              <a:xfrm flipV="1">
                <a:off x="5552" y="14848"/>
                <a:ext cx="734"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8" name="Line 5"/>
              <p:cNvSpPr>
                <a:spLocks noChangeShapeType="1"/>
              </p:cNvSpPr>
              <p:nvPr/>
            </p:nvSpPr>
            <p:spPr bwMode="auto">
              <a:xfrm flipV="1">
                <a:off x="5552" y="6096"/>
                <a:ext cx="734"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59" name="Line 4"/>
              <p:cNvSpPr>
                <a:spLocks noChangeShapeType="1"/>
              </p:cNvSpPr>
              <p:nvPr/>
            </p:nvSpPr>
            <p:spPr bwMode="auto">
              <a:xfrm flipH="1">
                <a:off x="1352" y="7740"/>
                <a:ext cx="315" cy="1"/>
              </a:xfrm>
              <a:prstGeom prst="line">
                <a:avLst/>
              </a:prstGeom>
              <a:noFill/>
              <a:ln w="9525">
                <a:solidFill>
                  <a:srgbClr val="000000"/>
                </a:solidFill>
                <a:round/>
                <a:headEnd type="arrow" w="med" len="me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60" name="Line 3"/>
              <p:cNvSpPr>
                <a:spLocks noChangeShapeType="1"/>
              </p:cNvSpPr>
              <p:nvPr/>
            </p:nvSpPr>
            <p:spPr bwMode="auto">
              <a:xfrm flipV="1">
                <a:off x="1353" y="5706"/>
                <a:ext cx="493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sp>
            <p:nvSpPr>
              <p:cNvPr id="61" name="Line 2"/>
              <p:cNvSpPr>
                <a:spLocks noChangeShapeType="1"/>
              </p:cNvSpPr>
              <p:nvPr/>
            </p:nvSpPr>
            <p:spPr bwMode="auto">
              <a:xfrm flipV="1">
                <a:off x="1352" y="5706"/>
                <a:ext cx="0" cy="20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grpSp>
        <p:sp>
          <p:nvSpPr>
            <p:cNvPr id="63" name="Text Box 10"/>
            <p:cNvSpPr txBox="1">
              <a:spLocks noChangeArrowheads="1"/>
            </p:cNvSpPr>
            <p:nvPr/>
          </p:nvSpPr>
          <p:spPr bwMode="auto">
            <a:xfrm>
              <a:off x="280021" y="3824958"/>
              <a:ext cx="2263656" cy="185397"/>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struct</a:t>
              </a:r>
              <a:r>
                <a:rPr kumimoji="0" lang="en-US" altLang="x-none" sz="900" u="none" strike="noStrike" cap="none" normalizeH="0" baseline="0" dirty="0" smtClean="0">
                  <a:ln>
                    <a:noFill/>
                  </a:ln>
                  <a:solidFill>
                    <a:schemeClr val="tx1"/>
                  </a:solidFill>
                  <a:effectLst/>
                  <a:latin typeface="Consolas" charset="0"/>
                  <a:ea typeface="Consolas" charset="0"/>
                  <a:cs typeface="Consolas" charset="0"/>
                </a:rPr>
                <a:t> </a:t>
              </a:r>
              <a:r>
                <a:rPr kumimoji="0" lang="en-US" altLang="x-none" sz="900" u="none" strike="noStrike" cap="none" normalizeH="0" baseline="0" dirty="0" err="1" smtClean="0">
                  <a:ln>
                    <a:noFill/>
                  </a:ln>
                  <a:solidFill>
                    <a:schemeClr val="tx1"/>
                  </a:solidFill>
                  <a:effectLst/>
                  <a:latin typeface="Consolas" charset="0"/>
                  <a:ea typeface="Consolas" charset="0"/>
                  <a:cs typeface="Consolas" charset="0"/>
                </a:rPr>
                <a:t>process_vm</a:t>
              </a: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64" name="Text Box 9"/>
            <p:cNvSpPr txBox="1">
              <a:spLocks noChangeArrowheads="1"/>
            </p:cNvSpPr>
            <p:nvPr/>
          </p:nvSpPr>
          <p:spPr bwMode="auto">
            <a:xfrm>
              <a:off x="280021" y="4010355"/>
              <a:ext cx="2263656" cy="648888"/>
            </a:xfrm>
            <a:prstGeom prst="rect">
              <a:avLst/>
            </a:prstGeom>
            <a:solidFill>
              <a:srgbClr val="FFFFFF"/>
            </a:solidFill>
            <a:ln w="9525">
              <a:solidFill>
                <a:srgbClr val="000000"/>
              </a:solidFill>
              <a:miter lim="800000"/>
              <a:headEnd/>
              <a:tailEnd/>
            </a:ln>
          </p:spPr>
          <p:txBody>
            <a:bodyPr vert="horz" wrap="square" lIns="108000" tIns="14400" rIns="14400" bIns="14400" numCol="1" anchor="t" anchorCtr="0" compatLnSpc="1">
              <a:prstTxWarp prst="textNoShape">
                <a:avLst/>
              </a:prstTxWarp>
            </a:bodyPr>
            <a:lstStyle/>
            <a:p>
              <a:pPr marL="0" marR="0" lvl="0" indent="0" algn="l" defTabSz="914400" rtl="0" eaLnBrk="0" fontAlgn="base" latinLnBrk="0" hangingPunct="0">
                <a:lnSpc>
                  <a:spcPct val="180000"/>
                </a:lnSpc>
                <a:spcBef>
                  <a:spcPct val="0"/>
                </a:spcBef>
                <a:spcAft>
                  <a:spcPct val="0"/>
                </a:spcAft>
                <a:buClrTx/>
                <a:buSzTx/>
                <a:buFontTx/>
                <a:buNone/>
                <a:tabLst/>
              </a:pPr>
              <a:endParaRPr kumimoji="0" lang="x-none" altLang="x-none" sz="900" u="none" strike="noStrike" cap="none" normalizeH="0" baseline="0" dirty="0">
                <a:ln>
                  <a:noFill/>
                </a:ln>
                <a:solidFill>
                  <a:schemeClr val="tx1"/>
                </a:solidFill>
                <a:effectLst/>
                <a:latin typeface="Consolas" charset="0"/>
                <a:ea typeface="Consolas" charset="0"/>
                <a:cs typeface="Consolas" charset="0"/>
              </a:endParaRPr>
            </a:p>
          </p:txBody>
        </p:sp>
        <p:sp>
          <p:nvSpPr>
            <p:cNvPr id="65" name="Line 18"/>
            <p:cNvSpPr>
              <a:spLocks noChangeShapeType="1"/>
            </p:cNvSpPr>
            <p:nvPr/>
          </p:nvSpPr>
          <p:spPr bwMode="auto">
            <a:xfrm flipV="1">
              <a:off x="2401945" y="3938307"/>
              <a:ext cx="396000" cy="635"/>
            </a:xfrm>
            <a:prstGeom prst="line">
              <a:avLst/>
            </a:prstGeom>
            <a:noFill/>
            <a:ln w="9525">
              <a:solidFill>
                <a:srgbClr val="000000"/>
              </a:solidFill>
              <a:round/>
              <a:headEnd type="arrow" w="med" len="med"/>
              <a:tailEnd/>
            </a:ln>
            <a:extLst>
              <a:ext uri="{909E8E84-426E-40DD-AFC4-6F175D3DCCD1}">
                <a14:hiddenFill xmlns:a14="http://schemas.microsoft.com/office/drawing/2010/main">
                  <a:noFill/>
                </a14:hiddenFill>
              </a:ext>
            </a:extLst>
          </p:spPr>
          <p:txBody>
            <a:bodyPr vert="horz" wrap="square" lIns="74295" tIns="8890" rIns="74295" bIns="8890" numCol="1" anchor="t" anchorCtr="0" compatLnSpc="1">
              <a:prstTxWarp prst="textNoShape">
                <a:avLst/>
              </a:prstTxWarp>
            </a:bodyPr>
            <a:lstStyle/>
            <a:p>
              <a:endParaRPr lang="en-US" sz="900">
                <a:latin typeface="Consolas" charset="0"/>
                <a:ea typeface="Consolas" charset="0"/>
                <a:cs typeface="Consolas" charset="0"/>
              </a:endParaRPr>
            </a:p>
          </p:txBody>
        </p:sp>
      </p:grpSp>
    </p:spTree>
    <p:extLst>
      <p:ext uri="{BB962C8B-B14F-4D97-AF65-F5344CB8AC3E}">
        <p14:creationId xmlns:p14="http://schemas.microsoft.com/office/powerpoint/2010/main" val="1758538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representing</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VM area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 Linux</a:t>
            </a:r>
          </a:p>
        </p:txBody>
      </p:sp>
      <p:sp>
        <p:nvSpPr>
          <p:cNvPr id="6" name="TextBox 9"/>
          <p:cNvSpPr txBox="1"/>
          <p:nvPr/>
        </p:nvSpPr>
        <p:spPr>
          <a:xfrm>
            <a:off x="7944177" y="186640"/>
            <a:ext cx="2383948" cy="1178955"/>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representing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VM area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8" name="TextBox 15"/>
          <p:cNvSpPr txBox="1"/>
          <p:nvPr/>
        </p:nvSpPr>
        <p:spPr>
          <a:xfrm>
            <a:off x="4089446" y="4113016"/>
            <a:ext cx="2162310" cy="468535"/>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841373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8413733" y="3115636"/>
            <a:ext cx="1468972" cy="810228"/>
          </a:xfrm>
          <a:prstGeom prst="rect">
            <a:avLst/>
          </a:prstGeom>
          <a:solidFill>
            <a:srgbClr val="DBEEF4"/>
          </a:solidFill>
          <a:ln w="19050" cap="flat" cmpd="sng">
            <a:solidFill>
              <a:schemeClr val="bg1">
                <a:lumMod val="75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6" name="TextBox 24"/>
          <p:cNvSpPr txBox="1"/>
          <p:nvPr/>
        </p:nvSpPr>
        <p:spPr>
          <a:xfrm>
            <a:off x="841373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28" name="Rectangle 7"/>
          <p:cNvSpPr/>
          <p:nvPr/>
        </p:nvSpPr>
        <p:spPr>
          <a:xfrm>
            <a:off x="841043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7" y="1365593"/>
            <a:ext cx="2141811" cy="2588492"/>
          </a:xfrm>
          <a:prstGeom prst="rect">
            <a:avLst/>
          </a:prstGeom>
          <a:solidFill>
            <a:srgbClr val="FFCC66"/>
          </a:solidFill>
          <a:ln w="19050" cap="flat" cmpd="sng">
            <a:no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27" name="Rectangle 3"/>
          <p:cNvSpPr/>
          <p:nvPr/>
        </p:nvSpPr>
        <p:spPr>
          <a:xfrm>
            <a:off x="4089446" y="1365592"/>
            <a:ext cx="2156490" cy="3510794"/>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9" name="TextBox 16"/>
          <p:cNvSpPr txBox="1"/>
          <p:nvPr/>
        </p:nvSpPr>
        <p:spPr>
          <a:xfrm>
            <a:off x="6231257" y="2424015"/>
            <a:ext cx="2179175"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6251757" y="3115638"/>
            <a:ext cx="2161977" cy="810227"/>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6231257" y="1612388"/>
            <a:ext cx="2179175"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a:off x="4645088" y="242401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5" y="281946"/>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365594"/>
            <a:ext cx="2156491" cy="2588492"/>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12770931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 name="平行四辺形 1"/>
          <p:cNvSpPr/>
          <p:nvPr/>
        </p:nvSpPr>
        <p:spPr>
          <a:xfrm rot="5400000">
            <a:off x="5853720" y="4505236"/>
            <a:ext cx="1127025" cy="342589"/>
          </a:xfrm>
          <a:prstGeom prst="parallelogram">
            <a:avLst>
              <a:gd name="adj" fmla="val 18581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3727117" y="420087"/>
            <a:ext cx="2504140"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 </a:t>
            </a: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Linux</a:t>
            </a:r>
          </a:p>
        </p:txBody>
      </p:sp>
      <p:sp>
        <p:nvSpPr>
          <p:cNvPr id="6" name="TextBox 9"/>
          <p:cNvSpPr txBox="1"/>
          <p:nvPr/>
        </p:nvSpPr>
        <p:spPr>
          <a:xfrm>
            <a:off x="7053624" y="370726"/>
            <a:ext cx="2253919"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app in</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McKernel</a:t>
            </a:r>
            <a:endParaRPr lang="en-US" sz="1600" dirty="0">
              <a:solidFill>
                <a:prstClr val="black"/>
              </a:solidFill>
              <a:latin typeface="ヒラギノ角ゴ ProN W3"/>
              <a:ea typeface="ヒラギノ角ゴ ProN W3"/>
              <a:cs typeface="ヒラギノ角ゴ ProN W3"/>
            </a:endParaRPr>
          </a:p>
        </p:txBody>
      </p:sp>
      <p:sp>
        <p:nvSpPr>
          <p:cNvPr id="7" name="TextBox 11"/>
          <p:cNvSpPr txBox="1"/>
          <p:nvPr/>
        </p:nvSpPr>
        <p:spPr>
          <a:xfrm>
            <a:off x="6315365" y="531925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7" y="4113016"/>
            <a:ext cx="2141811" cy="422608"/>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746117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746117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7461173" y="3115636"/>
            <a:ext cx="1468972" cy="810228"/>
          </a:xfrm>
          <a:prstGeom prst="rect">
            <a:avLst/>
          </a:prstGeom>
          <a:solidFill>
            <a:srgbClr val="DBEEF4"/>
          </a:solidFill>
          <a:ln w="19050" cap="flat" cmpd="sng">
            <a:solidFill>
              <a:srgbClr val="BFBFBF"/>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5" name="TextBox 23"/>
          <p:cNvSpPr txBox="1"/>
          <p:nvPr/>
        </p:nvSpPr>
        <p:spPr>
          <a:xfrm>
            <a:off x="6587960" y="4730386"/>
            <a:ext cx="443157" cy="47985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6" name="TextBox 24"/>
          <p:cNvSpPr txBox="1"/>
          <p:nvPr/>
        </p:nvSpPr>
        <p:spPr>
          <a:xfrm>
            <a:off x="746117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17" name="TextBox 25"/>
          <p:cNvSpPr txBox="1"/>
          <p:nvPr/>
        </p:nvSpPr>
        <p:spPr>
          <a:xfrm>
            <a:off x="6587959" y="2380201"/>
            <a:ext cx="443158" cy="537776"/>
          </a:xfrm>
          <a:prstGeom prst="rect">
            <a:avLst/>
          </a:prstGeom>
          <a:solidFill>
            <a:srgbClr val="C1D3E9"/>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8" name="TextBox 26"/>
          <p:cNvSpPr txBox="1"/>
          <p:nvPr/>
        </p:nvSpPr>
        <p:spPr>
          <a:xfrm>
            <a:off x="6587959" y="3115637"/>
            <a:ext cx="443158" cy="373425"/>
          </a:xfrm>
          <a:prstGeom prst="rect">
            <a:avLst/>
          </a:prstGeom>
          <a:solidFill>
            <a:srgbClr val="B2E9C0"/>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9" name="TextBox 27"/>
          <p:cNvSpPr txBox="1"/>
          <p:nvPr/>
        </p:nvSpPr>
        <p:spPr>
          <a:xfrm>
            <a:off x="6587959" y="3773856"/>
            <a:ext cx="443158" cy="761767"/>
          </a:xfrm>
          <a:prstGeom prst="rect">
            <a:avLst/>
          </a:prstGeom>
          <a:solidFill>
            <a:srgbClr val="DBEEF4"/>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20" name="平行四辺形 19"/>
          <p:cNvSpPr/>
          <p:nvPr/>
        </p:nvSpPr>
        <p:spPr>
          <a:xfrm rot="5400000">
            <a:off x="5756814" y="2086833"/>
            <a:ext cx="1305588" cy="356700"/>
          </a:xfrm>
          <a:prstGeom prst="parallelogram">
            <a:avLst>
              <a:gd name="adj" fmla="val 22602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5870030" y="2785248"/>
            <a:ext cx="1065046" cy="342585"/>
          </a:xfrm>
          <a:prstGeom prst="parallelogram">
            <a:avLst>
              <a:gd name="adj" fmla="val 1854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2" name="平行四辺形 21"/>
          <p:cNvSpPr/>
          <p:nvPr/>
        </p:nvSpPr>
        <p:spPr>
          <a:xfrm rot="5400000">
            <a:off x="5727834" y="3689612"/>
            <a:ext cx="1349436" cy="342589"/>
          </a:xfrm>
          <a:prstGeom prst="parallelogram">
            <a:avLst>
              <a:gd name="adj" fmla="val 161108"/>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6545753" y="3623505"/>
            <a:ext cx="1419987" cy="404245"/>
          </a:xfrm>
          <a:prstGeom prst="parallelogram">
            <a:avLst>
              <a:gd name="adj" fmla="val 150000"/>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4" name="平行四辺形 23"/>
          <p:cNvSpPr/>
          <p:nvPr/>
        </p:nvSpPr>
        <p:spPr>
          <a:xfrm rot="5400000" flipH="1">
            <a:off x="6713622" y="2741508"/>
            <a:ext cx="1065045" cy="430055"/>
          </a:xfrm>
          <a:prstGeom prst="parallelogram">
            <a:avLst>
              <a:gd name="adj" fmla="val 1473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6602678" y="2040825"/>
            <a:ext cx="1286934" cy="430058"/>
          </a:xfrm>
          <a:prstGeom prst="parallelogram">
            <a:avLst>
              <a:gd name="adj" fmla="val 17870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6" name="Rectangle 10"/>
          <p:cNvSpPr/>
          <p:nvPr/>
        </p:nvSpPr>
        <p:spPr>
          <a:xfrm>
            <a:off x="6587959" y="2208228"/>
            <a:ext cx="443158" cy="3115076"/>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745787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6" y="1365593"/>
            <a:ext cx="2143791" cy="2588492"/>
          </a:xfrm>
          <a:prstGeom prst="rect">
            <a:avLst/>
          </a:prstGeom>
          <a:solidFill>
            <a:srgbClr val="FFCC66"/>
          </a:solidFill>
          <a:ln w="19050" cap="flat" cmpd="sng">
            <a:solidFill>
              <a:schemeClr val="tx1"/>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9" name="TextBox 16"/>
          <p:cNvSpPr txBox="1"/>
          <p:nvPr/>
        </p:nvSpPr>
        <p:spPr>
          <a:xfrm>
            <a:off x="4745785" y="2424015"/>
            <a:ext cx="1485473"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4745785" y="3186187"/>
            <a:ext cx="1485473" cy="767899"/>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4745784" y="1612388"/>
            <a:ext cx="1485474"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rot="16200000">
            <a:off x="3725579" y="254864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4" y="554891"/>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27" name="Rectangle 3"/>
          <p:cNvSpPr/>
          <p:nvPr/>
        </p:nvSpPr>
        <p:spPr>
          <a:xfrm>
            <a:off x="4089446" y="3954085"/>
            <a:ext cx="2143791" cy="92230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5" name="Rectangle 3"/>
          <p:cNvSpPr/>
          <p:nvPr/>
        </p:nvSpPr>
        <p:spPr>
          <a:xfrm>
            <a:off x="4089446" y="1365595"/>
            <a:ext cx="2141812" cy="258849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50496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3" name="正方形/長方形 102"/>
          <p:cNvSpPr/>
          <p:nvPr/>
        </p:nvSpPr>
        <p:spPr bwMode="auto">
          <a:xfrm>
            <a:off x="7674581" y="6087685"/>
            <a:ext cx="2522958"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IHK-Slave</a:t>
            </a:r>
            <a:endParaRPr lang="ja-JP" altLang="en-US" sz="2000" baseline="-25000" dirty="0">
              <a:solidFill>
                <a:prstClr val="black"/>
              </a:solidFill>
              <a:ea typeface="ヒラギノ角ゴ ProN W3"/>
              <a:cs typeface="Calibri"/>
            </a:endParaRPr>
          </a:p>
        </p:txBody>
      </p:sp>
      <p:sp>
        <p:nvSpPr>
          <p:cNvPr id="123" name="正方形/長方形 122"/>
          <p:cNvSpPr/>
          <p:nvPr/>
        </p:nvSpPr>
        <p:spPr>
          <a:xfrm>
            <a:off x="1994129" y="2190750"/>
            <a:ext cx="4935345" cy="459369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a typeface="ヒラギノ角ゴ ProN W3"/>
              <a:cs typeface="Calibri"/>
            </a:endParaRPr>
          </a:p>
        </p:txBody>
      </p:sp>
      <p:sp>
        <p:nvSpPr>
          <p:cNvPr id="124" name="正方形/長方形 123"/>
          <p:cNvSpPr/>
          <p:nvPr/>
        </p:nvSpPr>
        <p:spPr>
          <a:xfrm>
            <a:off x="5794395" y="2190750"/>
            <a:ext cx="1135079"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Linux</a:t>
            </a:r>
            <a:endParaRPr lang="ja-JP" altLang="en-US" sz="2000" dirty="0">
              <a:solidFill>
                <a:prstClr val="black"/>
              </a:solidFill>
              <a:ea typeface="ヒラギノ角ゴ ProN W3"/>
              <a:cs typeface="Calibri"/>
            </a:endParaRPr>
          </a:p>
        </p:txBody>
      </p:sp>
      <p:sp>
        <p:nvSpPr>
          <p:cNvPr id="134" name="正方形/長方形 133"/>
          <p:cNvSpPr/>
          <p:nvPr/>
        </p:nvSpPr>
        <p:spPr bwMode="auto">
          <a:xfrm>
            <a:off x="2163650" y="6088686"/>
            <a:ext cx="4548475"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IHK-Master</a:t>
            </a:r>
            <a:endParaRPr lang="ja-JP" altLang="en-US" sz="2000" dirty="0">
              <a:solidFill>
                <a:prstClr val="black"/>
              </a:solidFill>
              <a:ea typeface="ヒラギノ角ゴ ProN W3"/>
              <a:cs typeface="Calibri"/>
            </a:endParaRPr>
          </a:p>
        </p:txBody>
      </p:sp>
      <p:sp>
        <p:nvSpPr>
          <p:cNvPr id="41" name="正方形/長方形 40"/>
          <p:cNvSpPr/>
          <p:nvPr/>
        </p:nvSpPr>
        <p:spPr bwMode="auto">
          <a:xfrm>
            <a:off x="2163649" y="2317660"/>
            <a:ext cx="1038520" cy="881716"/>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Node</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Monitor</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Daemon</a:t>
            </a:r>
            <a:endParaRPr lang="ja-JP" altLang="en-US" sz="2000" baseline="-25000" dirty="0">
              <a:solidFill>
                <a:prstClr val="black"/>
              </a:solidFill>
              <a:ea typeface="ヒラギノ角ゴ ProN W3"/>
              <a:cs typeface="Calibri"/>
            </a:endParaRPr>
          </a:p>
        </p:txBody>
      </p:sp>
      <p:cxnSp>
        <p:nvCxnSpPr>
          <p:cNvPr id="94" name="直線コネクタ 93"/>
          <p:cNvCxnSpPr/>
          <p:nvPr/>
        </p:nvCxnSpPr>
        <p:spPr bwMode="auto">
          <a:xfrm>
            <a:off x="3202169" y="2980146"/>
            <a:ext cx="2824298" cy="0"/>
          </a:xfrm>
          <a:prstGeom prst="line">
            <a:avLst/>
          </a:prstGeom>
          <a:noFill/>
          <a:ln w="12700" cap="flat" cmpd="sng" algn="ctr">
            <a:solidFill>
              <a:schemeClr val="tx1"/>
            </a:solidFill>
            <a:prstDash val="solid"/>
            <a:round/>
            <a:headEnd type="triangle" w="lg" len="lg"/>
            <a:tailEnd type="none" w="lg" len="lg"/>
          </a:ln>
          <a:effectLst/>
        </p:spPr>
      </p:cxnSp>
      <p:sp>
        <p:nvSpPr>
          <p:cNvPr id="128" name="正方形/長方形 127"/>
          <p:cNvSpPr/>
          <p:nvPr/>
        </p:nvSpPr>
        <p:spPr>
          <a:xfrm>
            <a:off x="3559979" y="3079463"/>
            <a:ext cx="2466488" cy="369332"/>
          </a:xfrm>
          <a:prstGeom prst="rect">
            <a:avLst/>
          </a:prstGeom>
          <a:solidFill>
            <a:schemeClr val="bg1">
              <a:alpha val="70000"/>
            </a:schemeClr>
          </a:solidFill>
        </p:spPr>
        <p:txBody>
          <a:bodyPr wrap="square">
            <a:spAutoFit/>
          </a:bodyPr>
          <a:lstStyle/>
          <a:p>
            <a:pPr algn="ctr" defTabSz="800100" fontAlgn="base">
              <a:spcBef>
                <a:spcPct val="0"/>
              </a:spcBef>
              <a:spcAft>
                <a:spcPct val="0"/>
              </a:spcAft>
            </a:pPr>
            <a:r>
              <a:rPr lang="en-US" altLang="ja-JP" dirty="0">
                <a:solidFill>
                  <a:prstClr val="black"/>
                </a:solidFill>
                <a:ea typeface="ヒラギノ角ゴ ProN W3"/>
                <a:cs typeface="Calibri"/>
              </a:rPr>
              <a:t> Report</a:t>
            </a:r>
            <a:r>
              <a:rPr lang="ja-JP" altLang="en-US" dirty="0">
                <a:solidFill>
                  <a:prstClr val="black"/>
                </a:solidFill>
                <a:ea typeface="ヒラギノ角ゴ ProN W3"/>
                <a:cs typeface="Calibri"/>
              </a:rPr>
              <a:t> </a:t>
            </a:r>
            <a:r>
              <a:rPr lang="en-US" altLang="ja-JP" dirty="0">
                <a:solidFill>
                  <a:prstClr val="black"/>
                </a:solidFill>
                <a:ea typeface="ヒラギノ角ゴ ProN W3"/>
                <a:cs typeface="Calibri"/>
              </a:rPr>
              <a:t>resource full </a:t>
            </a:r>
            <a:endParaRPr lang="ja-JP" altLang="en-US" dirty="0">
              <a:solidFill>
                <a:prstClr val="black"/>
              </a:solidFill>
              <a:ea typeface="ヒラギノ角ゴ ProN W3"/>
              <a:cs typeface="Calibri"/>
            </a:endParaRPr>
          </a:p>
        </p:txBody>
      </p:sp>
      <p:sp>
        <p:nvSpPr>
          <p:cNvPr id="30" name="タイトル 1"/>
          <p:cNvSpPr>
            <a:spLocks noGrp="1"/>
          </p:cNvSpPr>
          <p:nvPr>
            <p:ph type="title"/>
          </p:nvPr>
        </p:nvSpPr>
        <p:spPr>
          <a:xfrm>
            <a:off x="1573326" y="6765"/>
            <a:ext cx="9094675" cy="543205"/>
          </a:xfrm>
        </p:spPr>
        <p:txBody>
          <a:bodyPr/>
          <a:lstStyle/>
          <a:p>
            <a:r>
              <a:rPr lang="en-US" altLang="ja-JP" sz="2800" dirty="0" err="1">
                <a:latin typeface="+mn-lt"/>
                <a:ea typeface="ヒラギノ角ゴ ProN W3"/>
                <a:cs typeface="ヒラギノ角ゴ ProN W3"/>
              </a:rPr>
              <a:t>anon_inode_getfile</a:t>
            </a:r>
            <a:endParaRPr lang="ja-JP" altLang="en-US" sz="2800" dirty="0">
              <a:latin typeface="+mn-lt"/>
              <a:ea typeface="ヒラギノ角ゴ ProN W3"/>
              <a:cs typeface="ヒラギノ角ゴ ProN W3"/>
            </a:endParaRPr>
          </a:p>
        </p:txBody>
      </p:sp>
      <p:sp>
        <p:nvSpPr>
          <p:cNvPr id="63" name="正方形/長方形 62"/>
          <p:cNvSpPr/>
          <p:nvPr/>
        </p:nvSpPr>
        <p:spPr>
          <a:xfrm rot="16200000">
            <a:off x="1025441" y="3996278"/>
            <a:ext cx="1495076"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User space</a:t>
            </a:r>
            <a:endParaRPr lang="ja-JP" altLang="en-US" sz="2000" dirty="0">
              <a:solidFill>
                <a:prstClr val="black"/>
              </a:solidFill>
              <a:ea typeface="ヒラギノ角ゴ ProN W3"/>
              <a:cs typeface="Calibri"/>
            </a:endParaRPr>
          </a:p>
        </p:txBody>
      </p:sp>
      <p:sp>
        <p:nvSpPr>
          <p:cNvPr id="64" name="正方形/長方形 63"/>
          <p:cNvSpPr/>
          <p:nvPr/>
        </p:nvSpPr>
        <p:spPr>
          <a:xfrm rot="16200000">
            <a:off x="980646" y="5888629"/>
            <a:ext cx="1537040"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Kernel space</a:t>
            </a:r>
            <a:endParaRPr lang="ja-JP" altLang="en-US" sz="2000" dirty="0">
              <a:solidFill>
                <a:prstClr val="black"/>
              </a:solidFill>
              <a:ea typeface="ヒラギノ角ゴ ProN W3"/>
              <a:cs typeface="Calibri"/>
            </a:endParaRPr>
          </a:p>
        </p:txBody>
      </p:sp>
      <p:sp>
        <p:nvSpPr>
          <p:cNvPr id="32" name="正方形/長方形 31"/>
          <p:cNvSpPr/>
          <p:nvPr/>
        </p:nvSpPr>
        <p:spPr bwMode="auto">
          <a:xfrm>
            <a:off x="8965503" y="4519001"/>
            <a:ext cx="1320726"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Process</a:t>
            </a:r>
            <a:endParaRPr lang="ja-JP" altLang="en-US" sz="2000" baseline="-25000" dirty="0">
              <a:solidFill>
                <a:prstClr val="black"/>
              </a:solidFill>
              <a:ea typeface="ヒラギノ角ゴ ProN W3"/>
              <a:cs typeface="Calibri"/>
            </a:endParaRPr>
          </a:p>
        </p:txBody>
      </p:sp>
      <p:sp>
        <p:nvSpPr>
          <p:cNvPr id="33" name="正方形/長方形 32"/>
          <p:cNvSpPr/>
          <p:nvPr/>
        </p:nvSpPr>
        <p:spPr bwMode="auto">
          <a:xfrm>
            <a:off x="5391097" y="5501343"/>
            <a:ext cx="1149590" cy="37240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prstClr val="black"/>
                </a:solidFill>
                <a:ea typeface="ヒラギノ角ゴ ProN W3"/>
                <a:cs typeface="Calibri"/>
              </a:rPr>
              <a:t>mcctrl</a:t>
            </a:r>
            <a:endParaRPr lang="ja-JP" altLang="en-US" sz="2000" dirty="0">
              <a:solidFill>
                <a:prstClr val="black"/>
              </a:solidFill>
              <a:ea typeface="ヒラギノ角ゴ ProN W3"/>
              <a:cs typeface="Calibri"/>
            </a:endParaRPr>
          </a:p>
        </p:txBody>
      </p:sp>
      <p:cxnSp>
        <p:nvCxnSpPr>
          <p:cNvPr id="26" name="直線コネクタ 25"/>
          <p:cNvCxnSpPr/>
          <p:nvPr/>
        </p:nvCxnSpPr>
        <p:spPr bwMode="auto">
          <a:xfrm flipV="1">
            <a:off x="9883042" y="4943871"/>
            <a:ext cx="0" cy="1226188"/>
          </a:xfrm>
          <a:prstGeom prst="line">
            <a:avLst/>
          </a:prstGeom>
          <a:noFill/>
          <a:ln w="12700" cap="flat" cmpd="sng" algn="ctr">
            <a:solidFill>
              <a:schemeClr val="tx1"/>
            </a:solidFill>
            <a:prstDash val="solid"/>
            <a:round/>
            <a:headEnd type="none" w="lg" len="lg"/>
            <a:tailEnd type="none" w="lg" len="lg"/>
          </a:ln>
          <a:effectLst/>
        </p:spPr>
      </p:cxnSp>
      <p:cxnSp>
        <p:nvCxnSpPr>
          <p:cNvPr id="27" name="直線コネクタ 26"/>
          <p:cNvCxnSpPr/>
          <p:nvPr/>
        </p:nvCxnSpPr>
        <p:spPr bwMode="auto">
          <a:xfrm>
            <a:off x="6026468" y="6170058"/>
            <a:ext cx="3856575" cy="0"/>
          </a:xfrm>
          <a:prstGeom prst="line">
            <a:avLst/>
          </a:prstGeom>
          <a:noFill/>
          <a:ln w="12700" cap="flat" cmpd="sng" algn="ctr">
            <a:solidFill>
              <a:schemeClr val="tx1"/>
            </a:solidFill>
            <a:prstDash val="solid"/>
            <a:round/>
            <a:headEnd type="none" w="med" len="med"/>
            <a:tailEnd type="none" w="lg" len="lg"/>
          </a:ln>
          <a:effectLst/>
        </p:spPr>
      </p:cxnSp>
      <p:cxnSp>
        <p:nvCxnSpPr>
          <p:cNvPr id="35" name="直線コネクタ 34"/>
          <p:cNvCxnSpPr/>
          <p:nvPr/>
        </p:nvCxnSpPr>
        <p:spPr bwMode="auto">
          <a:xfrm flipV="1">
            <a:off x="6026467" y="2980146"/>
            <a:ext cx="0" cy="3189912"/>
          </a:xfrm>
          <a:prstGeom prst="line">
            <a:avLst/>
          </a:prstGeom>
          <a:noFill/>
          <a:ln w="12700" cap="flat" cmpd="sng" algn="ctr">
            <a:solidFill>
              <a:schemeClr val="tx1"/>
            </a:solidFill>
            <a:prstDash val="solid"/>
            <a:round/>
            <a:headEnd type="none" w="med" len="med"/>
            <a:tailEnd type="none" w="lg" len="lg"/>
          </a:ln>
          <a:effectLst/>
        </p:spPr>
      </p:cxnSp>
      <p:sp>
        <p:nvSpPr>
          <p:cNvPr id="20" name="正方形/長方形 19"/>
          <p:cNvSpPr/>
          <p:nvPr/>
        </p:nvSpPr>
        <p:spPr>
          <a:xfrm>
            <a:off x="7874198" y="1635634"/>
            <a:ext cx="2498190" cy="4182000"/>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21" name="正方形/長方形 20"/>
          <p:cNvSpPr/>
          <p:nvPr/>
        </p:nvSpPr>
        <p:spPr>
          <a:xfrm>
            <a:off x="7874197" y="1397990"/>
            <a:ext cx="2498190" cy="4419644"/>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4" name="テキスト ボックス 33"/>
          <p:cNvSpPr txBox="1"/>
          <p:nvPr/>
        </p:nvSpPr>
        <p:spPr>
          <a:xfrm>
            <a:off x="8075143" y="1635634"/>
            <a:ext cx="2122396"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memory area</a:t>
            </a:r>
            <a:endParaRPr lang="ja-JP" altLang="en-US" dirty="0">
              <a:solidFill>
                <a:prstClr val="black"/>
              </a:solidFill>
              <a:ea typeface="ヒラギノ角ゴ ProN W3"/>
              <a:cs typeface="ヒラギノ角ゴ ProN W3"/>
            </a:endParaRPr>
          </a:p>
        </p:txBody>
      </p:sp>
      <p:sp>
        <p:nvSpPr>
          <p:cNvPr id="38" name="テキスト ボックス 37"/>
          <p:cNvSpPr txBox="1"/>
          <p:nvPr/>
        </p:nvSpPr>
        <p:spPr>
          <a:xfrm>
            <a:off x="7904305" y="710712"/>
            <a:ext cx="2179202"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address space</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97970263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正方形/長方形 27"/>
          <p:cNvSpPr/>
          <p:nvPr/>
        </p:nvSpPr>
        <p:spPr bwMode="auto">
          <a:xfrm>
            <a:off x="6448425" y="1581151"/>
            <a:ext cx="12763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address</a:t>
            </a:r>
          </a:p>
          <a:p>
            <a:pPr algn="ctr" defTabSz="457200"/>
            <a:r>
              <a:rPr lang="en-US" altLang="ja-JP" dirty="0">
                <a:solidFill>
                  <a:prstClr val="black"/>
                </a:solidFill>
              </a:rPr>
              <a:t>space</a:t>
            </a:r>
            <a:endParaRPr lang="ja-JP" altLang="en-US" dirty="0">
              <a:solidFill>
                <a:prstClr val="black"/>
              </a:solidFill>
            </a:endParaRPr>
          </a:p>
        </p:txBody>
      </p:sp>
      <p:sp>
        <p:nvSpPr>
          <p:cNvPr id="32" name="正方形/長方形 31"/>
          <p:cNvSpPr/>
          <p:nvPr/>
        </p:nvSpPr>
        <p:spPr bwMode="auto">
          <a:xfrm>
            <a:off x="50482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34" name="直線矢印コネクタ 33"/>
          <p:cNvCxnSpPr>
            <a:stCxn id="28" idx="2"/>
          </p:cNvCxnSpPr>
          <p:nvPr/>
        </p:nvCxnSpPr>
        <p:spPr bwMode="auto">
          <a:xfrm>
            <a:off x="7086600" y="2295525"/>
            <a:ext cx="0" cy="381000"/>
          </a:xfrm>
          <a:prstGeom prst="straightConnector1">
            <a:avLst/>
          </a:prstGeom>
          <a:noFill/>
          <a:ln w="9525" cap="flat" cmpd="sng" algn="ctr">
            <a:solidFill>
              <a:schemeClr val="tx1"/>
            </a:solidFill>
            <a:prstDash val="solid"/>
            <a:round/>
            <a:headEnd type="arrow" w="med" len="med"/>
            <a:tailEnd type="arrow"/>
          </a:ln>
          <a:effectLst/>
        </p:spPr>
      </p:cxnSp>
      <p:sp>
        <p:nvSpPr>
          <p:cNvPr id="35" name="テキスト ボックス 34"/>
          <p:cNvSpPr txBox="1"/>
          <p:nvPr/>
        </p:nvSpPr>
        <p:spPr>
          <a:xfrm rot="2489606">
            <a:off x="6057900" y="5010150"/>
            <a:ext cx="1172116" cy="307777"/>
          </a:xfrm>
          <a:prstGeom prst="rect">
            <a:avLst/>
          </a:prstGeom>
          <a:noFill/>
        </p:spPr>
        <p:txBody>
          <a:bodyPr wrap="none" rtlCol="0">
            <a:spAutoFit/>
          </a:bodyPr>
          <a:lstStyle/>
          <a:p>
            <a:pPr defTabSz="457200"/>
            <a:r>
              <a:rPr lang="en-US" altLang="ja-JP" sz="1400" dirty="0" err="1">
                <a:solidFill>
                  <a:prstClr val="black"/>
                </a:solidFill>
              </a:rPr>
              <a:t>runq</a:t>
            </a:r>
            <a:r>
              <a:rPr lang="en-US" altLang="ja-JP" sz="1400" dirty="0">
                <a:solidFill>
                  <a:prstClr val="black"/>
                </a:solidFill>
              </a:rPr>
              <a:t>, current</a:t>
            </a:r>
            <a:endParaRPr lang="ja-JP" altLang="en-US" sz="1400" dirty="0">
              <a:solidFill>
                <a:prstClr val="black"/>
              </a:solidFill>
            </a:endParaRPr>
          </a:p>
        </p:txBody>
      </p:sp>
      <p:sp>
        <p:nvSpPr>
          <p:cNvPr id="36" name="正方形/長方形 35"/>
          <p:cNvSpPr/>
          <p:nvPr/>
        </p:nvSpPr>
        <p:spPr bwMode="auto">
          <a:xfrm>
            <a:off x="5048250" y="38385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1" name="直線矢印コネクタ 40"/>
          <p:cNvCxnSpPr>
            <a:stCxn id="32" idx="2"/>
            <a:endCxn id="36" idx="0"/>
          </p:cNvCxnSpPr>
          <p:nvPr/>
        </p:nvCxnSpPr>
        <p:spPr bwMode="auto">
          <a:xfrm>
            <a:off x="5562600" y="3390901"/>
            <a:ext cx="0" cy="447675"/>
          </a:xfrm>
          <a:prstGeom prst="straightConnector1">
            <a:avLst/>
          </a:prstGeom>
          <a:noFill/>
          <a:ln w="9525" cap="flat" cmpd="sng" algn="ctr">
            <a:solidFill>
              <a:schemeClr val="tx1"/>
            </a:solidFill>
            <a:prstDash val="solid"/>
            <a:round/>
            <a:headEnd type="arrow" w="med" len="med"/>
            <a:tailEnd type="arrow"/>
          </a:ln>
          <a:effectLst/>
        </p:spPr>
      </p:cxnSp>
      <p:sp>
        <p:nvSpPr>
          <p:cNvPr id="54" name="正方形/長方形 53"/>
          <p:cNvSpPr/>
          <p:nvPr/>
        </p:nvSpPr>
        <p:spPr bwMode="auto">
          <a:xfrm>
            <a:off x="6429376" y="55816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cxnSp>
        <p:nvCxnSpPr>
          <p:cNvPr id="55" name="直線矢印コネクタ 54"/>
          <p:cNvCxnSpPr>
            <a:stCxn id="54" idx="0"/>
          </p:cNvCxnSpPr>
          <p:nvPr/>
        </p:nvCxnSpPr>
        <p:spPr bwMode="auto">
          <a:xfrm flipH="1" flipV="1">
            <a:off x="6000750" y="4743450"/>
            <a:ext cx="947738" cy="838200"/>
          </a:xfrm>
          <a:prstGeom prst="straightConnector1">
            <a:avLst/>
          </a:prstGeom>
          <a:noFill/>
          <a:ln w="9525" cap="flat" cmpd="sng" algn="ctr">
            <a:solidFill>
              <a:schemeClr val="tx1"/>
            </a:solidFill>
            <a:prstDash val="solid"/>
            <a:round/>
            <a:headEnd type="none" w="med" len="med"/>
            <a:tailEnd type="arrow"/>
          </a:ln>
          <a:effectLst/>
        </p:spPr>
      </p:cxnSp>
      <p:sp>
        <p:nvSpPr>
          <p:cNvPr id="57" name="正方形/長方形 56"/>
          <p:cNvSpPr/>
          <p:nvPr/>
        </p:nvSpPr>
        <p:spPr bwMode="auto">
          <a:xfrm>
            <a:off x="6496050" y="2676526"/>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59" name="直線矢印コネクタ 58"/>
          <p:cNvCxnSpPr>
            <a:stCxn id="32" idx="3"/>
            <a:endCxn id="57" idx="1"/>
          </p:cNvCxnSpPr>
          <p:nvPr/>
        </p:nvCxnSpPr>
        <p:spPr bwMode="auto">
          <a:xfrm>
            <a:off x="6076950" y="3033713"/>
            <a:ext cx="419100" cy="0"/>
          </a:xfrm>
          <a:prstGeom prst="straightConnector1">
            <a:avLst/>
          </a:prstGeom>
          <a:noFill/>
          <a:ln w="9525" cap="flat" cmpd="sng" algn="ctr">
            <a:solidFill>
              <a:schemeClr val="tx1"/>
            </a:solidFill>
            <a:prstDash val="solid"/>
            <a:round/>
            <a:headEnd type="arrow" w="med" len="med"/>
            <a:tailEnd type="arrow"/>
          </a:ln>
          <a:effectLst/>
        </p:spPr>
      </p:cxnSp>
      <p:sp>
        <p:nvSpPr>
          <p:cNvPr id="62" name="正方形/長方形 61"/>
          <p:cNvSpPr/>
          <p:nvPr/>
        </p:nvSpPr>
        <p:spPr bwMode="auto">
          <a:xfrm>
            <a:off x="8029575" y="158115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page_table</a:t>
            </a:r>
            <a:endParaRPr lang="ja-JP" altLang="en-US" dirty="0">
              <a:solidFill>
                <a:prstClr val="black"/>
              </a:solidFill>
            </a:endParaRPr>
          </a:p>
        </p:txBody>
      </p:sp>
      <p:sp>
        <p:nvSpPr>
          <p:cNvPr id="63" name="正方形/長方形 62"/>
          <p:cNvSpPr/>
          <p:nvPr/>
        </p:nvSpPr>
        <p:spPr bwMode="auto">
          <a:xfrm>
            <a:off x="8210550" y="243840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vm_regions</a:t>
            </a:r>
            <a:endParaRPr lang="ja-JP" altLang="en-US" dirty="0">
              <a:solidFill>
                <a:prstClr val="black"/>
              </a:solidFill>
            </a:endParaRPr>
          </a:p>
        </p:txBody>
      </p:sp>
      <p:sp>
        <p:nvSpPr>
          <p:cNvPr id="64" name="正方形/長方形 63"/>
          <p:cNvSpPr/>
          <p:nvPr/>
        </p:nvSpPr>
        <p:spPr bwMode="auto">
          <a:xfrm>
            <a:off x="8229600" y="32670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5" name="正方形/長方形 64"/>
          <p:cNvSpPr/>
          <p:nvPr/>
        </p:nvSpPr>
        <p:spPr bwMode="auto">
          <a:xfrm>
            <a:off x="8286750" y="33432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6" name="正方形/長方形 65"/>
          <p:cNvSpPr/>
          <p:nvPr/>
        </p:nvSpPr>
        <p:spPr bwMode="auto">
          <a:xfrm>
            <a:off x="8343900" y="34194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cxnSp>
        <p:nvCxnSpPr>
          <p:cNvPr id="70" name="直線矢印コネクタ 69"/>
          <p:cNvCxnSpPr>
            <a:stCxn id="28" idx="3"/>
            <a:endCxn id="62" idx="1"/>
          </p:cNvCxnSpPr>
          <p:nvPr/>
        </p:nvCxnSpPr>
        <p:spPr bwMode="auto">
          <a:xfrm>
            <a:off x="7724775" y="1938338"/>
            <a:ext cx="304800" cy="0"/>
          </a:xfrm>
          <a:prstGeom prst="straightConnector1">
            <a:avLst/>
          </a:prstGeom>
          <a:noFill/>
          <a:ln w="9525" cap="flat" cmpd="sng" algn="ctr">
            <a:solidFill>
              <a:schemeClr val="tx1"/>
            </a:solidFill>
            <a:prstDash val="solid"/>
            <a:round/>
            <a:headEnd type="none" w="med" len="med"/>
            <a:tailEnd type="arrow"/>
          </a:ln>
          <a:effectLst/>
        </p:spPr>
      </p:cxnSp>
      <p:cxnSp>
        <p:nvCxnSpPr>
          <p:cNvPr id="72" name="直線矢印コネクタ 71"/>
          <p:cNvCxnSpPr>
            <a:stCxn id="57" idx="3"/>
            <a:endCxn id="63" idx="1"/>
          </p:cNvCxnSpPr>
          <p:nvPr/>
        </p:nvCxnSpPr>
        <p:spPr bwMode="auto">
          <a:xfrm flipV="1">
            <a:off x="7696200" y="2795589"/>
            <a:ext cx="514350" cy="238125"/>
          </a:xfrm>
          <a:prstGeom prst="straightConnector1">
            <a:avLst/>
          </a:prstGeom>
          <a:noFill/>
          <a:ln w="9525" cap="flat" cmpd="sng" algn="ctr">
            <a:solidFill>
              <a:schemeClr val="tx1"/>
            </a:solidFill>
            <a:prstDash val="solid"/>
            <a:round/>
            <a:headEnd type="none" w="med" len="med"/>
            <a:tailEnd type="arrow"/>
          </a:ln>
          <a:effectLst/>
        </p:spPr>
      </p:cxnSp>
      <p:cxnSp>
        <p:nvCxnSpPr>
          <p:cNvPr id="74" name="直線矢印コネクタ 73"/>
          <p:cNvCxnSpPr>
            <a:stCxn id="57" idx="3"/>
            <a:endCxn id="64" idx="1"/>
          </p:cNvCxnSpPr>
          <p:nvPr/>
        </p:nvCxnSpPr>
        <p:spPr bwMode="auto">
          <a:xfrm>
            <a:off x="7696200" y="3033713"/>
            <a:ext cx="533400" cy="590550"/>
          </a:xfrm>
          <a:prstGeom prst="straightConnector1">
            <a:avLst/>
          </a:prstGeom>
          <a:noFill/>
          <a:ln w="9525" cap="flat" cmpd="sng" algn="ctr">
            <a:solidFill>
              <a:schemeClr val="tx1"/>
            </a:solidFill>
            <a:prstDash val="solid"/>
            <a:round/>
            <a:headEnd type="none" w="med" len="med"/>
            <a:tailEnd type="arrow"/>
          </a:ln>
          <a:effectLst/>
        </p:spPr>
      </p:cxnSp>
      <p:sp>
        <p:nvSpPr>
          <p:cNvPr id="71" name="正方形/長方形 70"/>
          <p:cNvSpPr/>
          <p:nvPr/>
        </p:nvSpPr>
        <p:spPr bwMode="auto">
          <a:xfrm>
            <a:off x="5114925" y="39147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73" name="正方形/長方形 72"/>
          <p:cNvSpPr/>
          <p:nvPr/>
        </p:nvSpPr>
        <p:spPr bwMode="auto">
          <a:xfrm>
            <a:off x="5181600" y="39909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87" name="正方形/長方形 86"/>
          <p:cNvSpPr/>
          <p:nvPr/>
        </p:nvSpPr>
        <p:spPr bwMode="auto">
          <a:xfrm>
            <a:off x="6496051" y="563880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88" name="正方形/長方形 87"/>
          <p:cNvSpPr/>
          <p:nvPr/>
        </p:nvSpPr>
        <p:spPr bwMode="auto">
          <a:xfrm>
            <a:off x="6562726" y="56959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94" name="正方形/長方形 93"/>
          <p:cNvSpPr/>
          <p:nvPr/>
        </p:nvSpPr>
        <p:spPr bwMode="auto">
          <a:xfrm>
            <a:off x="3162300" y="3838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p>
          <a:p>
            <a:pPr algn="ctr" defTabSz="457200"/>
            <a:r>
              <a:rPr lang="en-US" altLang="ja-JP" dirty="0">
                <a:solidFill>
                  <a:prstClr val="black"/>
                </a:solidFill>
              </a:rPr>
              <a:t>hash</a:t>
            </a:r>
            <a:endParaRPr lang="ja-JP" altLang="en-US" dirty="0">
              <a:solidFill>
                <a:prstClr val="black"/>
              </a:solidFill>
            </a:endParaRPr>
          </a:p>
        </p:txBody>
      </p:sp>
      <p:sp>
        <p:nvSpPr>
          <p:cNvPr id="95" name="正方形/長方形 94"/>
          <p:cNvSpPr/>
          <p:nvPr/>
        </p:nvSpPr>
        <p:spPr bwMode="auto">
          <a:xfrm>
            <a:off x="31813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p>
          <a:p>
            <a:pPr algn="ctr" defTabSz="457200"/>
            <a:r>
              <a:rPr lang="en-US" altLang="ja-JP" dirty="0">
                <a:solidFill>
                  <a:prstClr val="black"/>
                </a:solidFill>
              </a:rPr>
              <a:t>hash</a:t>
            </a:r>
            <a:endParaRPr lang="ja-JP" altLang="en-US" dirty="0">
              <a:solidFill>
                <a:prstClr val="black"/>
              </a:solidFill>
            </a:endParaRPr>
          </a:p>
        </p:txBody>
      </p:sp>
      <p:cxnSp>
        <p:nvCxnSpPr>
          <p:cNvPr id="97" name="直線矢印コネクタ 96"/>
          <p:cNvCxnSpPr/>
          <p:nvPr/>
        </p:nvCxnSpPr>
        <p:spPr bwMode="auto">
          <a:xfrm>
            <a:off x="4210050" y="3071813"/>
            <a:ext cx="838200" cy="0"/>
          </a:xfrm>
          <a:prstGeom prst="straightConnector1">
            <a:avLst/>
          </a:prstGeom>
          <a:noFill/>
          <a:ln w="9525" cap="flat" cmpd="sng" algn="ctr">
            <a:solidFill>
              <a:schemeClr val="tx1"/>
            </a:solidFill>
            <a:prstDash val="solid"/>
            <a:round/>
            <a:headEnd type="none" w="med" len="med"/>
            <a:tailEnd type="arrow"/>
          </a:ln>
          <a:effectLst/>
        </p:spPr>
      </p:cxnSp>
      <p:cxnSp>
        <p:nvCxnSpPr>
          <p:cNvPr id="100" name="直線矢印コネクタ 99"/>
          <p:cNvCxnSpPr>
            <a:stCxn id="94" idx="3"/>
            <a:endCxn id="36" idx="1"/>
          </p:cNvCxnSpPr>
          <p:nvPr/>
        </p:nvCxnSpPr>
        <p:spPr bwMode="auto">
          <a:xfrm>
            <a:off x="4191000" y="4195763"/>
            <a:ext cx="857250" cy="0"/>
          </a:xfrm>
          <a:prstGeom prst="straightConnector1">
            <a:avLst/>
          </a:prstGeom>
          <a:noFill/>
          <a:ln w="9525" cap="flat" cmpd="sng" algn="ctr">
            <a:solidFill>
              <a:schemeClr val="tx1"/>
            </a:solidFill>
            <a:prstDash val="solid"/>
            <a:round/>
            <a:headEnd type="none" w="med" len="med"/>
            <a:tailEnd type="arrow"/>
          </a:ln>
          <a:effectLst/>
        </p:spPr>
      </p:cxnSp>
      <p:sp>
        <p:nvSpPr>
          <p:cNvPr id="101" name="正方形/長方形 100"/>
          <p:cNvSpPr/>
          <p:nvPr/>
        </p:nvSpPr>
        <p:spPr bwMode="auto">
          <a:xfrm>
            <a:off x="7191375" y="419100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2" name="正方形/長方形 101"/>
          <p:cNvSpPr/>
          <p:nvPr/>
        </p:nvSpPr>
        <p:spPr bwMode="auto">
          <a:xfrm>
            <a:off x="7258050" y="42576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3" name="正方形/長方形 102"/>
          <p:cNvSpPr/>
          <p:nvPr/>
        </p:nvSpPr>
        <p:spPr bwMode="auto">
          <a:xfrm>
            <a:off x="7324725" y="432435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105" name="直線矢印コネクタ 104"/>
          <p:cNvCxnSpPr/>
          <p:nvPr/>
        </p:nvCxnSpPr>
        <p:spPr bwMode="auto">
          <a:xfrm>
            <a:off x="6115050" y="3333751"/>
            <a:ext cx="1066800" cy="904875"/>
          </a:xfrm>
          <a:prstGeom prst="straightConnector1">
            <a:avLst/>
          </a:prstGeom>
          <a:noFill/>
          <a:ln w="9525" cap="flat" cmpd="sng" algn="ctr">
            <a:solidFill>
              <a:schemeClr val="tx1"/>
            </a:solidFill>
            <a:prstDash val="solid"/>
            <a:round/>
            <a:headEnd type="none" w="med" len="med"/>
            <a:tailEnd type="arrow"/>
          </a:ln>
          <a:effectLst/>
        </p:spPr>
      </p:cxnSp>
      <p:cxnSp>
        <p:nvCxnSpPr>
          <p:cNvPr id="107" name="直線矢印コネクタ 106"/>
          <p:cNvCxnSpPr/>
          <p:nvPr/>
        </p:nvCxnSpPr>
        <p:spPr bwMode="auto">
          <a:xfrm flipH="1" flipV="1">
            <a:off x="6048376" y="3438526"/>
            <a:ext cx="1133475" cy="962024"/>
          </a:xfrm>
          <a:prstGeom prst="straightConnector1">
            <a:avLst/>
          </a:prstGeom>
          <a:noFill/>
          <a:ln w="9525" cap="flat" cmpd="sng" algn="ctr">
            <a:solidFill>
              <a:schemeClr val="tx1"/>
            </a:solidFill>
            <a:prstDash val="solid"/>
            <a:round/>
            <a:headEnd type="none" w="med" len="med"/>
            <a:tailEnd type="arrow"/>
          </a:ln>
          <a:effectLst/>
        </p:spPr>
      </p:cxnSp>
      <p:sp>
        <p:nvSpPr>
          <p:cNvPr id="108" name="テキスト ボックス 107"/>
          <p:cNvSpPr txBox="1"/>
          <p:nvPr/>
        </p:nvSpPr>
        <p:spPr>
          <a:xfrm rot="2499283">
            <a:off x="6629401" y="3762375"/>
            <a:ext cx="772969" cy="307777"/>
          </a:xfrm>
          <a:prstGeom prst="rect">
            <a:avLst/>
          </a:prstGeom>
          <a:noFill/>
          <a:ln>
            <a:noFill/>
          </a:ln>
        </p:spPr>
        <p:txBody>
          <a:bodyPr wrap="none" rtlCol="0">
            <a:spAutoFit/>
          </a:bodyPr>
          <a:lstStyle/>
          <a:p>
            <a:pPr defTabSz="457200"/>
            <a:r>
              <a:rPr lang="en-US" altLang="ja-JP" sz="1400" dirty="0">
                <a:solidFill>
                  <a:prstClr val="black"/>
                </a:solidFill>
              </a:rPr>
              <a:t>children</a:t>
            </a:r>
            <a:endParaRPr lang="ja-JP" altLang="en-US" sz="1400" dirty="0">
              <a:solidFill>
                <a:prstClr val="black"/>
              </a:solidFill>
            </a:endParaRPr>
          </a:p>
        </p:txBody>
      </p:sp>
      <p:sp>
        <p:nvSpPr>
          <p:cNvPr id="109" name="テキスト ボックス 108"/>
          <p:cNvSpPr txBox="1"/>
          <p:nvPr/>
        </p:nvSpPr>
        <p:spPr>
          <a:xfrm rot="2712211">
            <a:off x="6429375" y="3990976"/>
            <a:ext cx="673582" cy="307777"/>
          </a:xfrm>
          <a:prstGeom prst="rect">
            <a:avLst/>
          </a:prstGeom>
          <a:noFill/>
          <a:ln>
            <a:noFill/>
          </a:ln>
        </p:spPr>
        <p:txBody>
          <a:bodyPr wrap="none" rtlCol="0">
            <a:spAutoFit/>
          </a:bodyPr>
          <a:lstStyle/>
          <a:p>
            <a:pPr defTabSz="457200"/>
            <a:r>
              <a:rPr lang="en-US" altLang="ja-JP" sz="1400" dirty="0">
                <a:solidFill>
                  <a:prstClr val="black"/>
                </a:solidFill>
              </a:rPr>
              <a:t>parent</a:t>
            </a:r>
            <a:endParaRPr lang="ja-JP" altLang="en-US" sz="1400" dirty="0">
              <a:solidFill>
                <a:prstClr val="black"/>
              </a:solidFill>
            </a:endParaRPr>
          </a:p>
        </p:txBody>
      </p:sp>
      <p:cxnSp>
        <p:nvCxnSpPr>
          <p:cNvPr id="40" name="直線矢印コネクタ 39"/>
          <p:cNvCxnSpPr/>
          <p:nvPr/>
        </p:nvCxnSpPr>
        <p:spPr bwMode="auto">
          <a:xfrm>
            <a:off x="8181975" y="5076825"/>
            <a:ext cx="361950" cy="323850"/>
          </a:xfrm>
          <a:prstGeom prst="straightConnector1">
            <a:avLst/>
          </a:prstGeom>
          <a:noFill/>
          <a:ln w="9525" cap="flat" cmpd="sng" algn="ctr">
            <a:solidFill>
              <a:schemeClr val="tx1"/>
            </a:solidFill>
            <a:prstDash val="lgDash"/>
            <a:round/>
            <a:headEnd type="none" w="med" len="med"/>
            <a:tailEnd type="arrow"/>
          </a:ln>
          <a:effectLst/>
        </p:spPr>
      </p:cxnSp>
      <p:sp>
        <p:nvSpPr>
          <p:cNvPr id="42" name="正方形/長方形 41"/>
          <p:cNvSpPr/>
          <p:nvPr/>
        </p:nvSpPr>
        <p:spPr bwMode="auto">
          <a:xfrm>
            <a:off x="8420100" y="54102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3" name="正方形/長方形 42"/>
          <p:cNvSpPr/>
          <p:nvPr/>
        </p:nvSpPr>
        <p:spPr bwMode="auto">
          <a:xfrm>
            <a:off x="8486775" y="54864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4" name="正方形/長方形 43"/>
          <p:cNvSpPr/>
          <p:nvPr/>
        </p:nvSpPr>
        <p:spPr bwMode="auto">
          <a:xfrm>
            <a:off x="8553450" y="55626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5" name="直線矢印コネクタ 44"/>
          <p:cNvCxnSpPr/>
          <p:nvPr/>
        </p:nvCxnSpPr>
        <p:spPr bwMode="auto">
          <a:xfrm>
            <a:off x="8343900" y="4695826"/>
            <a:ext cx="342900" cy="142875"/>
          </a:xfrm>
          <a:prstGeom prst="straightConnector1">
            <a:avLst/>
          </a:prstGeom>
          <a:noFill/>
          <a:ln w="9525" cap="flat" cmpd="sng" algn="ctr">
            <a:solidFill>
              <a:schemeClr val="tx1"/>
            </a:solidFill>
            <a:prstDash val="lgDash"/>
            <a:round/>
            <a:headEnd type="none" w="med" len="med"/>
            <a:tailEnd type="arrow"/>
          </a:ln>
          <a:effectLst/>
        </p:spPr>
      </p:cxnSp>
      <p:sp>
        <p:nvSpPr>
          <p:cNvPr id="47" name="正方形/長方形 46"/>
          <p:cNvSpPr/>
          <p:nvPr/>
        </p:nvSpPr>
        <p:spPr bwMode="auto">
          <a:xfrm>
            <a:off x="8705850" y="4619626"/>
            <a:ext cx="1200150" cy="714375"/>
          </a:xfrm>
          <a:prstGeom prst="rect">
            <a:avLst/>
          </a:prstGeom>
          <a:no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48" name="直線矢印コネクタ 47"/>
          <p:cNvCxnSpPr/>
          <p:nvPr/>
        </p:nvCxnSpPr>
        <p:spPr bwMode="auto">
          <a:xfrm flipV="1">
            <a:off x="9972675" y="4981576"/>
            <a:ext cx="304800" cy="9525"/>
          </a:xfrm>
          <a:prstGeom prst="straightConnector1">
            <a:avLst/>
          </a:prstGeom>
          <a:noFill/>
          <a:ln w="9525" cap="flat" cmpd="sng" algn="ctr">
            <a:solidFill>
              <a:schemeClr val="tx1"/>
            </a:solidFill>
            <a:prstDash val="lgDash"/>
            <a:round/>
            <a:headEnd type="none" w="med" len="med"/>
            <a:tailEnd type="arrow"/>
          </a:ln>
          <a:effectLst/>
        </p:spPr>
      </p:cxnSp>
      <p:cxnSp>
        <p:nvCxnSpPr>
          <p:cNvPr id="60" name="直線矢印コネクタ 59"/>
          <p:cNvCxnSpPr/>
          <p:nvPr/>
        </p:nvCxnSpPr>
        <p:spPr bwMode="auto">
          <a:xfrm flipV="1">
            <a:off x="6191251" y="3419475"/>
            <a:ext cx="447675" cy="495300"/>
          </a:xfrm>
          <a:prstGeom prst="straightConnector1">
            <a:avLst/>
          </a:prstGeom>
          <a:noFill/>
          <a:ln w="9525" cap="flat" cmpd="sng" algn="ctr">
            <a:solidFill>
              <a:schemeClr val="tx1"/>
            </a:solidFill>
            <a:prstDash val="solid"/>
            <a:round/>
            <a:headEnd type="none" w="med" len="med"/>
            <a:tailEnd type="arrow"/>
          </a:ln>
          <a:effectLst/>
        </p:spPr>
      </p:cxnSp>
      <p:sp>
        <p:nvSpPr>
          <p:cNvPr id="79" name="正方形/長方形 78"/>
          <p:cNvSpPr/>
          <p:nvPr/>
        </p:nvSpPr>
        <p:spPr bwMode="auto">
          <a:xfrm>
            <a:off x="2400300" y="1428751"/>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resource</a:t>
            </a:r>
          </a:p>
          <a:p>
            <a:pPr algn="ctr" defTabSz="457200"/>
            <a:r>
              <a:rPr lang="en-US" altLang="ja-JP" dirty="0">
                <a:solidFill>
                  <a:prstClr val="black"/>
                </a:solidFill>
              </a:rPr>
              <a:t>set</a:t>
            </a:r>
            <a:endParaRPr lang="ja-JP" altLang="en-US" dirty="0">
              <a:solidFill>
                <a:prstClr val="black"/>
              </a:solidFill>
            </a:endParaRPr>
          </a:p>
        </p:txBody>
      </p:sp>
      <p:sp>
        <p:nvSpPr>
          <p:cNvPr id="80" name="正方形/長方形 79"/>
          <p:cNvSpPr/>
          <p:nvPr/>
        </p:nvSpPr>
        <p:spPr bwMode="auto">
          <a:xfrm>
            <a:off x="3676650" y="1933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CPU</a:t>
            </a:r>
          </a:p>
          <a:p>
            <a:pPr algn="ctr" defTabSz="457200"/>
            <a:r>
              <a:rPr lang="en-US" altLang="ja-JP" dirty="0">
                <a:solidFill>
                  <a:prstClr val="black"/>
                </a:solidFill>
              </a:rPr>
              <a:t>set</a:t>
            </a:r>
            <a:endParaRPr lang="ja-JP" altLang="en-US" dirty="0">
              <a:solidFill>
                <a:prstClr val="black"/>
              </a:solidFill>
            </a:endParaRPr>
          </a:p>
        </p:txBody>
      </p:sp>
      <p:cxnSp>
        <p:nvCxnSpPr>
          <p:cNvPr id="81" name="直線矢印コネクタ 80"/>
          <p:cNvCxnSpPr/>
          <p:nvPr/>
        </p:nvCxnSpPr>
        <p:spPr bwMode="auto">
          <a:xfrm>
            <a:off x="3429001" y="1666876"/>
            <a:ext cx="3000375" cy="9524"/>
          </a:xfrm>
          <a:prstGeom prst="straightConnector1">
            <a:avLst/>
          </a:prstGeom>
          <a:noFill/>
          <a:ln w="9525" cap="flat" cmpd="sng" algn="ctr">
            <a:solidFill>
              <a:schemeClr val="tx1"/>
            </a:solidFill>
            <a:prstDash val="solid"/>
            <a:round/>
            <a:headEnd type="none" w="med" len="med"/>
            <a:tailEnd type="arrow"/>
          </a:ln>
          <a:effectLst/>
        </p:spPr>
      </p:cxnSp>
      <p:cxnSp>
        <p:nvCxnSpPr>
          <p:cNvPr id="90" name="直線矢印コネクタ 89"/>
          <p:cNvCxnSpPr/>
          <p:nvPr/>
        </p:nvCxnSpPr>
        <p:spPr bwMode="auto">
          <a:xfrm>
            <a:off x="3438525" y="1914525"/>
            <a:ext cx="228600" cy="95250"/>
          </a:xfrm>
          <a:prstGeom prst="straightConnector1">
            <a:avLst/>
          </a:prstGeom>
          <a:noFill/>
          <a:ln w="9525" cap="flat" cmpd="sng" algn="ctr">
            <a:solidFill>
              <a:schemeClr val="tx1"/>
            </a:solidFill>
            <a:prstDash val="solid"/>
            <a:round/>
            <a:headEnd type="none" w="med" len="med"/>
            <a:tailEnd type="arrow"/>
          </a:ln>
          <a:effectLst/>
        </p:spPr>
      </p:cxnSp>
      <p:cxnSp>
        <p:nvCxnSpPr>
          <p:cNvPr id="93" name="直線矢印コネクタ 92"/>
          <p:cNvCxnSpPr>
            <a:stCxn id="79" idx="2"/>
          </p:cNvCxnSpPr>
          <p:nvPr/>
        </p:nvCxnSpPr>
        <p:spPr bwMode="auto">
          <a:xfrm>
            <a:off x="2914650" y="2143125"/>
            <a:ext cx="438150" cy="533400"/>
          </a:xfrm>
          <a:prstGeom prst="straightConnector1">
            <a:avLst/>
          </a:prstGeom>
          <a:noFill/>
          <a:ln w="9525" cap="flat" cmpd="sng" algn="ctr">
            <a:solidFill>
              <a:schemeClr val="tx1"/>
            </a:solidFill>
            <a:prstDash val="solid"/>
            <a:round/>
            <a:headEnd type="none" w="med" len="med"/>
            <a:tailEnd type="arrow"/>
          </a:ln>
          <a:effectLst/>
        </p:spPr>
      </p:cxnSp>
      <p:cxnSp>
        <p:nvCxnSpPr>
          <p:cNvPr id="99" name="直線矢印コネクタ 98"/>
          <p:cNvCxnSpPr/>
          <p:nvPr/>
        </p:nvCxnSpPr>
        <p:spPr bwMode="auto">
          <a:xfrm>
            <a:off x="2609851" y="2181226"/>
            <a:ext cx="542925" cy="1666875"/>
          </a:xfrm>
          <a:prstGeom prst="straightConnector1">
            <a:avLst/>
          </a:prstGeom>
          <a:noFill/>
          <a:ln w="9525" cap="flat" cmpd="sng" algn="ctr">
            <a:solidFill>
              <a:schemeClr val="tx1"/>
            </a:solidFill>
            <a:prstDash val="solid"/>
            <a:round/>
            <a:headEnd type="none" w="med" len="med"/>
            <a:tailEnd type="arrow"/>
          </a:ln>
          <a:effectLst/>
        </p:spPr>
      </p:cxnSp>
      <p:sp>
        <p:nvSpPr>
          <p:cNvPr id="112" name="正方形/長方形 111"/>
          <p:cNvSpPr/>
          <p:nvPr/>
        </p:nvSpPr>
        <p:spPr bwMode="auto">
          <a:xfrm>
            <a:off x="4838700" y="18383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phys </a:t>
            </a:r>
            <a:r>
              <a:rPr lang="en-US" altLang="ja-JP" dirty="0" err="1">
                <a:solidFill>
                  <a:prstClr val="black"/>
                </a:solidFill>
              </a:rPr>
              <a:t>mem</a:t>
            </a:r>
            <a:endParaRPr lang="en-US" altLang="ja-JP" dirty="0">
              <a:solidFill>
                <a:prstClr val="black"/>
              </a:solidFill>
            </a:endParaRPr>
          </a:p>
          <a:p>
            <a:pPr algn="ctr" defTabSz="457200"/>
            <a:r>
              <a:rPr lang="en-US" altLang="ja-JP" dirty="0">
                <a:solidFill>
                  <a:prstClr val="black"/>
                </a:solidFill>
              </a:rPr>
              <a:t>set</a:t>
            </a:r>
            <a:endParaRPr lang="ja-JP" altLang="en-US" dirty="0">
              <a:solidFill>
                <a:prstClr val="black"/>
              </a:solidFill>
            </a:endParaRPr>
          </a:p>
        </p:txBody>
      </p:sp>
      <p:cxnSp>
        <p:nvCxnSpPr>
          <p:cNvPr id="114" name="直線矢印コネクタ 113"/>
          <p:cNvCxnSpPr>
            <a:stCxn id="79" idx="3"/>
          </p:cNvCxnSpPr>
          <p:nvPr/>
        </p:nvCxnSpPr>
        <p:spPr bwMode="auto">
          <a:xfrm>
            <a:off x="3429001" y="1785939"/>
            <a:ext cx="1400175" cy="109537"/>
          </a:xfrm>
          <a:prstGeom prst="straightConnector1">
            <a:avLst/>
          </a:prstGeom>
          <a:no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1296244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11"/>
          <p:cNvSpPr>
            <a:spLocks noChangeArrowheads="1"/>
          </p:cNvSpPr>
          <p:nvPr/>
        </p:nvSpPr>
        <p:spPr bwMode="auto">
          <a:xfrm>
            <a:off x="7823809" y="1562891"/>
            <a:ext cx="1981241" cy="5088358"/>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1" name="Rectangle 14"/>
          <p:cNvSpPr>
            <a:spLocks noChangeArrowheads="1"/>
          </p:cNvSpPr>
          <p:nvPr/>
        </p:nvSpPr>
        <p:spPr bwMode="auto">
          <a:xfrm>
            <a:off x="3285595" y="2002456"/>
            <a:ext cx="2249830" cy="1538963"/>
          </a:xfrm>
          <a:prstGeom prst="rect">
            <a:avLst/>
          </a:prstGeom>
          <a:solidFill>
            <a:srgbClr val="FFFFFF"/>
          </a:solidFill>
          <a:ln w="9525">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2" name="Rectangle 13"/>
          <p:cNvSpPr>
            <a:spLocks noChangeArrowheads="1"/>
          </p:cNvSpPr>
          <p:nvPr/>
        </p:nvSpPr>
        <p:spPr bwMode="auto">
          <a:xfrm>
            <a:off x="1273737" y="1188450"/>
            <a:ext cx="5080238" cy="5462799"/>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000" kern="100" dirty="0">
              <a:solidFill>
                <a:srgbClr val="000000"/>
              </a:solidFill>
              <a:latin typeface="Yu Gothic" charset="-128"/>
              <a:ea typeface="Yu Gothic" charset="-128"/>
              <a:cs typeface="Yu Gothic" charset="-128"/>
              <a:sym typeface="Helvetica Neue"/>
            </a:endParaRPr>
          </a:p>
        </p:txBody>
      </p:sp>
      <p:sp>
        <p:nvSpPr>
          <p:cNvPr id="13" name="Rectangle 4"/>
          <p:cNvSpPr>
            <a:spLocks noChangeArrowheads="1"/>
          </p:cNvSpPr>
          <p:nvPr/>
        </p:nvSpPr>
        <p:spPr bwMode="auto">
          <a:xfrm>
            <a:off x="1589182" y="5866144"/>
            <a:ext cx="280800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a:solidFill>
                  <a:srgbClr val="000000"/>
                </a:solidFill>
                <a:latin typeface="Yu Gothic" charset="-128"/>
                <a:ea typeface="Yu Gothic" charset="-128"/>
                <a:cs typeface="Yu Gothic" charset="-128"/>
                <a:sym typeface="Helvetica Neue"/>
              </a:rPr>
              <a:t>Linux</a:t>
            </a:r>
            <a:r>
              <a:rPr lang="ja-JP" altLang="en-US" sz="1400" kern="100" dirty="0">
                <a:solidFill>
                  <a:srgbClr val="000000"/>
                </a:solidFill>
                <a:latin typeface="Yu Gothic" charset="-128"/>
                <a:ea typeface="Yu Gothic" charset="-128"/>
                <a:cs typeface="Yu Gothic" charset="-128"/>
                <a:sym typeface="Helvetica Neue"/>
              </a:rPr>
              <a:t>提供</a:t>
            </a:r>
            <a:r>
              <a:rPr lang="en-US" altLang="ja-JP" sz="1400" kern="100" dirty="0">
                <a:solidFill>
                  <a:srgbClr val="000000"/>
                </a:solidFill>
                <a:latin typeface="Yu Gothic" charset="-128"/>
                <a:ea typeface="Yu Gothic" charset="-128"/>
                <a:cs typeface="Yu Gothic" charset="-128"/>
                <a:sym typeface="Helvetica Neue"/>
              </a:rPr>
              <a:t/>
            </a:r>
            <a:br>
              <a:rPr lang="en-US" altLang="ja-JP" sz="1400" kern="100" dirty="0">
                <a:solidFill>
                  <a:srgbClr val="000000"/>
                </a:solidFill>
                <a:latin typeface="Yu Gothic" charset="-128"/>
                <a:ea typeface="Yu Gothic" charset="-128"/>
                <a:cs typeface="Yu Gothic" charset="-128"/>
                <a:sym typeface="Helvetica Neue"/>
              </a:rPr>
            </a:br>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p:txBody>
      </p:sp>
      <p:sp>
        <p:nvSpPr>
          <p:cNvPr id="15" name="Rectangle 6"/>
          <p:cNvSpPr>
            <a:spLocks noChangeArrowheads="1"/>
          </p:cNvSpPr>
          <p:nvPr/>
        </p:nvSpPr>
        <p:spPr bwMode="auto">
          <a:xfrm>
            <a:off x="3583313" y="266142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8" name="Rectangle 9"/>
          <p:cNvSpPr>
            <a:spLocks noChangeArrowheads="1"/>
          </p:cNvSpPr>
          <p:nvPr/>
        </p:nvSpPr>
        <p:spPr bwMode="auto">
          <a:xfrm>
            <a:off x="8041683" y="263144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9" name="Rectangle 10"/>
          <p:cNvSpPr>
            <a:spLocks noChangeArrowheads="1"/>
          </p:cNvSpPr>
          <p:nvPr/>
        </p:nvSpPr>
        <p:spPr bwMode="auto">
          <a:xfrm>
            <a:off x="8041683" y="665236"/>
            <a:ext cx="1636988" cy="68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defRPr/>
            </a:pPr>
            <a:r>
              <a:rPr lang="ja-JP" altLang="en-US" sz="1400" kern="100" dirty="0">
                <a:solidFill>
                  <a:srgbClr val="000000"/>
                </a:solidFill>
                <a:latin typeface="Yu Gothic" charset="-128"/>
                <a:ea typeface="Yu Gothic" charset="-128"/>
                <a:cs typeface="Yu Gothic" charset="-128"/>
                <a:sym typeface="Helvetica Neue"/>
              </a:rPr>
              <a:t>アプリケーション</a:t>
            </a:r>
          </a:p>
          <a:p>
            <a:pPr algn="ctr" defTabSz="457200">
              <a:defRPr/>
            </a:pPr>
            <a:r>
              <a:rPr lang="ja-JP" altLang="en-US" sz="1400" kern="100" dirty="0">
                <a:solidFill>
                  <a:srgbClr val="000000"/>
                </a:solidFill>
                <a:latin typeface="Yu Gothic" charset="-128"/>
                <a:ea typeface="Yu Gothic" charset="-128"/>
                <a:cs typeface="Yu Gothic" charset="-128"/>
                <a:sym typeface="Helvetica Neue"/>
              </a:rPr>
              <a:t>プログラム</a:t>
            </a:r>
          </a:p>
        </p:txBody>
      </p:sp>
      <p:sp>
        <p:nvSpPr>
          <p:cNvPr id="21" name="Rectangle 15"/>
          <p:cNvSpPr>
            <a:spLocks noChangeArrowheads="1"/>
          </p:cNvSpPr>
          <p:nvPr/>
        </p:nvSpPr>
        <p:spPr bwMode="auto">
          <a:xfrm>
            <a:off x="1441832" y="3802189"/>
            <a:ext cx="4146372" cy="2740140"/>
          </a:xfrm>
          <a:prstGeom prst="rect">
            <a:avLst/>
          </a:prstGeom>
          <a:noFill/>
          <a:ln w="12700" cmpd="sng">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22" name="Rectangle 22"/>
          <p:cNvSpPr>
            <a:spLocks noChangeArrowheads="1"/>
          </p:cNvSpPr>
          <p:nvPr/>
        </p:nvSpPr>
        <p:spPr bwMode="auto">
          <a:xfrm>
            <a:off x="2694321" y="5198614"/>
            <a:ext cx="169198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r>
              <a:rPr lang="ja-JP" altLang="en-US" sz="1400" kern="100" dirty="0">
                <a:solidFill>
                  <a:srgbClr val="000000"/>
                </a:solidFill>
                <a:latin typeface="Yu Gothic" charset="-128"/>
                <a:ea typeface="Yu Gothic" charset="-128"/>
                <a:cs typeface="Yu Gothic" charset="-128"/>
                <a:sym typeface="Helvetica Neue"/>
              </a:rPr>
              <a:t>提供</a:t>
            </a:r>
            <a:r>
              <a:rPr lang="en-US" sz="1400" kern="100" dirty="0" err="1">
                <a:solidFill>
                  <a:srgbClr val="000000"/>
                </a:solidFill>
                <a:latin typeface="Yu Gothic" charset="-128"/>
                <a:ea typeface="Yu Gothic" charset="-128"/>
                <a:cs typeface="Yu Gothic" charset="-128"/>
                <a:sym typeface="Helvetica Neue"/>
              </a:rPr>
              <a:t>proc</a:t>
            </a:r>
            <a:r>
              <a:rPr lang="en-US" altLang="ja-JP" sz="1400" kern="100" dirty="0" err="1">
                <a:solidFill>
                  <a:srgbClr val="000000"/>
                </a:solidFill>
                <a:latin typeface="Yu Gothic" charset="-128"/>
                <a:ea typeface="Yu Gothic" charset="-128"/>
                <a:cs typeface="Yu Gothic" charset="-128"/>
                <a:sym typeface="Helvetica Neue"/>
              </a:rPr>
              <a:t>fs</a:t>
            </a:r>
            <a:r>
              <a:rPr lang="en-US" altLang="ja-JP"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a:t>
            </a:r>
            <a:r>
              <a:rPr lang="en-US" altLang="ja-JP" sz="1400" kern="100" dirty="0" err="1">
                <a:solidFill>
                  <a:srgbClr val="000000"/>
                </a:solidFill>
                <a:latin typeface="Yu Gothic" charset="-128"/>
                <a:ea typeface="Yu Gothic" charset="-128"/>
                <a:cs typeface="Yu Gothic" charset="-128"/>
                <a:sym typeface="Helvetica Neue"/>
              </a:rPr>
              <a:t>fs</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28" name="AutoShape 28"/>
          <p:cNvCxnSpPr>
            <a:cxnSpLocks noChangeShapeType="1"/>
          </p:cNvCxnSpPr>
          <p:nvPr/>
        </p:nvCxnSpPr>
        <p:spPr bwMode="auto">
          <a:xfrm>
            <a:off x="3314897" y="4904637"/>
            <a:ext cx="0" cy="29397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64" name="テキスト ボックス 63"/>
          <p:cNvSpPr txBox="1"/>
          <p:nvPr/>
        </p:nvSpPr>
        <p:spPr>
          <a:xfrm>
            <a:off x="1344203" y="1237494"/>
            <a:ext cx="542773" cy="307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latinLnBrk="1" hangingPunct="0"/>
            <a:r>
              <a:rPr kumimoji="0" lang="en-US" altLang="ja-JP" sz="1400" kern="0" dirty="0">
                <a:solidFill>
                  <a:srgbClr val="000000"/>
                </a:solidFill>
                <a:latin typeface="Yu Gothic" charset="-128"/>
                <a:ea typeface="Yu Gothic" charset="-128"/>
                <a:cs typeface="Yu Gothic" charset="-128"/>
                <a:sym typeface="Helvetica Neue"/>
              </a:rPr>
              <a:t>Linux</a:t>
            </a:r>
            <a:endParaRPr kumimoji="0" lang="ja-JP" altLang="en-US" sz="1400" kern="0" dirty="0">
              <a:solidFill>
                <a:srgbClr val="000000"/>
              </a:solidFill>
              <a:latin typeface="Yu Gothic" charset="-128"/>
              <a:ea typeface="Yu Gothic" charset="-128"/>
              <a:cs typeface="Yu Gothic" charset="-128"/>
              <a:sym typeface="Helvetica Neue"/>
            </a:endParaRPr>
          </a:p>
        </p:txBody>
      </p:sp>
      <p:sp>
        <p:nvSpPr>
          <p:cNvPr id="66" name="正方形/長方形 65"/>
          <p:cNvSpPr/>
          <p:nvPr/>
        </p:nvSpPr>
        <p:spPr>
          <a:xfrm>
            <a:off x="7944088" y="1582576"/>
            <a:ext cx="984565" cy="307777"/>
          </a:xfrm>
          <a:prstGeom prst="rect">
            <a:avLst/>
          </a:prstGeom>
        </p:spPr>
        <p:txBody>
          <a:bodyPr wrap="none" anchor="ctr">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81" name="AutoShape 27"/>
          <p:cNvCxnSpPr>
            <a:cxnSpLocks noChangeShapeType="1"/>
          </p:cNvCxnSpPr>
          <p:nvPr/>
        </p:nvCxnSpPr>
        <p:spPr bwMode="auto">
          <a:xfrm flipH="1">
            <a:off x="5277381" y="2256733"/>
            <a:ext cx="4126616"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82" name="AutoShape 27"/>
          <p:cNvCxnSpPr>
            <a:cxnSpLocks noChangeShapeType="1"/>
          </p:cNvCxnSpPr>
          <p:nvPr/>
        </p:nvCxnSpPr>
        <p:spPr bwMode="auto">
          <a:xfrm flipV="1">
            <a:off x="9403997" y="1351251"/>
            <a:ext cx="0" cy="905482"/>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96" name="正方形/長方形 95"/>
          <p:cNvSpPr/>
          <p:nvPr/>
        </p:nvSpPr>
        <p:spPr>
          <a:xfrm>
            <a:off x="2865144" y="3757583"/>
            <a:ext cx="2779626" cy="307777"/>
          </a:xfrm>
          <a:prstGeom prst="rect">
            <a:avLst/>
          </a:prstGeom>
        </p:spPr>
        <p:txBody>
          <a:bodyPr wrap="square">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mcoverlay</a:t>
            </a:r>
            <a:r>
              <a:rPr lang="ja-JP" altLang="en-US" sz="1400" kern="100" dirty="0">
                <a:solidFill>
                  <a:srgbClr val="000000"/>
                </a:solidFill>
                <a:latin typeface="Yu Gothic" charset="-128"/>
                <a:ea typeface="Yu Gothic" charset="-128"/>
                <a:cs typeface="Yu Gothic" charset="-128"/>
                <a:sym typeface="Helvetica Neue"/>
              </a:rPr>
              <a:t>ファイルシステム</a:t>
            </a:r>
          </a:p>
        </p:txBody>
      </p:sp>
      <p:sp>
        <p:nvSpPr>
          <p:cNvPr id="117" name="正方形/長方形 116"/>
          <p:cNvSpPr/>
          <p:nvPr/>
        </p:nvSpPr>
        <p:spPr>
          <a:xfrm>
            <a:off x="3302315" y="2006157"/>
            <a:ext cx="774571" cy="338554"/>
          </a:xfrm>
          <a:prstGeom prst="rect">
            <a:avLst/>
          </a:prstGeom>
        </p:spPr>
        <p:txBody>
          <a:bodyPr wrap="none">
            <a:spAutoFit/>
          </a:bodyPr>
          <a:lstStyle/>
          <a:p>
            <a:pPr algn="just" defTabSz="457200"/>
            <a:r>
              <a:rPr lang="en-US" altLang="ja-JP" sz="1600" kern="100" dirty="0" err="1">
                <a:solidFill>
                  <a:srgbClr val="000000"/>
                </a:solidFill>
                <a:latin typeface="Yu Gothic" charset="-128"/>
                <a:ea typeface="Yu Gothic" charset="-128"/>
                <a:cs typeface="Yu Gothic" charset="-128"/>
                <a:sym typeface="Helvetica Neue"/>
              </a:rPr>
              <a:t>mcctrl</a:t>
            </a:r>
            <a:endParaRPr lang="ja-JP" altLang="en-US" sz="1600" kern="100" dirty="0">
              <a:solidFill>
                <a:srgbClr val="000000"/>
              </a:solidFill>
              <a:latin typeface="Yu Gothic" charset="-128"/>
              <a:ea typeface="Yu Gothic" charset="-128"/>
              <a:cs typeface="Yu Gothic" charset="-128"/>
              <a:sym typeface="Helvetica Neue"/>
            </a:endParaRPr>
          </a:p>
        </p:txBody>
      </p:sp>
      <p:sp>
        <p:nvSpPr>
          <p:cNvPr id="122" name="テキスト ボックス 121"/>
          <p:cNvSpPr txBox="1"/>
          <p:nvPr/>
        </p:nvSpPr>
        <p:spPr>
          <a:xfrm>
            <a:off x="5898129" y="1652218"/>
            <a:ext cx="1826778"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266700" indent="-266700" latinLnBrk="1" hangingPunct="0"/>
            <a:r>
              <a:rPr kumimoji="0" lang="en-US" altLang="ja-JP" sz="1400" kern="0" dirty="0">
                <a:solidFill>
                  <a:srgbClr val="000000"/>
                </a:solidFill>
                <a:latin typeface="Yu Gothic" charset="-128"/>
                <a:ea typeface="Yu Gothic" charset="-128"/>
                <a:cs typeface="Yu Gothic" charset="-128"/>
                <a:sym typeface="Helvetica Neue"/>
              </a:rPr>
              <a:t>(1) open()</a:t>
            </a:r>
            <a:r>
              <a:rPr kumimoji="0" lang="ja-JP" altLang="en-US" sz="1400" kern="0" dirty="0">
                <a:solidFill>
                  <a:srgbClr val="000000"/>
                </a:solidFill>
                <a:latin typeface="Yu Gothic" charset="-128"/>
                <a:ea typeface="Yu Gothic" charset="-128"/>
                <a:cs typeface="Yu Gothic" charset="-128"/>
                <a:sym typeface="Helvetica Neue"/>
              </a:rPr>
              <a:t>などによる</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ja-JP" altLang="en-US" sz="1400" kern="0" dirty="0">
                <a:solidFill>
                  <a:srgbClr val="000000"/>
                </a:solidFill>
                <a:latin typeface="Yu Gothic" charset="-128"/>
                <a:ea typeface="Yu Gothic" charset="-128"/>
                <a:cs typeface="Yu Gothic" charset="-128"/>
                <a:sym typeface="Helvetica Neue"/>
              </a:rPr>
              <a:t>アクセス</a:t>
            </a:r>
          </a:p>
        </p:txBody>
      </p:sp>
      <p:cxnSp>
        <p:nvCxnSpPr>
          <p:cNvPr id="31" name="AutoShape 27"/>
          <p:cNvCxnSpPr>
            <a:cxnSpLocks noChangeShapeType="1"/>
          </p:cNvCxnSpPr>
          <p:nvPr/>
        </p:nvCxnSpPr>
        <p:spPr bwMode="auto">
          <a:xfrm>
            <a:off x="2110229" y="4920129"/>
            <a:ext cx="0" cy="940715"/>
          </a:xfrm>
          <a:prstGeom prst="straightConnector1">
            <a:avLst/>
          </a:prstGeom>
          <a:noFill/>
          <a:ln w="9525">
            <a:solidFill>
              <a:srgbClr val="000000"/>
            </a:solidFill>
            <a:prstDash val="sysDash"/>
            <a:round/>
            <a:headEnd type="none" w="med" len="med"/>
            <a:tailEnd type="triangle" w="lg" len="lg"/>
          </a:ln>
          <a:extLst>
            <a:ext uri="{909E8E84-426E-40dd-AFC4-6F175D3DCCD1}">
              <a14:hiddenFill xmlns:a14="http://schemas.microsoft.com/office/drawing/2010/main" xmlns="">
                <a:noFill/>
              </a14:hiddenFill>
            </a:ext>
          </a:extLst>
        </p:spPr>
      </p:cxnSp>
      <p:cxnSp>
        <p:nvCxnSpPr>
          <p:cNvPr id="35" name="AutoShape 27"/>
          <p:cNvCxnSpPr>
            <a:cxnSpLocks noChangeShapeType="1"/>
          </p:cNvCxnSpPr>
          <p:nvPr/>
        </p:nvCxnSpPr>
        <p:spPr bwMode="auto">
          <a:xfrm flipH="1">
            <a:off x="2099806" y="4910311"/>
            <a:ext cx="733163" cy="0"/>
          </a:xfrm>
          <a:prstGeom prst="straightConnector1">
            <a:avLst/>
          </a:prstGeom>
          <a:noFill/>
          <a:ln w="9525">
            <a:solidFill>
              <a:srgbClr val="000000"/>
            </a:solidFill>
            <a:prstDash val="sysDash"/>
            <a:round/>
            <a:headEnd type="none" w="med" len="med"/>
            <a:tailEnd type="none" w="med" len="med"/>
          </a:ln>
          <a:extLst>
            <a:ext uri="{909E8E84-426E-40dd-AFC4-6F175D3DCCD1}">
              <a14:hiddenFill xmlns:a14="http://schemas.microsoft.com/office/drawing/2010/main" xmlns="">
                <a:noFill/>
              </a14:hiddenFill>
            </a:ext>
          </a:extLst>
        </p:spPr>
      </p:cxnSp>
      <p:cxnSp>
        <p:nvCxnSpPr>
          <p:cNvPr id="37" name="AutoShape 27"/>
          <p:cNvCxnSpPr>
            <a:cxnSpLocks noChangeShapeType="1"/>
          </p:cNvCxnSpPr>
          <p:nvPr/>
        </p:nvCxnSpPr>
        <p:spPr bwMode="auto">
          <a:xfrm>
            <a:off x="2841963" y="3802190"/>
            <a:ext cx="0" cy="1117939"/>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48" name="AutoShape 30"/>
          <p:cNvCxnSpPr>
            <a:cxnSpLocks noChangeShapeType="1"/>
          </p:cNvCxnSpPr>
          <p:nvPr/>
        </p:nvCxnSpPr>
        <p:spPr bwMode="auto">
          <a:xfrm>
            <a:off x="5031427" y="2879512"/>
            <a:ext cx="3010257" cy="0"/>
          </a:xfrm>
          <a:prstGeom prst="straightConnector1">
            <a:avLst/>
          </a:prstGeom>
          <a:noFill/>
          <a:ln w="952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47" name="テキスト ボックス 46"/>
          <p:cNvSpPr txBox="1"/>
          <p:nvPr/>
        </p:nvSpPr>
        <p:spPr>
          <a:xfrm>
            <a:off x="5828570" y="2573758"/>
            <a:ext cx="1951675"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indent="-179388" latinLnBrk="1" hangingPunct="0"/>
            <a:r>
              <a:rPr kumimoji="0" lang="en-US" altLang="ja-JP" sz="1400" kern="0" dirty="0">
                <a:solidFill>
                  <a:srgbClr val="000000"/>
                </a:solidFill>
                <a:latin typeface="Yu Gothic" charset="-128"/>
                <a:ea typeface="Yu Gothic" charset="-128"/>
                <a:cs typeface="Yu Gothic" charset="-128"/>
                <a:sym typeface="Helvetica Neue"/>
              </a:rPr>
              <a:t>(4) </a:t>
            </a:r>
            <a:r>
              <a:rPr kumimoji="0" lang="ja-JP" altLang="en-US" sz="1400" kern="0" dirty="0">
                <a:solidFill>
                  <a:srgbClr val="000000"/>
                </a:solidFill>
                <a:latin typeface="Yu Gothic" charset="-128"/>
                <a:ea typeface="Yu Gothic" charset="-128"/>
                <a:cs typeface="Yu Gothic" charset="-128"/>
                <a:sym typeface="Helvetica Neue"/>
              </a:rPr>
              <a:t>アクセス要求転送</a:t>
            </a:r>
          </a:p>
        </p:txBody>
      </p:sp>
      <p:cxnSp>
        <p:nvCxnSpPr>
          <p:cNvPr id="50" name="AutoShape 27"/>
          <p:cNvCxnSpPr>
            <a:cxnSpLocks noChangeShapeType="1"/>
          </p:cNvCxnSpPr>
          <p:nvPr/>
        </p:nvCxnSpPr>
        <p:spPr bwMode="auto">
          <a:xfrm>
            <a:off x="4397182" y="5288029"/>
            <a:ext cx="1386394" cy="1"/>
          </a:xfrm>
          <a:prstGeom prst="straightConnector1">
            <a:avLst/>
          </a:prstGeom>
          <a:noFill/>
          <a:ln w="9525">
            <a:solidFill>
              <a:srgbClr val="000000"/>
            </a:solidFill>
            <a:round/>
            <a:headEnd type="none" w="lg" len="lg"/>
            <a:tailEnd type="none" w="med" len="med"/>
          </a:ln>
          <a:extLst>
            <a:ext uri="{909E8E84-426E-40dd-AFC4-6F175D3DCCD1}">
              <a14:hiddenFill xmlns:a14="http://schemas.microsoft.com/office/drawing/2010/main" xmlns="">
                <a:noFill/>
              </a14:hiddenFill>
            </a:ext>
          </a:extLst>
        </p:spPr>
      </p:cxnSp>
      <p:cxnSp>
        <p:nvCxnSpPr>
          <p:cNvPr id="51" name="AutoShape 27"/>
          <p:cNvCxnSpPr>
            <a:cxnSpLocks noChangeShapeType="1"/>
          </p:cNvCxnSpPr>
          <p:nvPr/>
        </p:nvCxnSpPr>
        <p:spPr bwMode="auto">
          <a:xfrm>
            <a:off x="5783229" y="3066543"/>
            <a:ext cx="0" cy="2240777"/>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53" name="AutoShape 27"/>
          <p:cNvCxnSpPr>
            <a:cxnSpLocks noChangeShapeType="1"/>
          </p:cNvCxnSpPr>
          <p:nvPr/>
        </p:nvCxnSpPr>
        <p:spPr bwMode="auto">
          <a:xfrm>
            <a:off x="5031426" y="3067151"/>
            <a:ext cx="738062" cy="0"/>
          </a:xfrm>
          <a:prstGeom prst="straightConnector1">
            <a:avLst/>
          </a:prstGeom>
          <a:noFill/>
          <a:ln w="9525">
            <a:solidFill>
              <a:srgbClr val="000000"/>
            </a:solidFill>
            <a:round/>
            <a:headEnd type="triangle" w="lg" len="lg"/>
            <a:tailEnd type="none" w="med" len="med"/>
          </a:ln>
          <a:extLst>
            <a:ext uri="{909E8E84-426E-40dd-AFC4-6F175D3DCCD1}">
              <a14:hiddenFill xmlns:a14="http://schemas.microsoft.com/office/drawing/2010/main" xmlns="">
                <a:noFill/>
              </a14:hiddenFill>
            </a:ext>
          </a:extLst>
        </p:spPr>
      </p:cxnSp>
      <p:sp>
        <p:nvSpPr>
          <p:cNvPr id="43" name="テキスト ボックス 42"/>
          <p:cNvSpPr txBox="1"/>
          <p:nvPr/>
        </p:nvSpPr>
        <p:spPr>
          <a:xfrm>
            <a:off x="4807080" y="4394412"/>
            <a:ext cx="2751562"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lvl1pPr marL="179388" marR="0" indent="-179388" algn="l" defTabSz="914400" rtl="0" fontAlgn="auto" latinLnBrk="1" hangingPunct="0">
              <a:lnSpc>
                <a:spcPct val="100000"/>
              </a:lnSpc>
              <a:spcBef>
                <a:spcPts val="0"/>
              </a:spcBef>
              <a:spcAft>
                <a:spcPts val="0"/>
              </a:spcAft>
              <a:buClrTx/>
              <a:buSzTx/>
              <a:buFontTx/>
              <a:buNone/>
              <a:tabLst/>
              <a:defRPr sz="1400">
                <a:solidFill>
                  <a:srgbClr val="000000"/>
                </a:solidFill>
              </a:defRPr>
            </a:lvl1pPr>
          </a:lstStyle>
          <a:p>
            <a:r>
              <a:rPr kumimoji="0" lang="en-US" altLang="ja-JP" kern="0">
                <a:latin typeface="Yu Gothic" charset="-128"/>
                <a:ea typeface="Yu Gothic" charset="-128"/>
                <a:cs typeface="Yu Gothic" charset="-128"/>
                <a:sym typeface="Helvetica Neue"/>
              </a:rPr>
              <a:t>(3) </a:t>
            </a:r>
            <a:r>
              <a:rPr kumimoji="0" lang="ja-JP" altLang="en-US" kern="0" dirty="0">
                <a:latin typeface="Yu Gothic" charset="-128"/>
                <a:ea typeface="Yu Gothic" charset="-128"/>
                <a:cs typeface="Yu Gothic" charset="-128"/>
                <a:sym typeface="Helvetica Neue"/>
              </a:rPr>
              <a:t>コールバック関数呼び出し</a:t>
            </a:r>
          </a:p>
        </p:txBody>
      </p:sp>
      <p:cxnSp>
        <p:nvCxnSpPr>
          <p:cNvPr id="40" name="AutoShape 27"/>
          <p:cNvCxnSpPr>
            <a:cxnSpLocks noChangeShapeType="1"/>
          </p:cNvCxnSpPr>
          <p:nvPr/>
        </p:nvCxnSpPr>
        <p:spPr bwMode="auto">
          <a:xfrm flipH="1">
            <a:off x="2832969" y="4910311"/>
            <a:ext cx="481929"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32" name="Rectangle 6"/>
          <p:cNvSpPr>
            <a:spLocks noChangeArrowheads="1"/>
          </p:cNvSpPr>
          <p:nvPr/>
        </p:nvSpPr>
        <p:spPr bwMode="auto">
          <a:xfrm>
            <a:off x="2478183" y="583314"/>
            <a:ext cx="3057243" cy="473127"/>
          </a:xfrm>
          <a:prstGeom prst="rect">
            <a:avLst/>
          </a:prstGeom>
          <a:solidFill>
            <a:srgbClr val="FFFFFF"/>
          </a:solidFill>
          <a:ln w="12700" cmpd="sng">
            <a:solidFill>
              <a:srgbClr val="000000"/>
            </a:solidFill>
            <a:miter lim="800000"/>
            <a:headEnd/>
            <a:tailEnd/>
          </a:ln>
        </p:spPr>
        <p:txBody>
          <a:bodyPr rot="0" vert="horz" wrap="square" lIns="74295" tIns="8890" rIns="74295" bIns="8890" anchor="t" anchorCtr="0" upright="1">
            <a:noAutofit/>
          </a:bodyPr>
          <a:lstStyle/>
          <a:p>
            <a:pPr algn="ctr" defTabSz="457200"/>
            <a:r>
              <a:rPr lang="en-US" sz="1400" kern="100" dirty="0">
                <a:solidFill>
                  <a:srgbClr val="000000"/>
                </a:solidFill>
                <a:latin typeface="Yu Gothic" charset="-128"/>
                <a:ea typeface="Yu Gothic" charset="-128"/>
                <a:cs typeface="Yu Gothic" charset="-128"/>
                <a:sym typeface="Helvetica Neue"/>
              </a:rPr>
              <a:t>mcexec</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33" name="AutoShape 27"/>
          <p:cNvCxnSpPr>
            <a:cxnSpLocks noChangeShapeType="1"/>
          </p:cNvCxnSpPr>
          <p:nvPr/>
        </p:nvCxnSpPr>
        <p:spPr bwMode="auto">
          <a:xfrm>
            <a:off x="5294336" y="951403"/>
            <a:ext cx="0" cy="130533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38" name="AutoShape 27"/>
          <p:cNvCxnSpPr>
            <a:cxnSpLocks noChangeShapeType="1"/>
          </p:cNvCxnSpPr>
          <p:nvPr/>
        </p:nvCxnSpPr>
        <p:spPr bwMode="auto">
          <a:xfrm flipH="1">
            <a:off x="2832968" y="951403"/>
            <a:ext cx="2461368"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27" name="AutoShape 27"/>
          <p:cNvCxnSpPr>
            <a:cxnSpLocks noChangeShapeType="1"/>
          </p:cNvCxnSpPr>
          <p:nvPr/>
        </p:nvCxnSpPr>
        <p:spPr bwMode="auto">
          <a:xfrm>
            <a:off x="2832968" y="951403"/>
            <a:ext cx="0" cy="285078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123" name="テキスト ボックス 122"/>
          <p:cNvSpPr txBox="1"/>
          <p:nvPr/>
        </p:nvSpPr>
        <p:spPr>
          <a:xfrm>
            <a:off x="1557812" y="4234402"/>
            <a:ext cx="2876746"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177800" indent="-177800" latinLnBrk="1" hangingPunct="0"/>
            <a:r>
              <a:rPr kumimoji="0" lang="en-US" altLang="ja-JP" sz="1400" kern="0" dirty="0">
                <a:solidFill>
                  <a:srgbClr val="000000"/>
                </a:solidFill>
                <a:latin typeface="Yu Gothic" charset="-128"/>
                <a:ea typeface="Yu Gothic" charset="-128"/>
                <a:cs typeface="Yu Gothic" charset="-128"/>
                <a:sym typeface="Helvetica Neue"/>
              </a:rPr>
              <a:t>(2) </a:t>
            </a:r>
            <a:r>
              <a:rPr kumimoji="0" lang="en-US" altLang="ja-JP" sz="1400" kern="0" dirty="0" err="1">
                <a:solidFill>
                  <a:srgbClr val="000000"/>
                </a:solidFill>
                <a:latin typeface="Yu Gothic" charset="-128"/>
                <a:ea typeface="Yu Gothic" charset="-128"/>
                <a:cs typeface="Yu Gothic" charset="-128"/>
                <a:sym typeface="Helvetica Neue"/>
              </a:rPr>
              <a:t>McKernel</a:t>
            </a:r>
            <a:r>
              <a:rPr kumimoji="0" lang="ja-JP" altLang="en-US" sz="1400" kern="0" dirty="0">
                <a:solidFill>
                  <a:srgbClr val="000000"/>
                </a:solidFill>
                <a:latin typeface="Yu Gothic" charset="-128"/>
                <a:ea typeface="Yu Gothic" charset="-128"/>
                <a:cs typeface="Yu Gothic" charset="-128"/>
                <a:sym typeface="Helvetica Neue"/>
              </a:rPr>
              <a:t>提供ファイルまたは</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en-US" altLang="ja-JP" sz="1400" kern="0" dirty="0">
                <a:solidFill>
                  <a:srgbClr val="000000"/>
                </a:solidFill>
                <a:latin typeface="Yu Gothic" charset="-128"/>
                <a:ea typeface="Yu Gothic" charset="-128"/>
                <a:cs typeface="Yu Gothic" charset="-128"/>
                <a:sym typeface="Helvetica Neue"/>
              </a:rPr>
              <a:t>Linux</a:t>
            </a:r>
            <a:r>
              <a:rPr kumimoji="0" lang="ja-JP" altLang="en-US" sz="1400" kern="0" dirty="0">
                <a:solidFill>
                  <a:srgbClr val="000000"/>
                </a:solidFill>
                <a:latin typeface="Yu Gothic" charset="-128"/>
                <a:ea typeface="Yu Gothic" charset="-128"/>
                <a:cs typeface="Yu Gothic" charset="-128"/>
                <a:sym typeface="Helvetica Neue"/>
              </a:rPr>
              <a:t>提供ファイルへの振り分け</a:t>
            </a:r>
          </a:p>
        </p:txBody>
      </p:sp>
    </p:spTree>
    <p:extLst>
      <p:ext uri="{BB962C8B-B14F-4D97-AF65-F5344CB8AC3E}">
        <p14:creationId xmlns:p14="http://schemas.microsoft.com/office/powerpoint/2010/main" val="829791608"/>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45</a:t>
            </a:fld>
            <a:endParaRPr lang="en-US"/>
          </a:p>
        </p:txBody>
      </p:sp>
      <p:sp>
        <p:nvSpPr>
          <p:cNvPr id="6" name="正方形/長方形 92"/>
          <p:cNvSpPr/>
          <p:nvPr/>
        </p:nvSpPr>
        <p:spPr>
          <a:xfrm>
            <a:off x="6115630" y="5532241"/>
            <a:ext cx="4301637" cy="111782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7" name="正方形/長方形 101"/>
          <p:cNvSpPr/>
          <p:nvPr/>
        </p:nvSpPr>
        <p:spPr>
          <a:xfrm>
            <a:off x="2143081" y="5527063"/>
            <a:ext cx="3694059" cy="112997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8" name="TextBox 470"/>
          <p:cNvSpPr txBox="1"/>
          <p:nvPr/>
        </p:nvSpPr>
        <p:spPr>
          <a:xfrm>
            <a:off x="2285129" y="5932829"/>
            <a:ext cx="8051345" cy="344524"/>
          </a:xfrm>
          <a:prstGeom prst="rect">
            <a:avLst/>
          </a:prstGeom>
          <a:solidFill>
            <a:schemeClr val="tx1">
              <a:lumMod val="65000"/>
              <a:lumOff val="35000"/>
            </a:schemeClr>
          </a:solidFill>
          <a:ln w="19050" cap="flat" cmpd="sng">
            <a:noFill/>
            <a:bevel/>
          </a:ln>
        </p:spPr>
        <p:txBody>
          <a:bodyPr wrap="square" lIns="91429" tIns="45715" rIns="91429" bIns="45715" rtlCol="0" anchor="ctr">
            <a:noAutofit/>
          </a:bodyPr>
          <a:lstStyle/>
          <a:p>
            <a:pPr algn="ctr"/>
            <a:r>
              <a:rPr kumimoji="0" lang="en-US" altLang="ja-JP" sz="1600" kern="0" dirty="0">
                <a:solidFill>
                  <a:srgbClr val="FFFFFF"/>
                </a:solidFill>
                <a:latin typeface="Calibri Light" charset="0"/>
                <a:ea typeface="Calibri Light" charset="0"/>
                <a:cs typeface="Calibri Light" charset="0"/>
                <a:sym typeface="Helvetica Neue"/>
              </a:rPr>
              <a:t>Memory</a:t>
            </a:r>
            <a:endParaRPr kumimoji="0" lang="en-US" sz="1600" kern="0" dirty="0">
              <a:solidFill>
                <a:srgbClr val="FFFFFF"/>
              </a:solidFill>
              <a:latin typeface="Calibri Light" charset="0"/>
              <a:ea typeface="Calibri Light" charset="0"/>
              <a:cs typeface="Calibri Light" charset="0"/>
              <a:sym typeface="Helvetica Neue"/>
            </a:endParaRPr>
          </a:p>
        </p:txBody>
      </p:sp>
      <p:sp>
        <p:nvSpPr>
          <p:cNvPr id="9" name="TextBox 473"/>
          <p:cNvSpPr txBox="1"/>
          <p:nvPr/>
        </p:nvSpPr>
        <p:spPr>
          <a:xfrm>
            <a:off x="6123069" y="4543258"/>
            <a:ext cx="4294199" cy="899889"/>
          </a:xfrm>
          <a:prstGeom prst="rect">
            <a:avLst/>
          </a:prstGeom>
          <a:solidFill>
            <a:srgbClr val="CBFDBD"/>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0" name="TextBox 84"/>
          <p:cNvSpPr txBox="1"/>
          <p:nvPr/>
        </p:nvSpPr>
        <p:spPr>
          <a:xfrm>
            <a:off x="6219968" y="4815603"/>
            <a:ext cx="1549150" cy="495917"/>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endParaRPr kumimoji="0" lang="en-US" altLang="ja-JP" sz="2000" b="0" kern="0" dirty="0">
              <a:solidFill>
                <a:srgbClr val="FFFFFF"/>
              </a:solidFill>
              <a:latin typeface="Calibri Light" charset="0"/>
              <a:ea typeface="Calibri Light" charset="0"/>
              <a:cs typeface="Calibri Light" charset="0"/>
              <a:sym typeface="Helvetica Neue"/>
            </a:endParaRPr>
          </a:p>
        </p:txBody>
      </p:sp>
      <p:sp>
        <p:nvSpPr>
          <p:cNvPr id="11" name="TextBox 470"/>
          <p:cNvSpPr txBox="1"/>
          <p:nvPr/>
        </p:nvSpPr>
        <p:spPr>
          <a:xfrm>
            <a:off x="2143078" y="3802700"/>
            <a:ext cx="3685329" cy="1626749"/>
          </a:xfrm>
          <a:prstGeom prst="rect">
            <a:avLst/>
          </a:prstGeom>
          <a:solidFill>
            <a:schemeClr val="accent2">
              <a:lumMod val="40000"/>
              <a:lumOff val="60000"/>
            </a:schemeClr>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2" name="TextBox 84"/>
          <p:cNvSpPr txBox="1"/>
          <p:nvPr/>
        </p:nvSpPr>
        <p:spPr>
          <a:xfrm>
            <a:off x="4409296" y="4817559"/>
            <a:ext cx="1302721" cy="489143"/>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altLang="ja-JP" b="0" kern="0" dirty="0">
                <a:solidFill>
                  <a:srgbClr val="FFFFFF"/>
                </a:solidFill>
                <a:latin typeface="Calibri Light" charset="0"/>
                <a:ea typeface="Calibri Light" charset="0"/>
                <a:cs typeface="Calibri Light" charset="0"/>
                <a:sym typeface="Helvetica Neue"/>
              </a:rPr>
              <a:t>IHK Linux</a:t>
            </a:r>
          </a:p>
        </p:txBody>
      </p:sp>
      <p:sp>
        <p:nvSpPr>
          <p:cNvPr id="13" name="TextBox 471"/>
          <p:cNvSpPr txBox="1"/>
          <p:nvPr/>
        </p:nvSpPr>
        <p:spPr>
          <a:xfrm>
            <a:off x="4409297" y="4300606"/>
            <a:ext cx="1303979" cy="521811"/>
          </a:xfrm>
          <a:prstGeom prst="rect">
            <a:avLst/>
          </a:prstGeom>
          <a:solidFill>
            <a:srgbClr val="008080"/>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b="0" kern="0" dirty="0">
                <a:solidFill>
                  <a:srgbClr val="FFFFFF"/>
                </a:solidFill>
                <a:latin typeface="Calibri Light" charset="0"/>
                <a:ea typeface="Calibri Light" charset="0"/>
                <a:cs typeface="Calibri Light" charset="0"/>
                <a:sym typeface="Helvetica Neue"/>
              </a:rPr>
              <a:t>Delegator</a:t>
            </a:r>
            <a:br>
              <a:rPr kumimoji="0" lang="en-US" b="0" kern="0" dirty="0">
                <a:solidFill>
                  <a:srgbClr val="FFFFFF"/>
                </a:solidFill>
                <a:latin typeface="Calibri Light" charset="0"/>
                <a:ea typeface="Calibri Light" charset="0"/>
                <a:cs typeface="Calibri Light" charset="0"/>
                <a:sym typeface="Helvetica Neue"/>
              </a:rPr>
            </a:br>
            <a:r>
              <a:rPr kumimoji="0" lang="en-US" b="0" kern="0" dirty="0">
                <a:solidFill>
                  <a:srgbClr val="FFFFFF"/>
                </a:solidFill>
                <a:latin typeface="Calibri Light" charset="0"/>
                <a:ea typeface="Calibri Light" charset="0"/>
                <a:cs typeface="Calibri Light" charset="0"/>
                <a:sym typeface="Helvetica Neue"/>
              </a:rPr>
              <a:t> module</a:t>
            </a:r>
          </a:p>
        </p:txBody>
      </p:sp>
      <p:sp>
        <p:nvSpPr>
          <p:cNvPr id="14" name="TextBox 472"/>
          <p:cNvSpPr txBox="1"/>
          <p:nvPr/>
        </p:nvSpPr>
        <p:spPr>
          <a:xfrm>
            <a:off x="4204588" y="3332542"/>
            <a:ext cx="1594241" cy="413147"/>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endParaRPr kumimoji="0" lang="en-US" sz="2000" kern="0" dirty="0">
              <a:solidFill>
                <a:srgbClr val="FFFFFF"/>
              </a:solidFill>
              <a:latin typeface="Calibri Light" charset="0"/>
              <a:ea typeface="Calibri Light" charset="0"/>
              <a:cs typeface="Calibri Light" charset="0"/>
              <a:sym typeface="Helvetica Neue"/>
            </a:endParaRPr>
          </a:p>
        </p:txBody>
      </p:sp>
      <p:sp>
        <p:nvSpPr>
          <p:cNvPr id="15" name="Rectangle 509"/>
          <p:cNvSpPr/>
          <p:nvPr/>
        </p:nvSpPr>
        <p:spPr>
          <a:xfrm>
            <a:off x="2285130" y="5569085"/>
            <a:ext cx="754781"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6" name="Rectangle 135"/>
          <p:cNvSpPr/>
          <p:nvPr/>
        </p:nvSpPr>
        <p:spPr>
          <a:xfrm>
            <a:off x="6262259" y="5578714"/>
            <a:ext cx="676904"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7" name="Rectangle 62"/>
          <p:cNvSpPr/>
          <p:nvPr/>
        </p:nvSpPr>
        <p:spPr>
          <a:xfrm>
            <a:off x="4866836" y="5574394"/>
            <a:ext cx="799565" cy="273139"/>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wrap="none"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8" name="Rectangle 73"/>
          <p:cNvSpPr/>
          <p:nvPr/>
        </p:nvSpPr>
        <p:spPr>
          <a:xfrm>
            <a:off x="9658573" y="5589656"/>
            <a:ext cx="670348"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9" name="TextBox 1"/>
          <p:cNvSpPr txBox="1"/>
          <p:nvPr/>
        </p:nvSpPr>
        <p:spPr>
          <a:xfrm>
            <a:off x="3556180" y="5132090"/>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0" name="TextBox 86"/>
          <p:cNvSpPr txBox="1"/>
          <p:nvPr/>
        </p:nvSpPr>
        <p:spPr>
          <a:xfrm>
            <a:off x="8043886" y="5131922"/>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1" name="正方形/長方形 115"/>
          <p:cNvSpPr/>
          <p:nvPr/>
        </p:nvSpPr>
        <p:spPr>
          <a:xfrm>
            <a:off x="7754059" y="4577755"/>
            <a:ext cx="1269238" cy="430447"/>
          </a:xfrm>
          <a:prstGeom prst="rect">
            <a:avLst/>
          </a:prstGeom>
        </p:spPr>
        <p:txBody>
          <a:bodyPr wrap="none" lIns="91429" tIns="45715" rIns="91429" bIns="45715" anchor="ctr">
            <a:noAutofit/>
          </a:bodyPr>
          <a:lstStyle/>
          <a:p>
            <a:pPr algn="ctr"/>
            <a:r>
              <a:rPr kumimoji="0" lang="en-US" altLang="ja-JP" kern="0" dirty="0" err="1">
                <a:solidFill>
                  <a:srgbClr val="376092"/>
                </a:solidFill>
                <a:latin typeface="Calibri Light" charset="0"/>
                <a:ea typeface="Calibri Light" charset="0"/>
                <a:cs typeface="Calibri Light" charset="0"/>
                <a:sym typeface="Helvetica Neue"/>
              </a:rPr>
              <a:t>McKernel</a:t>
            </a:r>
            <a:endParaRPr kumimoji="0" lang="en-US" altLang="ja-JP" kern="0" dirty="0">
              <a:solidFill>
                <a:srgbClr val="376092"/>
              </a:solidFill>
              <a:latin typeface="Calibri Light" charset="0"/>
              <a:ea typeface="Calibri Light" charset="0"/>
              <a:cs typeface="Calibri Light" charset="0"/>
              <a:sym typeface="Helvetica Neue"/>
            </a:endParaRPr>
          </a:p>
        </p:txBody>
      </p:sp>
      <p:sp>
        <p:nvSpPr>
          <p:cNvPr id="22" name="正方形/長方形 116"/>
          <p:cNvSpPr/>
          <p:nvPr/>
        </p:nvSpPr>
        <p:spPr>
          <a:xfrm>
            <a:off x="3324653" y="4226663"/>
            <a:ext cx="865186" cy="475524"/>
          </a:xfrm>
          <a:prstGeom prst="rect">
            <a:avLst/>
          </a:prstGeom>
        </p:spPr>
        <p:txBody>
          <a:bodyPr wrap="none" lIns="91429" tIns="45715" rIns="91429" bIns="45715" anchor="ctr">
            <a:noAutofit/>
          </a:bodyPr>
          <a:lstStyle/>
          <a:p>
            <a:pPr algn="ctr"/>
            <a:r>
              <a:rPr kumimoji="0" lang="en-US" altLang="ja-JP" sz="2000" kern="0" dirty="0">
                <a:solidFill>
                  <a:srgbClr val="376092"/>
                </a:solidFill>
                <a:latin typeface="Calibri Light" charset="0"/>
                <a:ea typeface="Calibri Light" charset="0"/>
                <a:cs typeface="Calibri Light" charset="0"/>
                <a:sym typeface="Helvetica Neue"/>
              </a:rPr>
              <a:t>Linux</a:t>
            </a:r>
          </a:p>
        </p:txBody>
      </p:sp>
      <p:sp>
        <p:nvSpPr>
          <p:cNvPr id="23" name="TextBox 474"/>
          <p:cNvSpPr txBox="1"/>
          <p:nvPr/>
        </p:nvSpPr>
        <p:spPr>
          <a:xfrm>
            <a:off x="7317456" y="3504586"/>
            <a:ext cx="3071588" cy="933923"/>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pPr algn="ctr"/>
            <a:endParaRPr kumimoji="0" lang="en-US" sz="2000" kern="0" dirty="0">
              <a:solidFill>
                <a:srgbClr val="FFFFFF"/>
              </a:solidFill>
              <a:latin typeface="Calibri Light" charset="0"/>
              <a:ea typeface="Calibri Light" charset="0"/>
              <a:cs typeface="Calibri Light" charset="0"/>
              <a:sym typeface="Helvetica Neue"/>
            </a:endParaRPr>
          </a:p>
          <a:p>
            <a:pPr algn="ctr"/>
            <a:endParaRPr kumimoji="0" lang="en-US" sz="2000" kern="0" dirty="0">
              <a:solidFill>
                <a:srgbClr val="FFFFFF"/>
              </a:solidFill>
              <a:latin typeface="Calibri Light" charset="0"/>
              <a:ea typeface="Calibri Light" charset="0"/>
              <a:cs typeface="Calibri Light" charset="0"/>
              <a:sym typeface="Helvetica Neue"/>
            </a:endParaRPr>
          </a:p>
        </p:txBody>
      </p:sp>
      <p:sp>
        <p:nvSpPr>
          <p:cNvPr id="24" name="TextBox 84"/>
          <p:cNvSpPr txBox="1"/>
          <p:nvPr/>
        </p:nvSpPr>
        <p:spPr>
          <a:xfrm>
            <a:off x="2235598" y="3153970"/>
            <a:ext cx="1088937" cy="58755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5" name="TextBox 84"/>
          <p:cNvSpPr txBox="1"/>
          <p:nvPr/>
        </p:nvSpPr>
        <p:spPr>
          <a:xfrm>
            <a:off x="2235596" y="4685379"/>
            <a:ext cx="1057440" cy="61193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Kernel</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6" name="正方形/長方形 120"/>
          <p:cNvSpPr/>
          <p:nvPr/>
        </p:nvSpPr>
        <p:spPr>
          <a:xfrm>
            <a:off x="4267947" y="3273253"/>
            <a:ext cx="1479870"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Proxy process</a:t>
            </a:r>
          </a:p>
        </p:txBody>
      </p:sp>
      <p:sp>
        <p:nvSpPr>
          <p:cNvPr id="27" name="正方形/長方形 121"/>
          <p:cNvSpPr/>
          <p:nvPr/>
        </p:nvSpPr>
        <p:spPr>
          <a:xfrm>
            <a:off x="6296444" y="4887578"/>
            <a:ext cx="1321473" cy="338544"/>
          </a:xfrm>
          <a:prstGeom prst="rect">
            <a:avLst/>
          </a:prstGeom>
        </p:spPr>
        <p:txBody>
          <a:bodyPr wrap="none" lIns="91429" tIns="45715" rIns="91429" bIns="45715">
            <a:spAutoFit/>
          </a:bodyPr>
          <a:lstStyle/>
          <a:p>
            <a:r>
              <a:rPr kumimoji="0" lang="en-US" altLang="ja-JP" sz="1600" kern="0" dirty="0">
                <a:solidFill>
                  <a:srgbClr val="FFFFFF"/>
                </a:solidFill>
                <a:latin typeface="Calibri Light" charset="0"/>
                <a:ea typeface="Calibri Light" charset="0"/>
                <a:cs typeface="Calibri Light" charset="0"/>
                <a:sym typeface="Helvetica Neue"/>
              </a:rPr>
              <a:t>IHK Co-kernel</a:t>
            </a:r>
          </a:p>
        </p:txBody>
      </p:sp>
      <p:sp>
        <p:nvSpPr>
          <p:cNvPr id="28" name="正方形/長方形 122"/>
          <p:cNvSpPr/>
          <p:nvPr/>
        </p:nvSpPr>
        <p:spPr>
          <a:xfrm>
            <a:off x="5071912" y="4889724"/>
            <a:ext cx="184644" cy="369322"/>
          </a:xfrm>
          <a:prstGeom prst="rect">
            <a:avLst/>
          </a:prstGeom>
        </p:spPr>
        <p:txBody>
          <a:bodyPr wrap="none" lIns="91429" tIns="45715" rIns="91429" bIns="45715" anchor="ctr">
            <a:spAutoFit/>
          </a:bodyPr>
          <a:lstStyle/>
          <a:p>
            <a:pPr algn="ctr"/>
            <a:endParaRPr kumimoji="0" lang="en-US" altLang="ja-JP" kern="0" dirty="0">
              <a:solidFill>
                <a:srgbClr val="FFFFFF"/>
              </a:solidFill>
              <a:latin typeface="Calibri Light" charset="0"/>
              <a:ea typeface="Calibri Light" charset="0"/>
              <a:cs typeface="Calibri Light" charset="0"/>
              <a:sym typeface="Helvetica Neue"/>
            </a:endParaRPr>
          </a:p>
        </p:txBody>
      </p:sp>
      <p:sp>
        <p:nvSpPr>
          <p:cNvPr id="29" name="正方形/長方形 123"/>
          <p:cNvSpPr/>
          <p:nvPr/>
        </p:nvSpPr>
        <p:spPr>
          <a:xfrm>
            <a:off x="7975284" y="3516044"/>
            <a:ext cx="1684829"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HPC Application</a:t>
            </a:r>
          </a:p>
        </p:txBody>
      </p:sp>
      <p:sp>
        <p:nvSpPr>
          <p:cNvPr id="30" name="稲妻 124"/>
          <p:cNvSpPr/>
          <p:nvPr/>
        </p:nvSpPr>
        <p:spPr>
          <a:xfrm rot="13047670">
            <a:off x="2455863" y="5772769"/>
            <a:ext cx="364064" cy="833413"/>
          </a:xfrm>
          <a:prstGeom prst="lightningBolt">
            <a:avLst/>
          </a:prstGeom>
          <a:solidFill>
            <a:srgbClr val="CC66FF"/>
          </a:solidFill>
          <a:ln w="19050" cap="flat" cmpd="sng">
            <a:noFill/>
            <a:bevel/>
          </a:ln>
        </p:spPr>
        <p:txBody>
          <a:bodyPr wrap="square" lIns="91429" tIns="45715" rIns="91429" bIns="45715" rtlCol="0" anchor="ctr">
            <a:noAutofit/>
          </a:bodyPr>
          <a:lstStyle/>
          <a:p>
            <a:pPr algn="ctr"/>
            <a:endParaRPr kumimoji="0" lang="ja-JP" altLang="en-US" kern="0" dirty="0">
              <a:solidFill>
                <a:srgbClr val="FFFFFF"/>
              </a:solidFill>
              <a:latin typeface="Calibri Light" charset="0"/>
              <a:ea typeface="Calibri Light" charset="0"/>
              <a:cs typeface="Calibri Light" charset="0"/>
              <a:sym typeface="Helvetica Neue"/>
            </a:endParaRPr>
          </a:p>
        </p:txBody>
      </p:sp>
      <p:sp>
        <p:nvSpPr>
          <p:cNvPr id="31" name="TextBox 84"/>
          <p:cNvSpPr txBox="1"/>
          <p:nvPr/>
        </p:nvSpPr>
        <p:spPr>
          <a:xfrm>
            <a:off x="2255158" y="6208273"/>
            <a:ext cx="1115324" cy="388473"/>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sz="1800" kern="0" dirty="0">
                <a:solidFill>
                  <a:srgbClr val="FFFFFF"/>
                </a:solidFill>
                <a:latin typeface="Calibri Light" charset="0"/>
                <a:ea typeface="Calibri Light" charset="0"/>
                <a:cs typeface="Calibri Light" charset="0"/>
                <a:sym typeface="Helvetica Neue"/>
              </a:rPr>
              <a:t>Interrupt</a:t>
            </a:r>
          </a:p>
        </p:txBody>
      </p:sp>
      <p:sp>
        <p:nvSpPr>
          <p:cNvPr id="33" name="TextBox 84"/>
          <p:cNvSpPr txBox="1"/>
          <p:nvPr/>
        </p:nvSpPr>
        <p:spPr>
          <a:xfrm>
            <a:off x="3395447" y="4691422"/>
            <a:ext cx="950931" cy="61483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4" name="TextBox 84"/>
          <p:cNvSpPr txBox="1"/>
          <p:nvPr/>
        </p:nvSpPr>
        <p:spPr>
          <a:xfrm>
            <a:off x="9089196" y="4752414"/>
            <a:ext cx="953433" cy="58755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5" name="正方形/長方形 129"/>
          <p:cNvSpPr/>
          <p:nvPr/>
        </p:nvSpPr>
        <p:spPr>
          <a:xfrm>
            <a:off x="3452216" y="6161323"/>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6" name="正方形/長方形 130"/>
          <p:cNvSpPr/>
          <p:nvPr/>
        </p:nvSpPr>
        <p:spPr>
          <a:xfrm>
            <a:off x="7817957" y="6161074"/>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8" name="フリーフォーム 132"/>
          <p:cNvSpPr/>
          <p:nvPr/>
        </p:nvSpPr>
        <p:spPr>
          <a:xfrm>
            <a:off x="1961512" y="3635292"/>
            <a:ext cx="257100" cy="541243"/>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39" name="正方形/長方形 133"/>
          <p:cNvSpPr/>
          <p:nvPr/>
        </p:nvSpPr>
        <p:spPr>
          <a:xfrm rot="16200000">
            <a:off x="376248" y="4813868"/>
            <a:ext cx="2915092" cy="358835"/>
          </a:xfrm>
          <a:prstGeom prst="rect">
            <a:avLst/>
          </a:prstGeom>
          <a:solidFill>
            <a:schemeClr val="bg1"/>
          </a:solidFill>
        </p:spPr>
        <p:txBody>
          <a:bodyPr wrap="none" lIns="91429" tIns="45715" rIns="91429" bIns="45715" anchor="ctr">
            <a:noAutofit/>
          </a:bodyPr>
          <a:lstStyle/>
          <a:p>
            <a:pPr algn="ctr"/>
            <a:r>
              <a:rPr kumimoji="0" lang="en-US" altLang="ja-JP" sz="1200" kern="0" dirty="0">
                <a:solidFill>
                  <a:srgbClr val="376092"/>
                </a:solidFill>
                <a:latin typeface="Calibri Light" charset="0"/>
                <a:ea typeface="Calibri Light" charset="0"/>
                <a:cs typeface="Calibri Light" charset="0"/>
                <a:sym typeface="Helvetica Neue"/>
              </a:rPr>
              <a:t>OS jitter contained in Linux, LWK is isolated</a:t>
            </a:r>
          </a:p>
        </p:txBody>
      </p:sp>
      <p:sp>
        <p:nvSpPr>
          <p:cNvPr id="40" name="フリーフォーム 134"/>
          <p:cNvSpPr/>
          <p:nvPr/>
        </p:nvSpPr>
        <p:spPr>
          <a:xfrm>
            <a:off x="1952572" y="5528714"/>
            <a:ext cx="296681" cy="689155"/>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41" name="フリーフォーム 135"/>
          <p:cNvSpPr/>
          <p:nvPr/>
        </p:nvSpPr>
        <p:spPr>
          <a:xfrm>
            <a:off x="1961513" y="4757532"/>
            <a:ext cx="251905" cy="377851"/>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Tree>
    <p:extLst>
      <p:ext uri="{BB962C8B-B14F-4D97-AF65-F5344CB8AC3E}">
        <p14:creationId xmlns:p14="http://schemas.microsoft.com/office/powerpoint/2010/main" val="35374708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46</a:t>
            </a:fld>
            <a:endParaRPr lang="en-US"/>
          </a:p>
        </p:txBody>
      </p:sp>
      <p:grpSp>
        <p:nvGrpSpPr>
          <p:cNvPr id="8" name="図形グループ 202"/>
          <p:cNvGrpSpPr>
            <a:grpSpLocks noChangeAspect="1"/>
          </p:cNvGrpSpPr>
          <p:nvPr/>
        </p:nvGrpSpPr>
        <p:grpSpPr>
          <a:xfrm>
            <a:off x="2754552" y="1243997"/>
            <a:ext cx="6745048" cy="3985830"/>
            <a:chOff x="4743097" y="3802601"/>
            <a:chExt cx="4965469" cy="2708521"/>
          </a:xfrm>
        </p:grpSpPr>
        <p:sp>
          <p:nvSpPr>
            <p:cNvPr id="9" name="正方形/長方形 203"/>
            <p:cNvSpPr/>
            <p:nvPr/>
          </p:nvSpPr>
          <p:spPr>
            <a:xfrm>
              <a:off x="7920875" y="5739650"/>
              <a:ext cx="1777531" cy="759604"/>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0" name="正方形/長方形 204"/>
            <p:cNvSpPr/>
            <p:nvPr/>
          </p:nvSpPr>
          <p:spPr>
            <a:xfrm>
              <a:off x="5221380" y="5743264"/>
              <a:ext cx="2510250" cy="767858"/>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1" name="TextBox 470"/>
            <p:cNvSpPr txBox="1"/>
            <p:nvPr/>
          </p:nvSpPr>
          <p:spPr>
            <a:xfrm>
              <a:off x="5317907" y="6018997"/>
              <a:ext cx="4275921" cy="213773"/>
            </a:xfrm>
            <a:prstGeom prst="rect">
              <a:avLst/>
            </a:prstGeom>
            <a:solidFill>
              <a:srgbClr val="000000">
                <a:lumMod val="65000"/>
                <a:lumOff val="35000"/>
              </a:srgbClr>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2" name="TextBox 473"/>
            <p:cNvSpPr txBox="1"/>
            <p:nvPr/>
          </p:nvSpPr>
          <p:spPr>
            <a:xfrm>
              <a:off x="7925930" y="5074731"/>
              <a:ext cx="1782636" cy="611508"/>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 name="TextBox 84"/>
            <p:cNvSpPr txBox="1"/>
            <p:nvPr/>
          </p:nvSpPr>
          <p:spPr>
            <a:xfrm>
              <a:off x="7996272" y="5255305"/>
              <a:ext cx="881508" cy="336994"/>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 name="TextBox 470"/>
            <p:cNvSpPr txBox="1"/>
            <p:nvPr/>
          </p:nvSpPr>
          <p:spPr>
            <a:xfrm>
              <a:off x="5221378" y="4581084"/>
              <a:ext cx="2504318" cy="1105436"/>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 name="TextBox 84"/>
            <p:cNvSpPr txBox="1"/>
            <p:nvPr/>
          </p:nvSpPr>
          <p:spPr>
            <a:xfrm>
              <a:off x="6761358" y="5261130"/>
              <a:ext cx="886137" cy="332390"/>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6" name="TextBox 471"/>
            <p:cNvSpPr txBox="1"/>
            <p:nvPr/>
          </p:nvSpPr>
          <p:spPr>
            <a:xfrm>
              <a:off x="6761358" y="4909841"/>
              <a:ext cx="886102" cy="354589"/>
            </a:xfrm>
            <a:prstGeom prst="rect">
              <a:avLst/>
            </a:prstGeom>
            <a:solidFill>
              <a:srgbClr val="008080"/>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7" name="TextBox 472"/>
            <p:cNvSpPr txBox="1"/>
            <p:nvPr/>
          </p:nvSpPr>
          <p:spPr>
            <a:xfrm>
              <a:off x="6548806" y="4252006"/>
              <a:ext cx="1083346" cy="28074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 name="Rectangle 509"/>
            <p:cNvSpPr/>
            <p:nvPr/>
          </p:nvSpPr>
          <p:spPr>
            <a:xfrm>
              <a:off x="5317907" y="5771819"/>
              <a:ext cx="512902"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 name="Rectangle 135"/>
            <p:cNvSpPr/>
            <p:nvPr/>
          </p:nvSpPr>
          <p:spPr>
            <a:xfrm>
              <a:off x="8020516" y="5764097"/>
              <a:ext cx="459981"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0" name="Rectangle 62"/>
            <p:cNvSpPr/>
            <p:nvPr/>
          </p:nvSpPr>
          <p:spPr>
            <a:xfrm>
              <a:off x="7072273" y="5775427"/>
              <a:ext cx="543334" cy="185608"/>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 name="Rectangle 73"/>
            <p:cNvSpPr/>
            <p:nvPr/>
          </p:nvSpPr>
          <p:spPr>
            <a:xfrm>
              <a:off x="9121520" y="5771533"/>
              <a:ext cx="455526"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2" name="TextBox 1"/>
            <p:cNvSpPr txBox="1"/>
            <p:nvPr/>
          </p:nvSpPr>
          <p:spPr>
            <a:xfrm>
              <a:off x="6181635" y="5474865"/>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 name="TextBox 86"/>
            <p:cNvSpPr txBox="1"/>
            <p:nvPr/>
          </p:nvSpPr>
          <p:spPr>
            <a:xfrm>
              <a:off x="8588738" y="5455573"/>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4" name="正方形/長方形 218"/>
            <p:cNvSpPr/>
            <p:nvPr/>
          </p:nvSpPr>
          <p:spPr>
            <a:xfrm>
              <a:off x="7950690" y="5002284"/>
              <a:ext cx="862494" cy="292504"/>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err="1">
                  <a:ln>
                    <a:noFill/>
                  </a:ln>
                  <a:solidFill>
                    <a:srgbClr val="376092"/>
                  </a:solidFill>
                  <a:effectLst/>
                  <a:uLnTx/>
                  <a:uFillTx/>
                  <a:latin typeface="Calibri"/>
                  <a:ea typeface="メイリオ"/>
                  <a:cs typeface="Calibri"/>
                  <a:sym typeface="Helvetica Neue"/>
                </a:rPr>
                <a:t>McKernel</a:t>
              </a:r>
              <a:endParaRPr kumimoji="0" lang="en-US" altLang="ja-JP" sz="18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25" name="正方形/長方形 219"/>
            <p:cNvSpPr/>
            <p:nvPr/>
          </p:nvSpPr>
          <p:spPr>
            <a:xfrm>
              <a:off x="6024303" y="4859595"/>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6" name="TextBox 474"/>
            <p:cNvSpPr txBox="1"/>
            <p:nvPr/>
          </p:nvSpPr>
          <p:spPr>
            <a:xfrm>
              <a:off x="8737561" y="4475613"/>
              <a:ext cx="839484" cy="37186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7" name="TextBox 84"/>
            <p:cNvSpPr txBox="1"/>
            <p:nvPr/>
          </p:nvSpPr>
          <p:spPr>
            <a:xfrm>
              <a:off x="5284249" y="4130660"/>
              <a:ext cx="739973" cy="399265"/>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8" name="TextBox 84"/>
            <p:cNvSpPr txBox="1"/>
            <p:nvPr/>
          </p:nvSpPr>
          <p:spPr>
            <a:xfrm>
              <a:off x="5284249" y="5171308"/>
              <a:ext cx="718570" cy="41583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Kernel</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9" name="正方形/長方形 223"/>
            <p:cNvSpPr/>
            <p:nvPr/>
          </p:nvSpPr>
          <p:spPr>
            <a:xfrm>
              <a:off x="6559133" y="4211717"/>
              <a:ext cx="1089445"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Proxy process</a:t>
              </a:r>
            </a:p>
          </p:txBody>
        </p:sp>
        <p:sp>
          <p:nvSpPr>
            <p:cNvPr id="30" name="正方形/長方形 224"/>
            <p:cNvSpPr/>
            <p:nvPr/>
          </p:nvSpPr>
          <p:spPr>
            <a:xfrm>
              <a:off x="8043744" y="5308710"/>
              <a:ext cx="784718" cy="2509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IHK-Slave</a:t>
              </a:r>
            </a:p>
          </p:txBody>
        </p:sp>
        <p:sp>
          <p:nvSpPr>
            <p:cNvPr id="31" name="正方形/長方形 225"/>
            <p:cNvSpPr/>
            <p:nvPr/>
          </p:nvSpPr>
          <p:spPr>
            <a:xfrm>
              <a:off x="7206393" y="5310166"/>
              <a:ext cx="135945" cy="250975"/>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32" name="正方形/長方形 226"/>
            <p:cNvSpPr/>
            <p:nvPr/>
          </p:nvSpPr>
          <p:spPr>
            <a:xfrm>
              <a:off x="8713278" y="4516052"/>
              <a:ext cx="917643"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Application</a:t>
              </a:r>
            </a:p>
          </p:txBody>
        </p:sp>
        <p:sp>
          <p:nvSpPr>
            <p:cNvPr id="33" name="稲妻 227"/>
            <p:cNvSpPr/>
            <p:nvPr/>
          </p:nvSpPr>
          <p:spPr>
            <a:xfrm rot="13047670">
              <a:off x="5433928" y="5910230"/>
              <a:ext cx="247395" cy="566335"/>
            </a:xfrm>
            <a:prstGeom prst="lightningBolt">
              <a:avLst/>
            </a:prstGeom>
            <a:solidFill>
              <a:srgbClr val="CC66FF"/>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sp>
          <p:nvSpPr>
            <p:cNvPr id="34" name="TextBox 84"/>
            <p:cNvSpPr txBox="1"/>
            <p:nvPr/>
          </p:nvSpPr>
          <p:spPr>
            <a:xfrm>
              <a:off x="5297542" y="6206170"/>
              <a:ext cx="757904" cy="26398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Interrupt</a:t>
              </a:r>
              <a:endPar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cxnSp>
          <p:nvCxnSpPr>
            <p:cNvPr id="35" name="Straight Arrow Connector 484"/>
            <p:cNvCxnSpPr/>
            <p:nvPr/>
          </p:nvCxnSpPr>
          <p:spPr>
            <a:xfrm>
              <a:off x="9011296" y="4816821"/>
              <a:ext cx="4678" cy="372997"/>
            </a:xfrm>
            <a:prstGeom prst="straightConnector1">
              <a:avLst/>
            </a:prstGeom>
            <a:noFill/>
            <a:ln w="19050" cap="flat" cmpd="sng" algn="ctr">
              <a:solidFill>
                <a:srgbClr val="FF0000"/>
              </a:solidFill>
              <a:prstDash val="solid"/>
              <a:tailEnd type="arrow"/>
            </a:ln>
            <a:effectLst/>
          </p:spPr>
        </p:cxnSp>
        <p:sp>
          <p:nvSpPr>
            <p:cNvPr id="36" name="TextBox 84"/>
            <p:cNvSpPr txBox="1"/>
            <p:nvPr/>
          </p:nvSpPr>
          <p:spPr>
            <a:xfrm>
              <a:off x="6072410" y="5175414"/>
              <a:ext cx="646192" cy="417803"/>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7" name="TextBox 84"/>
            <p:cNvSpPr txBox="1"/>
            <p:nvPr/>
          </p:nvSpPr>
          <p:spPr>
            <a:xfrm>
              <a:off x="8929152" y="5193188"/>
              <a:ext cx="647893" cy="399265"/>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8" name="正方形/長方形 232"/>
            <p:cNvSpPr/>
            <p:nvPr/>
          </p:nvSpPr>
          <p:spPr>
            <a:xfrm>
              <a:off x="6110987" y="617426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39" name="正方形/長方形 233"/>
            <p:cNvSpPr/>
            <p:nvPr/>
          </p:nvSpPr>
          <p:spPr>
            <a:xfrm>
              <a:off x="8617400" y="617409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grpSp>
          <p:nvGrpSpPr>
            <p:cNvPr id="40" name="図形グループ 234"/>
            <p:cNvGrpSpPr/>
            <p:nvPr/>
          </p:nvGrpSpPr>
          <p:grpSpPr>
            <a:xfrm>
              <a:off x="6654518" y="4486686"/>
              <a:ext cx="2136236" cy="824062"/>
              <a:chOff x="1433140" y="4817979"/>
              <a:chExt cx="2136236" cy="824062"/>
            </a:xfrm>
          </p:grpSpPr>
          <p:cxnSp>
            <p:nvCxnSpPr>
              <p:cNvPr id="47" name="Straight Arrow Connector 502"/>
              <p:cNvCxnSpPr/>
              <p:nvPr/>
            </p:nvCxnSpPr>
            <p:spPr>
              <a:xfrm>
                <a:off x="1435221" y="4822623"/>
                <a:ext cx="0" cy="669698"/>
              </a:xfrm>
              <a:prstGeom prst="straightConnector1">
                <a:avLst/>
              </a:prstGeom>
              <a:noFill/>
              <a:ln w="19050" cap="rnd" cmpd="sng" algn="ctr">
                <a:solidFill>
                  <a:srgbClr val="FF0000"/>
                </a:solidFill>
                <a:prstDash val="solid"/>
                <a:tailEnd type="arrow"/>
              </a:ln>
              <a:effectLst/>
            </p:spPr>
          </p:cxnSp>
          <p:grpSp>
            <p:nvGrpSpPr>
              <p:cNvPr id="48" name="図形グループ 242"/>
              <p:cNvGrpSpPr/>
              <p:nvPr/>
            </p:nvGrpSpPr>
            <p:grpSpPr>
              <a:xfrm>
                <a:off x="1433140" y="4817979"/>
                <a:ext cx="2136236" cy="824062"/>
                <a:chOff x="1433140" y="4817979"/>
                <a:chExt cx="2136236" cy="824062"/>
              </a:xfrm>
            </p:grpSpPr>
            <p:cxnSp>
              <p:nvCxnSpPr>
                <p:cNvPr id="49" name="Straight Arrow Connector 484"/>
                <p:cNvCxnSpPr/>
                <p:nvPr/>
              </p:nvCxnSpPr>
              <p:spPr>
                <a:xfrm>
                  <a:off x="3568241" y="5124849"/>
                  <a:ext cx="1135" cy="514745"/>
                </a:xfrm>
                <a:prstGeom prst="straightConnector1">
                  <a:avLst/>
                </a:prstGeom>
                <a:noFill/>
                <a:ln w="19050" cap="rnd" cmpd="sng" algn="ctr">
                  <a:solidFill>
                    <a:srgbClr val="FF0000"/>
                  </a:solidFill>
                  <a:prstDash val="solid"/>
                  <a:headEnd type="none"/>
                  <a:tailEnd type="none"/>
                </a:ln>
                <a:effectLst/>
              </p:spPr>
            </p:cxnSp>
            <p:grpSp>
              <p:nvGrpSpPr>
                <p:cNvPr id="50" name="図形グループ 244"/>
                <p:cNvGrpSpPr/>
                <p:nvPr/>
              </p:nvGrpSpPr>
              <p:grpSpPr>
                <a:xfrm>
                  <a:off x="1433140" y="4817979"/>
                  <a:ext cx="2134657" cy="824062"/>
                  <a:chOff x="1433140" y="4817979"/>
                  <a:chExt cx="2134657" cy="824062"/>
                </a:xfrm>
              </p:grpSpPr>
              <p:cxnSp>
                <p:nvCxnSpPr>
                  <p:cNvPr id="51" name="Straight Arrow Connector 493"/>
                  <p:cNvCxnSpPr/>
                  <p:nvPr/>
                </p:nvCxnSpPr>
                <p:spPr>
                  <a:xfrm flipV="1">
                    <a:off x="2349293" y="4822623"/>
                    <a:ext cx="4174" cy="819418"/>
                  </a:xfrm>
                  <a:prstGeom prst="straightConnector1">
                    <a:avLst/>
                  </a:prstGeom>
                  <a:noFill/>
                  <a:ln w="19050" cap="rnd" cmpd="sng" algn="ctr">
                    <a:solidFill>
                      <a:srgbClr val="FF0000"/>
                    </a:solidFill>
                    <a:prstDash val="solid"/>
                    <a:headEnd type="none"/>
                    <a:tailEnd type="none"/>
                  </a:ln>
                  <a:effectLst/>
                </p:spPr>
              </p:cxnSp>
              <p:cxnSp>
                <p:nvCxnSpPr>
                  <p:cNvPr id="52" name="Straight Arrow Connector 498"/>
                  <p:cNvCxnSpPr/>
                  <p:nvPr/>
                </p:nvCxnSpPr>
                <p:spPr>
                  <a:xfrm flipV="1">
                    <a:off x="1433140" y="4817979"/>
                    <a:ext cx="914647" cy="0"/>
                  </a:xfrm>
                  <a:prstGeom prst="straightConnector1">
                    <a:avLst/>
                  </a:prstGeom>
                  <a:noFill/>
                  <a:ln w="19050" cap="rnd" cmpd="sng" algn="ctr">
                    <a:solidFill>
                      <a:srgbClr val="FF0000"/>
                    </a:solidFill>
                    <a:prstDash val="solid"/>
                    <a:tailEnd type="none"/>
                  </a:ln>
                  <a:effectLst/>
                </p:spPr>
              </p:cxnSp>
              <p:cxnSp>
                <p:nvCxnSpPr>
                  <p:cNvPr id="53" name="Straight Arrow Connector 485"/>
                  <p:cNvCxnSpPr/>
                  <p:nvPr/>
                </p:nvCxnSpPr>
                <p:spPr>
                  <a:xfrm flipH="1">
                    <a:off x="2354207" y="5640960"/>
                    <a:ext cx="1213590" cy="519"/>
                  </a:xfrm>
                  <a:prstGeom prst="straightConnector1">
                    <a:avLst/>
                  </a:prstGeom>
                  <a:noFill/>
                  <a:ln w="19050" cap="rnd" cmpd="sng" algn="ctr">
                    <a:solidFill>
                      <a:srgbClr val="FF0000"/>
                    </a:solidFill>
                    <a:prstDash val="solid"/>
                    <a:headEnd type="none"/>
                    <a:tailEnd type="none"/>
                  </a:ln>
                  <a:effectLst/>
                </p:spPr>
              </p:cxnSp>
            </p:grpSp>
          </p:grpSp>
        </p:grpSp>
        <p:sp>
          <p:nvSpPr>
            <p:cNvPr id="41" name="フリーフォーム 235"/>
            <p:cNvSpPr/>
            <p:nvPr/>
          </p:nvSpPr>
          <p:spPr>
            <a:xfrm>
              <a:off x="5097998" y="4457735"/>
              <a:ext cx="174709" cy="367795"/>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2" name="正方形/長方形 236"/>
            <p:cNvSpPr/>
            <p:nvPr/>
          </p:nvSpPr>
          <p:spPr>
            <a:xfrm rot="16200000">
              <a:off x="3649155" y="5015093"/>
              <a:ext cx="2542786" cy="354902"/>
            </a:xfrm>
            <a:prstGeom prst="rect">
              <a:avLst/>
            </a:prstGeom>
            <a:solidFill>
              <a:srgbClr val="FFFFFF"/>
            </a:solidFill>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OS noise contained in Linux,</a:t>
              </a:r>
              <a:b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b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isolated from</a:t>
              </a:r>
              <a:r>
                <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rPr>
                <a:t> </a:t>
              </a:r>
              <a:r>
                <a:rPr kumimoji="0" lang="en-US" altLang="ja-JP" sz="1400" b="0" i="0" u="none" strike="noStrike" kern="0" cap="none" spc="0" normalizeH="0" baseline="0" noProof="0" smtClean="0">
                  <a:ln>
                    <a:noFill/>
                  </a:ln>
                  <a:solidFill>
                    <a:srgbClr val="376092"/>
                  </a:solidFill>
                  <a:effectLst/>
                  <a:uLnTx/>
                  <a:uFillTx/>
                  <a:latin typeface="メイリオ"/>
                  <a:ea typeface="メイリオ"/>
                  <a:cs typeface="Calibri"/>
                  <a:sym typeface="Helvetica Neue"/>
                </a:rPr>
                <a:t>McKernel</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sp>
          <p:nvSpPr>
            <p:cNvPr id="43" name="フリーフォーム 237"/>
            <p:cNvSpPr/>
            <p:nvPr/>
          </p:nvSpPr>
          <p:spPr>
            <a:xfrm>
              <a:off x="5091922" y="5744387"/>
              <a:ext cx="201606" cy="468306"/>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4" name="フリーフォーム 238"/>
            <p:cNvSpPr/>
            <p:nvPr/>
          </p:nvSpPr>
          <p:spPr>
            <a:xfrm>
              <a:off x="5097998" y="5220339"/>
              <a:ext cx="171179" cy="256763"/>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5" name="フリーフォーム 239"/>
            <p:cNvSpPr/>
            <p:nvPr/>
          </p:nvSpPr>
          <p:spPr>
            <a:xfrm flipH="1">
              <a:off x="7725630" y="4462692"/>
              <a:ext cx="225057" cy="838220"/>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6" name="正方形/長方形 240"/>
            <p:cNvSpPr/>
            <p:nvPr/>
          </p:nvSpPr>
          <p:spPr>
            <a:xfrm>
              <a:off x="7670878" y="3802601"/>
              <a:ext cx="2027528" cy="669913"/>
            </a:xfrm>
            <a:prstGeom prst="rect">
              <a:avLst/>
            </a:prstGeom>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Performance sensitive system calls are implemented in </a:t>
              </a:r>
              <a:r>
                <a:rPr kumimoji="0" lang="en-US" altLang="ja-JP" sz="1400" b="0" i="0" u="none" strike="noStrike" kern="0" cap="none" spc="0" normalizeH="0" baseline="0" noProof="0" dirty="0" err="1" smtClean="0">
                  <a:ln>
                    <a:noFill/>
                  </a:ln>
                  <a:solidFill>
                    <a:srgbClr val="376092"/>
                  </a:solidFill>
                  <a:effectLst/>
                  <a:uLnTx/>
                  <a:uFillTx/>
                  <a:latin typeface="メイリオ"/>
                  <a:ea typeface="メイリオ"/>
                  <a:cs typeface="Calibri"/>
                  <a:sym typeface="Helvetica Neue"/>
                </a:rPr>
                <a:t>McKernel</a:t>
              </a: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others are offloaded to Linux</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grpSp>
    </p:spTree>
    <p:extLst>
      <p:ext uri="{BB962C8B-B14F-4D97-AF65-F5344CB8AC3E}">
        <p14:creationId xmlns:p14="http://schemas.microsoft.com/office/powerpoint/2010/main" val="818993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00055502"/>
              </p:ext>
            </p:extLst>
          </p:nvPr>
        </p:nvGraphicFramePr>
        <p:xfrm>
          <a:off x="3664526" y="-6"/>
          <a:ext cx="4356352" cy="6785119"/>
        </p:xfrm>
        <a:graphic>
          <a:graphicData uri="http://schemas.openxmlformats.org/drawingml/2006/table">
            <a:tbl>
              <a:tblPr firstRow="1" bandRow="1">
                <a:tableStyleId>{5940675A-B579-460E-94D1-54222C63F5DA}</a:tableStyleId>
              </a:tblPr>
              <a:tblGrid>
                <a:gridCol w="4356352"/>
              </a:tblGrid>
              <a:tr h="328537">
                <a:tc>
                  <a:txBody>
                    <a:bodyPr/>
                    <a:lstStyle/>
                    <a:p>
                      <a:pPr algn="ctr"/>
                      <a:r>
                        <a:rPr lang="en-US" altLang="ja-JP" b="0" i="0" dirty="0" smtClean="0">
                          <a:solidFill>
                            <a:srgbClr val="000000"/>
                          </a:solidFill>
                          <a:effectLst/>
                          <a:latin typeface="Calibri Light" charset="0"/>
                          <a:ea typeface="Calibri Light" charset="0"/>
                          <a:cs typeface="Calibri Light" charset="0"/>
                        </a:rPr>
                        <a:t>R</a:t>
                      </a:r>
                      <a:r>
                        <a:rPr lang="en-US" b="0" i="0" dirty="0" smtClean="0">
                          <a:solidFill>
                            <a:srgbClr val="000000"/>
                          </a:solidFill>
                          <a:effectLst/>
                          <a:latin typeface="Calibri Light" charset="0"/>
                          <a:ea typeface="Calibri Light" charset="0"/>
                          <a:cs typeface="Calibri Light" charset="0"/>
                        </a:rPr>
                        <a:t>oot-</a:t>
                      </a:r>
                      <a:r>
                        <a:rPr lang="en-US" altLang="ja-JP" b="0" i="0" dirty="0" smtClean="0">
                          <a:solidFill>
                            <a:srgbClr val="000000"/>
                          </a:solidFill>
                          <a:effectLst/>
                          <a:latin typeface="Calibri Light" charset="0"/>
                          <a:ea typeface="Calibri Light" charset="0"/>
                          <a:cs typeface="Calibri Light" charset="0"/>
                        </a:rPr>
                        <a:t>task</a:t>
                      </a:r>
                      <a:r>
                        <a:rPr lang="en-US" altLang="ja-JP" b="0" i="0" baseline="0" dirty="0" smtClean="0">
                          <a:solidFill>
                            <a:srgbClr val="000000"/>
                          </a:solidFill>
                          <a:effectLst/>
                          <a:latin typeface="Calibri Light" charset="0"/>
                          <a:ea typeface="Calibri Light" charset="0"/>
                          <a:cs typeface="Calibri Light" charset="0"/>
                        </a:rPr>
                        <a:t> </a:t>
                      </a:r>
                      <a:r>
                        <a:rPr lang="en-US" b="0" i="0" dirty="0" smtClean="0">
                          <a:solidFill>
                            <a:srgbClr val="000000"/>
                          </a:solidFill>
                          <a:effectLst/>
                          <a:latin typeface="Calibri Light" charset="0"/>
                          <a:ea typeface="Calibri Light" charset="0"/>
                          <a:cs typeface="Calibri Light" charset="0"/>
                        </a:rPr>
                        <a:t> text/</a:t>
                      </a:r>
                      <a:r>
                        <a:rPr lang="en-US" b="0" i="0" baseline="0" dirty="0" smtClean="0">
                          <a:solidFill>
                            <a:srgbClr val="000000"/>
                          </a:solidFill>
                          <a:effectLst/>
                          <a:latin typeface="Calibri Light" charset="0"/>
                          <a:ea typeface="Calibri Light" charset="0"/>
                          <a:cs typeface="Calibri Light" charset="0"/>
                        </a:rPr>
                        <a: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812269">
                <a:tc>
                  <a:txBody>
                    <a:bodyPr/>
                    <a:lstStyle/>
                    <a:p>
                      <a:pPr algn="ctr"/>
                      <a:r>
                        <a:rPr lang="en-US" b="0" i="0" dirty="0" smtClean="0">
                          <a:effectLst/>
                          <a:latin typeface="Calibri Light" charset="0"/>
                          <a:ea typeface="Calibri Light" charset="0"/>
                          <a:cs typeface="Calibri Light" charset="0"/>
                        </a:rPr>
                        <a:t>Shared heap</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95182">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9096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effectLst/>
                          <a:latin typeface="Calibri Light" charset="0"/>
                          <a:ea typeface="Calibri Light" charset="0"/>
                          <a:cs typeface="Calibri Light" charset="0"/>
                        </a:rPr>
                        <a:t>Shared</a:t>
                      </a:r>
                      <a:r>
                        <a:rPr lang="en-US" altLang="ja-JP" b="0" i="0" baseline="0" dirty="0" smtClean="0">
                          <a:effectLst/>
                          <a:latin typeface="Calibri Light" charset="0"/>
                          <a:ea typeface="Calibri Light" charset="0"/>
                          <a:cs typeface="Calibri Light" charset="0"/>
                        </a:rPr>
                        <a:t> </a:t>
                      </a:r>
                      <a:r>
                        <a:rPr lang="en-US" altLang="ja-JP" b="0" i="0" baseline="0" dirty="0" err="1" smtClean="0">
                          <a:effectLst/>
                          <a:latin typeface="Calibri Light" charset="0"/>
                          <a:ea typeface="Calibri Light" charset="0"/>
                          <a:cs typeface="Calibri Light" charset="0"/>
                        </a:rPr>
                        <a:t>mmap</a:t>
                      </a:r>
                      <a:endParaRPr lang="ja-JP" alt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Shared object </a:t>
                      </a:r>
                      <a:r>
                        <a:rPr lang="en-US" altLang="ja-JP" b="0" i="0" baseline="0" dirty="0" smtClean="0">
                          <a:solidFill>
                            <a:srgbClr val="000000"/>
                          </a:solidFill>
                          <a:effectLst/>
                          <a:latin typeface="Calibri Light" charset="0"/>
                          <a:ea typeface="Calibri Light" charset="0"/>
                          <a:cs typeface="Calibri Light" charset="0"/>
                        </a:rPr>
                        <a:t>linked to </a:t>
                      </a: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rgbClr val="000000"/>
                          </a:solidFill>
                          <a:effectLst/>
                          <a:latin typeface="Calibri Light" charset="0"/>
                          <a:ea typeface="Calibri Light" charset="0"/>
                          <a:cs typeface="Calibri Light" charset="0"/>
                        </a:rPr>
                        <a:t> t</a:t>
                      </a:r>
                      <a:r>
                        <a:rPr lang="en-US" altLang="ja-JP" b="0" i="0" dirty="0" smtClean="0">
                          <a:solidFill>
                            <a:srgbClr val="000000"/>
                          </a:solidFill>
                          <a:effectLst/>
                          <a:latin typeface="Calibri Light" charset="0"/>
                          <a:ea typeface="Calibri Light" charset="0"/>
                          <a:cs typeface="Calibri Light" charset="0"/>
                        </a:rPr>
                        <a: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Task#1 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chemeClr val="tx1"/>
                          </a:solidFill>
                          <a:effectLst/>
                          <a:latin typeface="Calibri Light" charset="0"/>
                          <a:ea typeface="Calibri Light" charset="0"/>
                          <a:cs typeface="Calibri Light" charset="0"/>
                        </a:rPr>
                        <a:t> stack</a:t>
                      </a:r>
                      <a:endParaRPr lang="ja-JP" altLang="en-US"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baseline="0" dirty="0" smtClean="0">
                          <a:solidFill>
                            <a:srgbClr val="000000"/>
                          </a:solidFill>
                          <a:effectLst/>
                          <a:latin typeface="Calibri Light" charset="0"/>
                          <a:ea typeface="Calibri Light" charset="0"/>
                          <a:cs typeface="Calibri Light" charset="0"/>
                        </a:rPr>
                        <a:t>Shared object linked to T</a:t>
                      </a:r>
                      <a:r>
                        <a:rPr lang="en-US" altLang="ja-JP" b="0" i="0" dirty="0" smtClean="0">
                          <a:solidFill>
                            <a:srgbClr val="000000"/>
                          </a:solidFill>
                          <a:effectLst/>
                          <a:latin typeface="Calibri Light" charset="0"/>
                          <a:ea typeface="Calibri Light" charset="0"/>
                          <a:cs typeface="Calibri Light" charset="0"/>
                        </a:rPr>
                        <a:t>ask#0 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Task#0</a:t>
                      </a:r>
                      <a:r>
                        <a:rPr lang="ja-JP" altLang="en-US" b="0" i="0" baseline="0" dirty="0" smtClean="0">
                          <a:solidFill>
                            <a:srgbClr val="000000"/>
                          </a:solidFill>
                          <a:effectLst/>
                          <a:latin typeface="Calibri Light" charset="0"/>
                          <a:ea typeface="Calibri Light" charset="0"/>
                          <a:cs typeface="Calibri Light" charset="0"/>
                        </a:rPr>
                        <a:t> </a:t>
                      </a:r>
                      <a:r>
                        <a:rPr lang="en-US" altLang="ja-JP" b="0" i="0" baseline="0" dirty="0" smtClean="0">
                          <a:solidFill>
                            <a:srgbClr val="000000"/>
                          </a:solidFill>
                          <a:effectLst/>
                          <a:latin typeface="Calibri Light" charset="0"/>
                          <a:ea typeface="Calibri Light" charset="0"/>
                          <a:cs typeface="Calibri Light" charset="0"/>
                        </a:rPr>
                        <a:t>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Task#0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217238">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Root-task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02603">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781900">
                <a:tc>
                  <a:txBody>
                    <a:bodyPr/>
                    <a:lstStyle/>
                    <a:p>
                      <a:pPr algn="ctr"/>
                      <a:r>
                        <a:rPr lang="en-US" b="0" i="0" dirty="0">
                          <a:solidFill>
                            <a:srgbClr val="000000"/>
                          </a:solidFill>
                          <a:effectLst/>
                          <a:latin typeface="Calibri Light" charset="0"/>
                          <a:ea typeface="Calibri Light" charset="0"/>
                          <a:cs typeface="Calibri Light" charset="0"/>
                        </a:rPr>
                        <a:t>Kernel</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lumMod val="20000"/>
                        <a:lumOff val="80000"/>
                      </a:schemeClr>
                    </a:solidFill>
                  </a:tcPr>
                </a:tc>
              </a:tr>
            </a:tbl>
          </a:graphicData>
        </a:graphic>
      </p:graphicFrame>
      <p:cxnSp>
        <p:nvCxnSpPr>
          <p:cNvPr id="11" name="Straight Arrow Connector 10"/>
          <p:cNvCxnSpPr/>
          <p:nvPr/>
        </p:nvCxnSpPr>
        <p:spPr>
          <a:xfrm flipH="1">
            <a:off x="3647660" y="-6"/>
            <a:ext cx="0" cy="6858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65890" y="1"/>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0000 0000 0000 0000</a:t>
            </a:r>
            <a:endParaRPr lang="ja-JP" altLang="en-US" sz="1400" kern="0" dirty="0">
              <a:solidFill>
                <a:sysClr val="windowText" lastClr="000000"/>
              </a:solidFill>
              <a:latin typeface="Consolas" charset="0"/>
              <a:ea typeface="Consolas" charset="0"/>
              <a:cs typeface="Consolas" charset="0"/>
              <a:sym typeface="Helvetica Neue"/>
            </a:endParaRPr>
          </a:p>
        </p:txBody>
      </p:sp>
      <p:sp>
        <p:nvSpPr>
          <p:cNvPr id="13" name="TextBox 12"/>
          <p:cNvSpPr txBox="1"/>
          <p:nvPr/>
        </p:nvSpPr>
        <p:spPr>
          <a:xfrm>
            <a:off x="1143000" y="6488669"/>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endParaRPr lang="ja-JP" altLang="en-US" sz="1400" kern="0" dirty="0">
              <a:solidFill>
                <a:sysClr val="windowText" lastClr="000000"/>
              </a:solidFill>
              <a:latin typeface="Consolas" charset="0"/>
              <a:ea typeface="Consolas" charset="0"/>
              <a:cs typeface="Consolas" charset="0"/>
              <a:sym typeface="Helvetica Neue"/>
            </a:endParaRPr>
          </a:p>
        </p:txBody>
      </p:sp>
    </p:spTree>
    <p:extLst>
      <p:ext uri="{BB962C8B-B14F-4D97-AF65-F5344CB8AC3E}">
        <p14:creationId xmlns:p14="http://schemas.microsoft.com/office/powerpoint/2010/main" val="90059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37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122" name="Straight Connector 121"/>
          <p:cNvCxnSpPr/>
          <p:nvPr/>
        </p:nvCxnSpPr>
        <p:spPr>
          <a:xfrm>
            <a:off x="3250438" y="964627"/>
            <a:ext cx="7531861" cy="0"/>
          </a:xfrm>
          <a:prstGeom prst="line">
            <a:avLst/>
          </a:prstGeom>
          <a:noFill/>
          <a:ln w="25400" cap="flat">
            <a:solidFill>
              <a:srgbClr val="000000"/>
            </a:solidFill>
            <a:prstDash val="sysDot"/>
            <a:bevel/>
          </a:ln>
          <a:effectLst/>
        </p:spPr>
      </p:cxnSp>
      <p:sp>
        <p:nvSpPr>
          <p:cNvPr id="101" name="Rounded Rectangle 100"/>
          <p:cNvSpPr/>
          <p:nvPr/>
        </p:nvSpPr>
        <p:spPr>
          <a:xfrm>
            <a:off x="551758" y="1948075"/>
            <a:ext cx="10230542" cy="790748"/>
          </a:xfrm>
          <a:prstGeom prst="roundRect">
            <a:avLst>
              <a:gd name="adj" fmla="val 5536"/>
            </a:avLst>
          </a:prstGeom>
          <a:solidFill>
            <a:srgbClr val="70AD47">
              <a:lumMod val="60000"/>
              <a:lumOff val="40000"/>
            </a:srgbClr>
          </a:solidFill>
          <a:ln w="25400" cap="flat" cmpd="sng" algn="ctr">
            <a:solidFill>
              <a:srgbClr val="70AD47"/>
            </a:solidFill>
            <a:prstDash val="solid"/>
          </a:ln>
          <a:effectLst/>
        </p:spPr>
        <p:txBody>
          <a:bodyPr rot="0" spcFirstLastPara="1" vertOverflow="overflow" horzOverflow="overflow" vert="horz" wrap="square" lIns="45718" tIns="0" rIns="45718" bIns="0" numCol="1" spcCol="38100" rtlCol="0" fromWordArt="0" anchor="t" anchorCtr="0" forceAA="0" compatLnSpc="1">
            <a:prstTxWarp prst="textNoShape">
              <a:avLst/>
            </a:prstTxWarp>
            <a:noAutofit/>
          </a:bodyPr>
          <a:lstStyle/>
          <a:p>
            <a:pPr algn="ctr" latinLnBrk="1" hangingPunct="0"/>
            <a:r>
              <a:rPr kumimoji="0" lang="en-US" altLang="ja-JP" sz="1600" kern="0" dirty="0">
                <a:solidFill>
                  <a:srgbClr val="000000"/>
                </a:solidFill>
                <a:latin typeface="Calibri Light" charset="0"/>
                <a:ea typeface="Calibri Light" charset="0"/>
                <a:cs typeface="Calibri Light" charset="0"/>
                <a:sym typeface="Helvetica Neue"/>
              </a:rPr>
              <a:t>Libraries</a:t>
            </a:r>
          </a:p>
        </p:txBody>
      </p:sp>
      <p:sp>
        <p:nvSpPr>
          <p:cNvPr id="74" name="Rounded Rectangle 73"/>
          <p:cNvSpPr/>
          <p:nvPr/>
        </p:nvSpPr>
        <p:spPr>
          <a:xfrm>
            <a:off x="3250439" y="409234"/>
            <a:ext cx="7531860" cy="360000"/>
          </a:xfrm>
          <a:prstGeom prst="roundRect">
            <a:avLst/>
          </a:prstGeom>
          <a:solidFill>
            <a:srgbClr val="4472C4">
              <a:lumMod val="40000"/>
              <a:lumOff val="60000"/>
            </a:srgbClr>
          </a:solidFill>
          <a:ln w="25400" cap="flat" cmpd="sng" algn="ctr">
            <a:solidFill>
              <a:srgbClr val="4472C4"/>
            </a:solidFill>
            <a:prstDash val="solid"/>
          </a:ln>
          <a:effectLst/>
        </p:spPr>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kern="0" dirty="0">
                <a:solidFill>
                  <a:srgbClr val="000000"/>
                </a:solidFill>
                <a:latin typeface="Calibri Light" charset="0"/>
                <a:ea typeface="Calibri Light" charset="0"/>
                <a:cs typeface="Calibri Light" charset="0"/>
                <a:sym typeface="Helvetica Neue"/>
              </a:rPr>
              <a:t>Applications</a:t>
            </a:r>
          </a:p>
        </p:txBody>
      </p:sp>
      <p:cxnSp>
        <p:nvCxnSpPr>
          <p:cNvPr id="75" name="Straight Connector 74"/>
          <p:cNvCxnSpPr/>
          <p:nvPr/>
        </p:nvCxnSpPr>
        <p:spPr>
          <a:xfrm>
            <a:off x="551757" y="1710560"/>
            <a:ext cx="10110396" cy="0"/>
          </a:xfrm>
          <a:prstGeom prst="line">
            <a:avLst/>
          </a:prstGeom>
          <a:noFill/>
          <a:ln w="25400" cap="flat">
            <a:solidFill>
              <a:srgbClr val="000000"/>
            </a:solidFill>
            <a:prstDash val="sysDot"/>
            <a:bevel/>
          </a:ln>
          <a:effectLst/>
        </p:spPr>
      </p:cxnSp>
      <p:sp>
        <p:nvSpPr>
          <p:cNvPr id="76" name="TextBox 75"/>
          <p:cNvSpPr txBox="1"/>
          <p:nvPr/>
        </p:nvSpPr>
        <p:spPr>
          <a:xfrm>
            <a:off x="4949639" y="1541285"/>
            <a:ext cx="1445263" cy="338550"/>
          </a:xfrm>
          <a:prstGeom prst="rect">
            <a:avLst/>
          </a:prstGeom>
          <a:solidFill>
            <a:srgbClr val="FFFFFF"/>
          </a:solidFill>
          <a:ln w="12700" cap="flat">
            <a:noFill/>
            <a:miter lim="400000"/>
          </a:ln>
          <a:effectLst/>
        </p:spPr>
        <p:txBody>
          <a:bodyPr rot="0" spcFirstLastPara="1" vertOverflow="overflow" horzOverflow="overflow" vert="horz" wrap="none" lIns="45718" tIns="45718" rIns="45718" bIns="45718" numCol="1" spcCol="38100" rtlCol="0" anchor="t">
            <a:spAutoFit/>
          </a:bodyPr>
          <a:lstStyle/>
          <a:p>
            <a:pPr marL="0" marR="0" lvl="0" indent="0" defTabSz="914400" eaLnBrk="1" fontAlgn="auto" latinLnBrk="1" hangingPunct="0">
              <a:lnSpc>
                <a:spcPct val="100000"/>
              </a:lnSpc>
              <a:spcBef>
                <a:spcPts val="0"/>
              </a:spcBef>
              <a:spcAft>
                <a:spcPts val="0"/>
              </a:spcAft>
              <a:buClrTx/>
              <a:buSzTx/>
              <a:buFontTx/>
              <a:buNone/>
              <a:tabLst/>
              <a:defRPr/>
            </a:pPr>
            <a:r>
              <a:rPr kumimoji="0" lang="en-US" altLang="ja-JP" sz="1600" u="none" strike="noStrike" kern="0" cap="none" spc="0" normalizeH="0" baseline="0" noProof="0" dirty="0" smtClean="0">
                <a:ln>
                  <a:noFill/>
                </a:ln>
                <a:solidFill>
                  <a:srgbClr val="000000"/>
                </a:solidFill>
                <a:effectLst/>
                <a:uLnTx/>
                <a:uFillTx/>
                <a:latin typeface="Calibri Light" charset="0"/>
                <a:ea typeface="Calibri Light" charset="0"/>
                <a:cs typeface="Calibri Light" charset="0"/>
                <a:sym typeface="Helvetica Neue"/>
              </a:rPr>
              <a:t>Library Interface</a:t>
            </a:r>
            <a:endParaRPr kumimoji="0" lang="ja-JP" altLang="en-US" sz="1600" u="none" strike="noStrike" kern="0" cap="none" spc="0" normalizeH="0" baseline="0" noProof="0" dirty="0" smtClean="0">
              <a:ln>
                <a:noFill/>
              </a:ln>
              <a:solidFill>
                <a:srgbClr val="000000"/>
              </a:solidFill>
              <a:effectLst/>
              <a:uLnTx/>
              <a:uFillTx/>
              <a:latin typeface="Calibri Light" charset="0"/>
              <a:ea typeface="Calibri Light" charset="0"/>
              <a:cs typeface="Calibri Light" charset="0"/>
              <a:sym typeface="Helvetica Neue"/>
            </a:endParaRPr>
          </a:p>
        </p:txBody>
      </p:sp>
      <p:sp>
        <p:nvSpPr>
          <p:cNvPr id="77" name="Rounded Rectangle 76"/>
          <p:cNvSpPr/>
          <p:nvPr/>
        </p:nvSpPr>
        <p:spPr>
          <a:xfrm>
            <a:off x="3250439" y="2303577"/>
            <a:ext cx="1260000" cy="288000"/>
          </a:xfrm>
          <a:prstGeom prst="roundRect">
            <a:avLst>
              <a:gd name="adj" fmla="val 8518"/>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MPI</a:t>
            </a:r>
          </a:p>
        </p:txBody>
      </p:sp>
      <p:sp>
        <p:nvSpPr>
          <p:cNvPr id="81" name="Rounded Rectangle 80"/>
          <p:cNvSpPr/>
          <p:nvPr/>
        </p:nvSpPr>
        <p:spPr>
          <a:xfrm>
            <a:off x="568086" y="3698658"/>
            <a:ext cx="10214212" cy="792000"/>
          </a:xfrm>
          <a:prstGeom prst="roundRect">
            <a:avLst>
              <a:gd name="adj" fmla="val 5536"/>
            </a:avLst>
          </a:prstGeom>
          <a:solidFill>
            <a:schemeClr val="accent2">
              <a:lumMod val="40000"/>
              <a:lumOff val="60000"/>
            </a:schemeClr>
          </a:solidFill>
          <a:ln>
            <a:solidFill>
              <a:schemeClr val="accent2"/>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45718" numCol="1" spcCol="38100" rtlCol="0" fromWordArt="0" anchor="t" anchorCtr="0" forceAA="0" compatLnSpc="1">
            <a:prstTxWarp prst="textNoShape">
              <a:avLst/>
            </a:prstTxWarp>
            <a:noAutofit/>
          </a:bodyPr>
          <a:lstStyle/>
          <a:p>
            <a:pPr algn="ctr" latinLnBrk="1" hangingPunct="0"/>
            <a:r>
              <a:rPr kumimoji="0" lang="en-US" altLang="ja-JP" sz="1600" dirty="0" err="1">
                <a:solidFill>
                  <a:schemeClr val="tx1"/>
                </a:solidFill>
                <a:latin typeface="Calibri Light" charset="0"/>
                <a:ea typeface="Calibri Light" charset="0"/>
                <a:cs typeface="Calibri Light" charset="0"/>
                <a:sym typeface="Helvetica Neue"/>
              </a:rPr>
              <a:t>McKernel</a:t>
            </a:r>
            <a:endParaRPr kumimoji="0" lang="en-US" altLang="ja-JP" sz="1600" dirty="0">
              <a:solidFill>
                <a:schemeClr val="tx1"/>
              </a:solidFill>
              <a:latin typeface="Calibri Light" charset="0"/>
              <a:ea typeface="Calibri Light" charset="0"/>
              <a:cs typeface="Calibri Light" charset="0"/>
              <a:sym typeface="Helvetica Neue"/>
            </a:endParaRPr>
          </a:p>
        </p:txBody>
      </p:sp>
      <p:cxnSp>
        <p:nvCxnSpPr>
          <p:cNvPr id="94" name="Straight Connector 93"/>
          <p:cNvCxnSpPr/>
          <p:nvPr/>
        </p:nvCxnSpPr>
        <p:spPr>
          <a:xfrm>
            <a:off x="551757" y="2989919"/>
            <a:ext cx="10110396" cy="0"/>
          </a:xfrm>
          <a:prstGeom prst="line">
            <a:avLst/>
          </a:prstGeom>
          <a:noFill/>
          <a:ln w="25400" cap="flat">
            <a:solidFill>
              <a:srgbClr val="000000"/>
            </a:solidFill>
            <a:prstDash val="sysDot"/>
            <a:bevel/>
          </a:ln>
          <a:effectLst/>
        </p:spPr>
      </p:cxnSp>
      <p:sp>
        <p:nvSpPr>
          <p:cNvPr id="95" name="TextBox 94"/>
          <p:cNvSpPr txBox="1"/>
          <p:nvPr/>
        </p:nvSpPr>
        <p:spPr>
          <a:xfrm>
            <a:off x="4944830" y="2819828"/>
            <a:ext cx="1454881" cy="338550"/>
          </a:xfrm>
          <a:prstGeom prst="rect">
            <a:avLst/>
          </a:prstGeom>
          <a:solidFill>
            <a:srgbClr val="FFFFFF"/>
          </a:solidFill>
          <a:ln w="12700" cap="flat">
            <a:noFill/>
            <a:miter lim="400000"/>
          </a:ln>
          <a:effectLst/>
        </p:spPr>
        <p:txBody>
          <a:bodyPr rot="0" spcFirstLastPara="1" vertOverflow="overflow" horzOverflow="overflow" vert="horz" wrap="none" lIns="45718" tIns="45718" rIns="45718" bIns="45718" numCol="1" spcCol="38100" rtlCol="0" anchor="t">
            <a:spAutoFit/>
          </a:bodyPr>
          <a:lstStyle/>
          <a:p>
            <a:pPr marL="0" marR="0" lvl="0" indent="0" defTabSz="914400" eaLnBrk="1" fontAlgn="auto" latinLnBrk="1" hangingPunct="0">
              <a:lnSpc>
                <a:spcPct val="100000"/>
              </a:lnSpc>
              <a:spcBef>
                <a:spcPts val="0"/>
              </a:spcBef>
              <a:spcAft>
                <a:spcPts val="0"/>
              </a:spcAft>
              <a:buClrTx/>
              <a:buSzTx/>
              <a:buFontTx/>
              <a:buNone/>
              <a:tabLst/>
              <a:defRPr/>
            </a:pPr>
            <a:r>
              <a:rPr kumimoji="0" lang="en-US" altLang="ja-JP" sz="1600" kern="0" smtClean="0">
                <a:solidFill>
                  <a:srgbClr val="000000"/>
                </a:solidFill>
                <a:latin typeface="Calibri Light" charset="0"/>
                <a:ea typeface="Calibri Light" charset="0"/>
                <a:cs typeface="Calibri Light" charset="0"/>
                <a:sym typeface="Helvetica Neue"/>
              </a:rPr>
              <a:t>Kernel Interface </a:t>
            </a:r>
            <a:endParaRPr kumimoji="0" lang="ja-JP" altLang="en-US" sz="1600" u="none" strike="noStrike" kern="0" cap="none" spc="0" normalizeH="0" baseline="0" noProof="0" dirty="0" smtClean="0">
              <a:ln>
                <a:noFill/>
              </a:ln>
              <a:solidFill>
                <a:srgbClr val="000000"/>
              </a:solidFill>
              <a:effectLst/>
              <a:uLnTx/>
              <a:uFillTx/>
              <a:latin typeface="Calibri Light" charset="0"/>
              <a:ea typeface="Calibri Light" charset="0"/>
              <a:cs typeface="Calibri Light" charset="0"/>
              <a:sym typeface="Helvetica Neue"/>
            </a:endParaRPr>
          </a:p>
        </p:txBody>
      </p:sp>
      <p:sp>
        <p:nvSpPr>
          <p:cNvPr id="98" name="Rounded Rectangle 97"/>
          <p:cNvSpPr/>
          <p:nvPr/>
        </p:nvSpPr>
        <p:spPr>
          <a:xfrm>
            <a:off x="4625336" y="2303577"/>
            <a:ext cx="1440000" cy="288000"/>
          </a:xfrm>
          <a:prstGeom prst="roundRect">
            <a:avLst>
              <a:gd name="adj" fmla="val 11376"/>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XPMEM</a:t>
            </a:r>
          </a:p>
        </p:txBody>
      </p:sp>
      <p:sp>
        <p:nvSpPr>
          <p:cNvPr id="99" name="Rounded Rectangle 98"/>
          <p:cNvSpPr/>
          <p:nvPr/>
        </p:nvSpPr>
        <p:spPr>
          <a:xfrm>
            <a:off x="6204949" y="2303577"/>
            <a:ext cx="2160000" cy="288000"/>
          </a:xfrm>
          <a:prstGeom prst="roundRect">
            <a:avLst>
              <a:gd name="adj" fmla="val 12678"/>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Utility Thread Offloading</a:t>
            </a:r>
          </a:p>
        </p:txBody>
      </p:sp>
      <p:sp>
        <p:nvSpPr>
          <p:cNvPr id="100" name="Rounded Rectangle 99"/>
          <p:cNvSpPr/>
          <p:nvPr/>
        </p:nvSpPr>
        <p:spPr>
          <a:xfrm>
            <a:off x="551757" y="1151106"/>
            <a:ext cx="2408190" cy="360000"/>
          </a:xfrm>
          <a:prstGeom prst="roundRect">
            <a:avLst/>
          </a:prstGeom>
          <a:solidFill>
            <a:srgbClr val="4472C4">
              <a:lumMod val="40000"/>
              <a:lumOff val="60000"/>
            </a:srgbClr>
          </a:solidFill>
          <a:ln w="25400" cap="flat" cmpd="sng" algn="ctr">
            <a:solidFill>
              <a:srgbClr val="4472C4"/>
            </a:solidFill>
            <a:prstDash val="solid"/>
          </a:ln>
          <a:effectLst/>
        </p:spPr>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kern="0" dirty="0">
                <a:solidFill>
                  <a:srgbClr val="000000"/>
                </a:solidFill>
                <a:latin typeface="Calibri Light" charset="0"/>
                <a:ea typeface="Calibri Light" charset="0"/>
                <a:cs typeface="Calibri Light" charset="0"/>
                <a:sym typeface="Helvetica Neue"/>
              </a:rPr>
              <a:t>Administrative</a:t>
            </a:r>
            <a:r>
              <a:rPr kumimoji="0" lang="ja-JP" altLang="en-US" sz="1600" kern="0" dirty="0">
                <a:solidFill>
                  <a:srgbClr val="000000"/>
                </a:solidFill>
                <a:latin typeface="Calibri Light" charset="0"/>
                <a:ea typeface="Calibri Light" charset="0"/>
                <a:cs typeface="Calibri Light" charset="0"/>
                <a:sym typeface="Helvetica Neue"/>
              </a:rPr>
              <a:t> </a:t>
            </a:r>
            <a:r>
              <a:rPr kumimoji="0" lang="en-US" altLang="ja-JP" sz="1600" kern="0" dirty="0">
                <a:solidFill>
                  <a:srgbClr val="000000"/>
                </a:solidFill>
                <a:latin typeface="Calibri Light" charset="0"/>
                <a:ea typeface="Calibri Light" charset="0"/>
                <a:cs typeface="Calibri Light" charset="0"/>
                <a:sym typeface="Helvetica Neue"/>
              </a:rPr>
              <a:t>Commands</a:t>
            </a:r>
          </a:p>
        </p:txBody>
      </p:sp>
      <p:sp>
        <p:nvSpPr>
          <p:cNvPr id="104" name="Rounded Rectangle 103"/>
          <p:cNvSpPr/>
          <p:nvPr/>
        </p:nvSpPr>
        <p:spPr>
          <a:xfrm>
            <a:off x="568085" y="3223374"/>
            <a:ext cx="10214213" cy="360000"/>
          </a:xfrm>
          <a:prstGeom prst="roundRect">
            <a:avLst>
              <a:gd name="adj" fmla="val 5536"/>
            </a:avLst>
          </a:prstGeom>
          <a:solidFill>
            <a:schemeClr val="accent2">
              <a:lumMod val="40000"/>
              <a:lumOff val="60000"/>
            </a:schemeClr>
          </a:solidFill>
          <a:ln>
            <a:solidFill>
              <a:schemeClr val="accent2"/>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45718"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IHK</a:t>
            </a:r>
          </a:p>
        </p:txBody>
      </p:sp>
      <p:sp>
        <p:nvSpPr>
          <p:cNvPr id="103" name="Rounded Rectangle 102"/>
          <p:cNvSpPr/>
          <p:nvPr/>
        </p:nvSpPr>
        <p:spPr>
          <a:xfrm>
            <a:off x="1233852" y="2303577"/>
            <a:ext cx="1044000" cy="288000"/>
          </a:xfrm>
          <a:prstGeom prst="roundRect">
            <a:avLst>
              <a:gd name="adj" fmla="val 9905"/>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err="1">
                <a:solidFill>
                  <a:schemeClr val="tx1"/>
                </a:solidFill>
                <a:latin typeface="Calibri Light" charset="0"/>
                <a:ea typeface="Calibri Light" charset="0"/>
                <a:cs typeface="Calibri Light" charset="0"/>
                <a:sym typeface="Helvetica Neue"/>
              </a:rPr>
              <a:t>libihk</a:t>
            </a:r>
            <a:endParaRPr kumimoji="0" lang="en-US" altLang="ja-JP" sz="1600" dirty="0">
              <a:solidFill>
                <a:schemeClr val="tx1"/>
              </a:solidFill>
              <a:latin typeface="Calibri Light" charset="0"/>
              <a:ea typeface="Calibri Light" charset="0"/>
              <a:cs typeface="Calibri Light" charset="0"/>
              <a:sym typeface="Helvetica Neue"/>
            </a:endParaRPr>
          </a:p>
        </p:txBody>
      </p:sp>
      <p:sp>
        <p:nvSpPr>
          <p:cNvPr id="111" name="Rounded Rectangle 110"/>
          <p:cNvSpPr/>
          <p:nvPr/>
        </p:nvSpPr>
        <p:spPr>
          <a:xfrm>
            <a:off x="3250438" y="1151106"/>
            <a:ext cx="7531861" cy="360000"/>
          </a:xfrm>
          <a:prstGeom prst="roundRect">
            <a:avLst/>
          </a:prstGeom>
          <a:solidFill>
            <a:srgbClr val="4472C4">
              <a:lumMod val="40000"/>
              <a:lumOff val="60000"/>
            </a:srgbClr>
          </a:solidFill>
          <a:ln w="25400" cap="flat" cmpd="sng" algn="ctr">
            <a:solidFill>
              <a:srgbClr val="4472C4"/>
            </a:solidFill>
            <a:prstDash val="solid"/>
          </a:ln>
          <a:effectLst/>
        </p:spPr>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kern="0" dirty="0" smtClean="0">
                <a:solidFill>
                  <a:srgbClr val="000000"/>
                </a:solidFill>
                <a:latin typeface="Calibri Light" charset="0"/>
                <a:ea typeface="Calibri Light" charset="0"/>
                <a:cs typeface="Calibri Light" charset="0"/>
                <a:sym typeface="Helvetica Neue"/>
              </a:rPr>
              <a:t>User</a:t>
            </a:r>
            <a:r>
              <a:rPr kumimoji="0" lang="ja-JP" altLang="en-US" sz="1600" kern="0" dirty="0" smtClean="0">
                <a:solidFill>
                  <a:srgbClr val="000000"/>
                </a:solidFill>
                <a:latin typeface="Calibri Light" charset="0"/>
                <a:ea typeface="Calibri Light" charset="0"/>
                <a:cs typeface="Calibri Light" charset="0"/>
                <a:sym typeface="Helvetica Neue"/>
              </a:rPr>
              <a:t> </a:t>
            </a:r>
            <a:r>
              <a:rPr kumimoji="0" lang="en-US" altLang="ja-JP" sz="1600" kern="0" dirty="0" smtClean="0">
                <a:solidFill>
                  <a:srgbClr val="000000"/>
                </a:solidFill>
                <a:latin typeface="Calibri Light" charset="0"/>
                <a:ea typeface="Calibri Light" charset="0"/>
                <a:cs typeface="Calibri Light" charset="0"/>
                <a:sym typeface="Helvetica Neue"/>
              </a:rPr>
              <a:t>Commands</a:t>
            </a:r>
            <a:endParaRPr kumimoji="0" lang="en-US" altLang="ja-JP" sz="1600" kern="0" dirty="0">
              <a:solidFill>
                <a:srgbClr val="000000"/>
              </a:solidFill>
              <a:latin typeface="Calibri Light" charset="0"/>
              <a:ea typeface="Calibri Light" charset="0"/>
              <a:cs typeface="Calibri Light" charset="0"/>
              <a:sym typeface="Helvetica Neue"/>
            </a:endParaRPr>
          </a:p>
        </p:txBody>
      </p:sp>
      <p:sp>
        <p:nvSpPr>
          <p:cNvPr id="112" name="Rounded Rectangle 111"/>
          <p:cNvSpPr/>
          <p:nvPr/>
        </p:nvSpPr>
        <p:spPr>
          <a:xfrm>
            <a:off x="8502153" y="2303577"/>
            <a:ext cx="2160000" cy="288000"/>
          </a:xfrm>
          <a:prstGeom prst="roundRect">
            <a:avLst>
              <a:gd name="adj" fmla="val 12678"/>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smtClean="0">
                <a:solidFill>
                  <a:schemeClr val="tx1"/>
                </a:solidFill>
                <a:latin typeface="Calibri Light" charset="0"/>
                <a:ea typeface="Calibri Light" charset="0"/>
                <a:cs typeface="Calibri Light" charset="0"/>
                <a:sym typeface="Helvetica Neue"/>
              </a:rPr>
              <a:t>Quick Process Launch</a:t>
            </a:r>
            <a:endParaRPr kumimoji="0" lang="en-US" altLang="ja-JP" sz="1600" dirty="0">
              <a:solidFill>
                <a:schemeClr val="tx1"/>
              </a:solidFill>
              <a:latin typeface="Calibri Light" charset="0"/>
              <a:ea typeface="Calibri Light" charset="0"/>
              <a:cs typeface="Calibri Light" charset="0"/>
              <a:sym typeface="Helvetica Neue"/>
            </a:endParaRPr>
          </a:p>
        </p:txBody>
      </p:sp>
      <p:sp>
        <p:nvSpPr>
          <p:cNvPr id="116" name="Rounded Rectangle 115"/>
          <p:cNvSpPr/>
          <p:nvPr/>
        </p:nvSpPr>
        <p:spPr>
          <a:xfrm>
            <a:off x="4599936" y="4043477"/>
            <a:ext cx="1440000" cy="288000"/>
          </a:xfrm>
          <a:prstGeom prst="roundRect">
            <a:avLst>
              <a:gd name="adj" fmla="val 11376"/>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XPMEM</a:t>
            </a:r>
          </a:p>
        </p:txBody>
      </p:sp>
      <p:sp>
        <p:nvSpPr>
          <p:cNvPr id="117" name="Rounded Rectangle 116"/>
          <p:cNvSpPr/>
          <p:nvPr/>
        </p:nvSpPr>
        <p:spPr>
          <a:xfrm>
            <a:off x="6179549" y="4043477"/>
            <a:ext cx="2160000" cy="288000"/>
          </a:xfrm>
          <a:prstGeom prst="roundRect">
            <a:avLst>
              <a:gd name="adj" fmla="val 12678"/>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a:solidFill>
                  <a:schemeClr val="tx1"/>
                </a:solidFill>
                <a:latin typeface="Calibri Light" charset="0"/>
                <a:ea typeface="Calibri Light" charset="0"/>
                <a:cs typeface="Calibri Light" charset="0"/>
                <a:sym typeface="Helvetica Neue"/>
              </a:rPr>
              <a:t>Utility Thread Offloading</a:t>
            </a:r>
          </a:p>
        </p:txBody>
      </p:sp>
      <p:sp>
        <p:nvSpPr>
          <p:cNvPr id="118" name="Rounded Rectangle 117"/>
          <p:cNvSpPr/>
          <p:nvPr/>
        </p:nvSpPr>
        <p:spPr>
          <a:xfrm>
            <a:off x="8476753" y="4043477"/>
            <a:ext cx="2160000" cy="288000"/>
          </a:xfrm>
          <a:prstGeom prst="roundRect">
            <a:avLst>
              <a:gd name="adj" fmla="val 12678"/>
            </a:avLst>
          </a:prstGeom>
          <a:solidFill>
            <a:schemeClr val="accent5">
              <a:lumMod val="20000"/>
              <a:lumOff val="80000"/>
            </a:schemeClr>
          </a:solidFill>
          <a:ln>
            <a:solidFill>
              <a:schemeClr val="accent5"/>
            </a:solidFill>
          </a:ln>
        </p:spPr>
        <p:style>
          <a:lnRef idx="2">
            <a:schemeClr val="accent5">
              <a:shade val="50000"/>
            </a:schemeClr>
          </a:lnRef>
          <a:fillRef idx="1">
            <a:schemeClr val="accent5"/>
          </a:fillRef>
          <a:effectRef idx="0">
            <a:schemeClr val="accent5"/>
          </a:effectRef>
          <a:fontRef idx="minor">
            <a:schemeClr val="lt1"/>
          </a:fontRef>
        </p:style>
        <p:txBody>
          <a:bodyPr rot="0" spcFirstLastPara="1" vertOverflow="overflow" horzOverflow="overflow" vert="horz" wrap="square" lIns="45718" tIns="0" rIns="45718" bIns="0" numCol="1" spcCol="38100" rtlCol="0" fromWordArt="0" anchor="ctr" anchorCtr="0" forceAA="0" compatLnSpc="1">
            <a:prstTxWarp prst="textNoShape">
              <a:avLst/>
            </a:prstTxWarp>
            <a:noAutofit/>
          </a:bodyPr>
          <a:lstStyle/>
          <a:p>
            <a:pPr algn="ctr" latinLnBrk="1" hangingPunct="0"/>
            <a:r>
              <a:rPr kumimoji="0" lang="en-US" altLang="ja-JP" sz="1600" dirty="0" smtClean="0">
                <a:solidFill>
                  <a:schemeClr val="tx1"/>
                </a:solidFill>
                <a:latin typeface="Calibri Light" charset="0"/>
                <a:ea typeface="Calibri Light" charset="0"/>
                <a:cs typeface="Calibri Light" charset="0"/>
                <a:sym typeface="Helvetica Neue"/>
              </a:rPr>
              <a:t>Quick Process Launch</a:t>
            </a:r>
            <a:endParaRPr kumimoji="0" lang="en-US" altLang="ja-JP" sz="1600" dirty="0">
              <a:solidFill>
                <a:schemeClr val="tx1"/>
              </a:solidFill>
              <a:latin typeface="Calibri Light" charset="0"/>
              <a:ea typeface="Calibri Light" charset="0"/>
              <a:cs typeface="Calibri Light" charset="0"/>
              <a:sym typeface="Helvetica Neue"/>
            </a:endParaRPr>
          </a:p>
        </p:txBody>
      </p:sp>
      <p:cxnSp>
        <p:nvCxnSpPr>
          <p:cNvPr id="119" name="Straight Connector 118"/>
          <p:cNvCxnSpPr/>
          <p:nvPr/>
        </p:nvCxnSpPr>
        <p:spPr>
          <a:xfrm>
            <a:off x="559015" y="964627"/>
            <a:ext cx="2400932" cy="0"/>
          </a:xfrm>
          <a:prstGeom prst="line">
            <a:avLst/>
          </a:prstGeom>
          <a:noFill/>
          <a:ln w="25400" cap="flat">
            <a:solidFill>
              <a:srgbClr val="000000"/>
            </a:solidFill>
            <a:prstDash val="sysDot"/>
            <a:bevel/>
          </a:ln>
          <a:effectLst/>
        </p:spPr>
      </p:cxnSp>
      <p:sp>
        <p:nvSpPr>
          <p:cNvPr id="120" name="TextBox 119"/>
          <p:cNvSpPr txBox="1"/>
          <p:nvPr/>
        </p:nvSpPr>
        <p:spPr>
          <a:xfrm>
            <a:off x="6385909" y="795352"/>
            <a:ext cx="1260919" cy="338550"/>
          </a:xfrm>
          <a:prstGeom prst="rect">
            <a:avLst/>
          </a:prstGeom>
          <a:solidFill>
            <a:srgbClr val="FFFFFF"/>
          </a:solidFill>
          <a:ln w="12700" cap="flat">
            <a:noFill/>
            <a:miter lim="400000"/>
          </a:ln>
          <a:effectLst/>
        </p:spPr>
        <p:txBody>
          <a:bodyPr rot="0" spcFirstLastPara="1" vertOverflow="overflow" horzOverflow="overflow" vert="horz" wrap="none" lIns="45718" tIns="45718" rIns="45718" bIns="45718" numCol="1" spcCol="38100" rtlCol="0" anchor="t">
            <a:spAutoFit/>
          </a:bodyPr>
          <a:lstStyle/>
          <a:p>
            <a:pPr marL="0" marR="0" lvl="0" indent="0" defTabSz="914400" eaLnBrk="1" fontAlgn="auto" latinLnBrk="1" hangingPunct="0">
              <a:lnSpc>
                <a:spcPct val="100000"/>
              </a:lnSpc>
              <a:spcBef>
                <a:spcPts val="0"/>
              </a:spcBef>
              <a:spcAft>
                <a:spcPts val="0"/>
              </a:spcAft>
              <a:buClrTx/>
              <a:buSzTx/>
              <a:buFontTx/>
              <a:buNone/>
              <a:tabLst/>
              <a:defRPr/>
            </a:pPr>
            <a:r>
              <a:rPr kumimoji="0" lang="en-US" altLang="ja-JP" sz="1600" u="none" strike="noStrike" kern="0" cap="none" spc="0" normalizeH="0" baseline="0" noProof="0" smtClean="0">
                <a:ln>
                  <a:noFill/>
                </a:ln>
                <a:solidFill>
                  <a:srgbClr val="000000"/>
                </a:solidFill>
                <a:effectLst/>
                <a:uLnTx/>
                <a:uFillTx/>
                <a:latin typeface="Calibri Light" charset="0"/>
                <a:ea typeface="Calibri Light" charset="0"/>
                <a:cs typeface="Calibri Light" charset="0"/>
                <a:sym typeface="Helvetica Neue"/>
              </a:rPr>
              <a:t>User Interface</a:t>
            </a:r>
            <a:endParaRPr kumimoji="0" lang="ja-JP" altLang="en-US" sz="1600" u="none" strike="noStrike" kern="0" cap="none" spc="0" normalizeH="0" baseline="0" noProof="0" dirty="0" smtClean="0">
              <a:ln>
                <a:noFill/>
              </a:ln>
              <a:solidFill>
                <a:srgbClr val="000000"/>
              </a:solidFill>
              <a:effectLst/>
              <a:uLnTx/>
              <a:uFillTx/>
              <a:latin typeface="Calibri Light" charset="0"/>
              <a:ea typeface="Calibri Light" charset="0"/>
              <a:cs typeface="Calibri Light" charset="0"/>
              <a:sym typeface="Helvetica Neue"/>
            </a:endParaRPr>
          </a:p>
        </p:txBody>
      </p:sp>
      <p:sp>
        <p:nvSpPr>
          <p:cNvPr id="126" name="TextBox 125"/>
          <p:cNvSpPr txBox="1"/>
          <p:nvPr/>
        </p:nvSpPr>
        <p:spPr>
          <a:xfrm>
            <a:off x="1051277" y="763347"/>
            <a:ext cx="1416409" cy="338550"/>
          </a:xfrm>
          <a:prstGeom prst="rect">
            <a:avLst/>
          </a:prstGeom>
          <a:solidFill>
            <a:srgbClr val="FFFFFF"/>
          </a:solidFill>
          <a:ln w="12700" cap="flat">
            <a:noFill/>
            <a:miter lim="400000"/>
          </a:ln>
          <a:effectLst/>
        </p:spPr>
        <p:txBody>
          <a:bodyPr rot="0" spcFirstLastPara="1" vertOverflow="overflow" horzOverflow="overflow" vert="horz" wrap="none" lIns="45718" tIns="45718" rIns="45718" bIns="45718" numCol="1" spcCol="38100" rtlCol="0" anchor="t">
            <a:spAutoFit/>
          </a:bodyPr>
          <a:lstStyle/>
          <a:p>
            <a:pPr marL="0" marR="0" lvl="0" indent="0" defTabSz="914400" eaLnBrk="1" fontAlgn="auto" latinLnBrk="1" hangingPunct="0">
              <a:lnSpc>
                <a:spcPct val="100000"/>
              </a:lnSpc>
              <a:spcBef>
                <a:spcPts val="0"/>
              </a:spcBef>
              <a:spcAft>
                <a:spcPts val="0"/>
              </a:spcAft>
              <a:buClrTx/>
              <a:buSzTx/>
              <a:buFontTx/>
              <a:buNone/>
              <a:tabLst/>
              <a:defRPr/>
            </a:pPr>
            <a:r>
              <a:rPr kumimoji="0" lang="en-US" altLang="ja-JP" sz="1600" u="none" strike="noStrike" kern="0" cap="none" spc="0" normalizeH="0" baseline="0" noProof="0" smtClean="0">
                <a:ln>
                  <a:noFill/>
                </a:ln>
                <a:solidFill>
                  <a:srgbClr val="000000"/>
                </a:solidFill>
                <a:effectLst/>
                <a:uLnTx/>
                <a:uFillTx/>
                <a:latin typeface="Calibri Light" charset="0"/>
                <a:ea typeface="Calibri Light" charset="0"/>
                <a:cs typeface="Calibri Light" charset="0"/>
                <a:sym typeface="Helvetica Neue"/>
              </a:rPr>
              <a:t>Admin Interface</a:t>
            </a:r>
            <a:endParaRPr kumimoji="0" lang="ja-JP" altLang="en-US" sz="1600" u="none" strike="noStrike" kern="0" cap="none" spc="0" normalizeH="0" baseline="0" noProof="0" dirty="0" smtClean="0">
              <a:ln>
                <a:noFill/>
              </a:ln>
              <a:solidFill>
                <a:srgbClr val="000000"/>
              </a:solidFill>
              <a:effectLst/>
              <a:uLnTx/>
              <a:uFillTx/>
              <a:latin typeface="Calibri Light" charset="0"/>
              <a:ea typeface="Calibri Light" charset="0"/>
              <a:cs typeface="Calibri Light" charset="0"/>
              <a:sym typeface="Helvetica Neue"/>
            </a:endParaRPr>
          </a:p>
        </p:txBody>
      </p:sp>
    </p:spTree>
    <p:extLst>
      <p:ext uri="{BB962C8B-B14F-4D97-AF65-F5344CB8AC3E}">
        <p14:creationId xmlns:p14="http://schemas.microsoft.com/office/powerpoint/2010/main" val="2178633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 name="Rectangle 91"/>
          <p:cNvSpPr/>
          <p:nvPr/>
        </p:nvSpPr>
        <p:spPr>
          <a:xfrm>
            <a:off x="6757045" y="2256814"/>
            <a:ext cx="1328790"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72656" y="2256814"/>
            <a:ext cx="30088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605615" y="2256814"/>
            <a:ext cx="1559052"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38426" y="2256814"/>
            <a:ext cx="20916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2113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4587916" y="2432970"/>
            <a:ext cx="1692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rgbClr val="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4587916" y="2878022"/>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981958" y="4140111"/>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140111"/>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46" name="直線矢印コネクタ 34"/>
          <p:cNvCxnSpPr/>
          <p:nvPr/>
        </p:nvCxnSpPr>
        <p:spPr bwMode="auto">
          <a:xfrm>
            <a:off x="2060181" y="1795880"/>
            <a:ext cx="8077574"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12"/>
          <p:cNvCxnSpPr/>
          <p:nvPr/>
        </p:nvCxnSpPr>
        <p:spPr bwMode="auto">
          <a:xfrm flipV="1">
            <a:off x="2060181" y="1795880"/>
            <a:ext cx="0" cy="2344232"/>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6" name="Straight Arrow Connector 15"/>
          <p:cNvCxnSpPr/>
          <p:nvPr/>
        </p:nvCxnSpPr>
        <p:spPr>
          <a:xfrm>
            <a:off x="5857070" y="1795880"/>
            <a:ext cx="0" cy="1224428"/>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9" name="直線矢印コネクタ 34"/>
          <p:cNvCxnSpPr/>
          <p:nvPr/>
        </p:nvCxnSpPr>
        <p:spPr bwMode="auto">
          <a:xfrm flipH="1">
            <a:off x="5857070" y="3020308"/>
            <a:ext cx="1069721"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5" name="TextBox 64"/>
          <p:cNvSpPr txBox="1"/>
          <p:nvPr/>
        </p:nvSpPr>
        <p:spPr>
          <a:xfrm>
            <a:off x="2556997" y="1442113"/>
            <a:ext cx="5946052"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(1) MPI</a:t>
            </a:r>
            <a:r>
              <a:rPr lang="ja-JP" altLang="en-US" sz="1400" dirty="0" smtClean="0">
                <a:latin typeface="Yu Gothic" charset="-128"/>
                <a:ea typeface="Yu Gothic" charset="-128"/>
                <a:cs typeface="Yu Gothic" charset="-128"/>
              </a:rPr>
              <a:t>プロセス起動、標準出力等リダイレクト、</a:t>
            </a:r>
            <a:r>
              <a:rPr lang="en-US" altLang="ja-JP" sz="1400" dirty="0" smtClean="0">
                <a:latin typeface="Yu Gothic" charset="-128"/>
                <a:ea typeface="Yu Gothic" charset="-128"/>
                <a:cs typeface="Yu Gothic" charset="-128"/>
              </a:rPr>
              <a:t>MPI</a:t>
            </a:r>
            <a:r>
              <a:rPr lang="ja-JP" altLang="en-US" sz="1400" dirty="0" smtClean="0">
                <a:latin typeface="Yu Gothic" charset="-128"/>
                <a:ea typeface="Yu Gothic" charset="-128"/>
                <a:cs typeface="Yu Gothic" charset="-128"/>
              </a:rPr>
              <a:t>プログラム</a:t>
            </a:r>
            <a:r>
              <a:rPr lang="en-US" altLang="ja-JP" sz="1400" dirty="0" smtClean="0">
                <a:latin typeface="Yu Gothic" charset="-128"/>
                <a:ea typeface="Yu Gothic" charset="-128"/>
                <a:cs typeface="Yu Gothic" charset="-128"/>
              </a:rPr>
              <a:t>ID</a:t>
            </a:r>
            <a:r>
              <a:rPr lang="ja-JP" altLang="en-US" sz="1400" dirty="0" smtClean="0">
                <a:latin typeface="Yu Gothic" charset="-128"/>
                <a:ea typeface="Yu Gothic" charset="-128"/>
                <a:cs typeface="Yu Gothic" charset="-128"/>
              </a:rPr>
              <a:t>通知</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756924" y="2349372"/>
            <a:ext cx="1693298"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747238" y="2834038"/>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7"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7" name="Straight Arrow Connector 86"/>
          <p:cNvCxnSpPr/>
          <p:nvPr/>
        </p:nvCxnSpPr>
        <p:spPr>
          <a:xfrm>
            <a:off x="10137755" y="1795880"/>
            <a:ext cx="0" cy="1207091"/>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8" name="直線矢印コネクタ 34"/>
          <p:cNvCxnSpPr/>
          <p:nvPr/>
        </p:nvCxnSpPr>
        <p:spPr bwMode="auto">
          <a:xfrm flipH="1">
            <a:off x="10137755" y="3002971"/>
            <a:ext cx="79447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41638" y="4667497"/>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937998" y="4686028"/>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sp>
        <p:nvSpPr>
          <p:cNvPr id="238" name="Rectangle 237"/>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268" name="直線矢印コネクタ 34"/>
          <p:cNvCxnSpPr/>
          <p:nvPr/>
        </p:nvCxnSpPr>
        <p:spPr bwMode="auto">
          <a:xfrm flipH="1">
            <a:off x="2165131" y="4402403"/>
            <a:ext cx="1816827"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71" name="TextBox 270"/>
          <p:cNvSpPr txBox="1"/>
          <p:nvPr/>
        </p:nvSpPr>
        <p:spPr>
          <a:xfrm>
            <a:off x="2148590" y="3892815"/>
            <a:ext cx="1781207" cy="523220"/>
          </a:xfrm>
          <a:prstGeom prst="rect">
            <a:avLst/>
          </a:prstGeom>
          <a:noFill/>
        </p:spPr>
        <p:txBody>
          <a:bodyPr wrap="square" rtlCol="0">
            <a:spAutoFit/>
          </a:bodyPr>
          <a:lstStyle/>
          <a:p>
            <a:pPr marL="277813" indent="-277813"/>
            <a:r>
              <a:rPr lang="en-US" altLang="ja-JP" sz="1400" dirty="0" smtClean="0">
                <a:latin typeface="Yu Gothic" charset="-128"/>
                <a:ea typeface="Yu Gothic" charset="-128"/>
                <a:cs typeface="Yu Gothic" charset="-128"/>
              </a:rPr>
              <a:t>(2) </a:t>
            </a:r>
            <a:r>
              <a:rPr lang="ja-JP" altLang="en-US" sz="1400" dirty="0" smtClean="0">
                <a:latin typeface="Yu Gothic" charset="-128"/>
                <a:ea typeface="Yu Gothic" charset="-128"/>
                <a:cs typeface="Yu Gothic" charset="-128"/>
              </a:rPr>
              <a:t>起動、計算完了待ち</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699660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 name="Rectangle 91"/>
          <p:cNvSpPr/>
          <p:nvPr/>
        </p:nvSpPr>
        <p:spPr>
          <a:xfrm>
            <a:off x="6179558" y="2256814"/>
            <a:ext cx="1534323"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400703" y="2256814"/>
            <a:ext cx="2760870"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479780" y="2256814"/>
            <a:ext cx="662907"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51875" y="2256814"/>
            <a:ext cx="2427632"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740337" y="2256814"/>
            <a:ext cx="1424332"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166470" y="2256814"/>
            <a:ext cx="2542239"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14364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3627030" y="2432970"/>
            <a:ext cx="1188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3610004" y="2878022"/>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554837"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610004" y="4729044"/>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143641" y="4729044"/>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4" name="角丸四角形 17"/>
          <p:cNvSpPr/>
          <p:nvPr/>
        </p:nvSpPr>
        <p:spPr bwMode="auto">
          <a:xfrm>
            <a:off x="8270666" y="2349372"/>
            <a:ext cx="1188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260980" y="2834038"/>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8" name="直線矢印コネクタ 34"/>
          <p:cNvCxnSpPr/>
          <p:nvPr/>
        </p:nvCxnSpPr>
        <p:spPr bwMode="auto">
          <a:xfrm flipH="1">
            <a:off x="9394280" y="3017259"/>
            <a:ext cx="1537949"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05" name="直線矢印コネクタ 34"/>
          <p:cNvCxnSpPr/>
          <p:nvPr/>
        </p:nvCxnSpPr>
        <p:spPr bwMode="auto">
          <a:xfrm>
            <a:off x="9258689" y="1501363"/>
            <a:ext cx="0" cy="132932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59" name="直線矢印コネクタ 34"/>
          <p:cNvCxnSpPr/>
          <p:nvPr/>
        </p:nvCxnSpPr>
        <p:spPr bwMode="auto">
          <a:xfrm>
            <a:off x="1048913" y="1501363"/>
            <a:ext cx="8209776"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66" name="直線矢印コネクタ 34"/>
          <p:cNvCxnSpPr/>
          <p:nvPr/>
        </p:nvCxnSpPr>
        <p:spPr bwMode="auto">
          <a:xfrm flipV="1">
            <a:off x="104891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569684" y="5256430"/>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566044" y="5274961"/>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5" name="直線矢印コネクタ 34"/>
          <p:cNvCxnSpPr/>
          <p:nvPr/>
        </p:nvCxnSpPr>
        <p:spPr bwMode="auto">
          <a:xfrm>
            <a:off x="4704287" y="3059392"/>
            <a:ext cx="185055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96" name="直線矢印コネクタ 34"/>
          <p:cNvCxnSpPr/>
          <p:nvPr/>
        </p:nvCxnSpPr>
        <p:spPr bwMode="auto">
          <a:xfrm>
            <a:off x="4704287" y="1090864"/>
            <a:ext cx="0" cy="1968528"/>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21" name="TextBox 20"/>
          <p:cNvSpPr txBox="1"/>
          <p:nvPr/>
        </p:nvSpPr>
        <p:spPr>
          <a:xfrm>
            <a:off x="5753250" y="697978"/>
            <a:ext cx="2016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(4)</a:t>
            </a:r>
            <a:r>
              <a:rPr kumimoji="1" lang="ja-JP" altLang="en-US" sz="1400" dirty="0" smtClean="0">
                <a:latin typeface="Yu Gothic" charset="-128"/>
                <a:ea typeface="Yu Gothic" charset="-128"/>
                <a:cs typeface="Yu Gothic" charset="-128"/>
              </a:rPr>
              <a:t> 計算完了同期</a:t>
            </a:r>
            <a:endParaRPr kumimoji="1" lang="ja-JP" altLang="en-US" sz="1400" dirty="0">
              <a:latin typeface="Yu Gothic" charset="-128"/>
              <a:ea typeface="Yu Gothic" charset="-128"/>
              <a:cs typeface="Yu Gothic" charset="-128"/>
            </a:endParaRPr>
          </a:p>
        </p:txBody>
      </p:sp>
      <p:cxnSp>
        <p:nvCxnSpPr>
          <p:cNvPr id="214" name="直線矢印コネクタ 34"/>
          <p:cNvCxnSpPr/>
          <p:nvPr/>
        </p:nvCxnSpPr>
        <p:spPr bwMode="auto">
          <a:xfrm flipV="1">
            <a:off x="2093667" y="4977807"/>
            <a:ext cx="1842910"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18" name="TextBox 217"/>
          <p:cNvSpPr txBox="1"/>
          <p:nvPr/>
        </p:nvSpPr>
        <p:spPr>
          <a:xfrm>
            <a:off x="2041092" y="5153648"/>
            <a:ext cx="1561206" cy="307777"/>
          </a:xfrm>
          <a:prstGeom prst="rect">
            <a:avLst/>
          </a:prstGeom>
          <a:noFill/>
        </p:spPr>
        <p:txBody>
          <a:bodyPr vert="horz" wrap="square" rtlCol="0">
            <a:spAutoFit/>
          </a:bodyPr>
          <a:lstStyle/>
          <a:p>
            <a:pPr algn="ctr"/>
            <a:endParaRPr kumimoji="1" lang="ja-JP" altLang="en-US" sz="1400" dirty="0">
              <a:latin typeface="Yu Gothic" charset="-128"/>
              <a:ea typeface="Yu Gothic" charset="-128"/>
              <a:cs typeface="Yu Gothic" charset="-128"/>
            </a:endParaRPr>
          </a:p>
        </p:txBody>
      </p:sp>
      <p:sp>
        <p:nvSpPr>
          <p:cNvPr id="238" name="Rectangle 237"/>
          <p:cNvSpPr/>
          <p:nvPr/>
        </p:nvSpPr>
        <p:spPr>
          <a:xfrm>
            <a:off x="7749259"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43" name="直線矢印コネクタ 34"/>
          <p:cNvCxnSpPr/>
          <p:nvPr/>
        </p:nvCxnSpPr>
        <p:spPr bwMode="auto">
          <a:xfrm>
            <a:off x="9394280" y="1076575"/>
            <a:ext cx="0" cy="194400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8" name="直線矢印コネクタ 34"/>
          <p:cNvCxnSpPr/>
          <p:nvPr/>
        </p:nvCxnSpPr>
        <p:spPr bwMode="auto">
          <a:xfrm>
            <a:off x="804826" y="1073733"/>
            <a:ext cx="8589454"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2" name="直線矢印コネクタ 34"/>
          <p:cNvCxnSpPr/>
          <p:nvPr/>
        </p:nvCxnSpPr>
        <p:spPr bwMode="auto">
          <a:xfrm flipV="1">
            <a:off x="804826" y="1090864"/>
            <a:ext cx="0" cy="1342106"/>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1" name="TextBox 40"/>
          <p:cNvSpPr txBox="1"/>
          <p:nvPr/>
        </p:nvSpPr>
        <p:spPr>
          <a:xfrm>
            <a:off x="374900" y="5311976"/>
            <a:ext cx="1561206"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a:t>
            </a:r>
            <a:r>
              <a:rPr lang="en-US" altLang="ja-JP" sz="1400" dirty="0">
                <a:latin typeface="Yu Gothic" charset="-128"/>
                <a:ea typeface="Yu Gothic" charset="-128"/>
                <a:cs typeface="Yu Gothic" charset="-128"/>
              </a:rPr>
              <a:t>9</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終了</a:t>
            </a:r>
            <a:endParaRPr kumimoji="1" lang="ja-JP" altLang="en-US" sz="1400" dirty="0">
              <a:latin typeface="Yu Gothic" charset="-128"/>
              <a:ea typeface="Yu Gothic" charset="-128"/>
              <a:cs typeface="Yu Gothic" charset="-128"/>
            </a:endParaRPr>
          </a:p>
        </p:txBody>
      </p:sp>
      <p:sp>
        <p:nvSpPr>
          <p:cNvPr id="42" name="TextBox 41"/>
          <p:cNvSpPr txBox="1"/>
          <p:nvPr/>
        </p:nvSpPr>
        <p:spPr>
          <a:xfrm>
            <a:off x="10725600" y="3663292"/>
            <a:ext cx="1594462" cy="738664"/>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(3)</a:t>
            </a:r>
            <a:r>
              <a:rPr kumimoji="1" lang="ja-JP" altLang="en-US"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データ初期化と</a:t>
            </a:r>
            <a:r>
              <a:rPr kumimoji="1" lang="ja-JP" altLang="en-US" sz="1400" dirty="0" smtClean="0">
                <a:latin typeface="Yu Gothic" charset="-128"/>
                <a:ea typeface="Yu Gothic" charset="-128"/>
                <a:cs typeface="Yu Gothic" charset="-128"/>
              </a:rPr>
              <a:t>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(5) swap-out</a:t>
            </a:r>
            <a:endParaRPr kumimoji="1" lang="ja-JP" altLang="en-US" sz="1400" dirty="0">
              <a:latin typeface="Yu Gothic" charset="-128"/>
              <a:ea typeface="Yu Gothic" charset="-128"/>
              <a:cs typeface="Yu Gothic" charset="-128"/>
            </a:endParaRPr>
          </a:p>
        </p:txBody>
      </p:sp>
      <p:sp>
        <p:nvSpPr>
          <p:cNvPr id="44" name="TextBox 43"/>
          <p:cNvSpPr txBox="1"/>
          <p:nvPr/>
        </p:nvSpPr>
        <p:spPr>
          <a:xfrm>
            <a:off x="6271967" y="3790093"/>
            <a:ext cx="1497283" cy="738664"/>
          </a:xfrm>
          <a:prstGeom prst="rect">
            <a:avLst/>
          </a:prstGeom>
          <a:noFill/>
        </p:spPr>
        <p:txBody>
          <a:bodyPr vert="horz" wrap="square" rtlCol="0">
            <a:spAutoFit/>
          </a:bodyPr>
          <a:lstStyle/>
          <a:p>
            <a:pPr marL="231775" indent="-231775"/>
            <a:r>
              <a:rPr kumimoji="1" lang="en-US" altLang="ja-JP" sz="1400" dirty="0" smtClean="0">
                <a:latin typeface="Yu Gothic" charset="-128"/>
                <a:ea typeface="Yu Gothic" charset="-128"/>
                <a:cs typeface="Yu Gothic" charset="-128"/>
              </a:rPr>
              <a:t>(3)</a:t>
            </a:r>
            <a:r>
              <a:rPr kumimoji="1" lang="ja-JP" altLang="en-US" sz="1400" dirty="0" smtClean="0">
                <a:latin typeface="Yu Gothic" charset="-128"/>
                <a:ea typeface="Yu Gothic" charset="-128"/>
                <a:cs typeface="Yu Gothic" charset="-128"/>
              </a:rPr>
              <a:t>データ初期化と計算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(5)</a:t>
            </a:r>
            <a:r>
              <a:rPr lang="ja-JP" altLang="en-US" sz="1400" dirty="0" smtClean="0">
                <a:latin typeface="Yu Gothic" charset="-128"/>
                <a:ea typeface="Yu Gothic" charset="-128"/>
                <a:cs typeface="Yu Gothic" charset="-128"/>
              </a:rPr>
              <a:t> </a:t>
            </a:r>
            <a:r>
              <a:rPr lang="en-US" altLang="ja-JP" sz="1400" dirty="0" smtClean="0">
                <a:latin typeface="Yu Gothic" charset="-128"/>
                <a:ea typeface="Yu Gothic" charset="-128"/>
                <a:cs typeface="Yu Gothic" charset="-128"/>
              </a:rPr>
              <a:t>swap-out</a:t>
            </a:r>
            <a:endParaRPr kumimoji="1" lang="en-US" altLang="ja-JP" sz="1400" dirty="0" smtClean="0">
              <a:latin typeface="Yu Gothic" charset="-128"/>
              <a:ea typeface="Yu Gothic" charset="-128"/>
              <a:cs typeface="Yu Gothic" charset="-128"/>
            </a:endParaRPr>
          </a:p>
        </p:txBody>
      </p:sp>
      <p:cxnSp>
        <p:nvCxnSpPr>
          <p:cNvPr id="45" name="直線矢印コネクタ 34"/>
          <p:cNvCxnSpPr/>
          <p:nvPr/>
        </p:nvCxnSpPr>
        <p:spPr bwMode="auto">
          <a:xfrm flipV="1">
            <a:off x="3741332" y="3626859"/>
            <a:ext cx="0" cy="11082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46" name="直線矢印コネクタ 34"/>
          <p:cNvCxnSpPr/>
          <p:nvPr/>
        </p:nvCxnSpPr>
        <p:spPr bwMode="auto">
          <a:xfrm>
            <a:off x="3927878" y="3598022"/>
            <a:ext cx="0" cy="1379001"/>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34"/>
          <p:cNvCxnSpPr/>
          <p:nvPr/>
        </p:nvCxnSpPr>
        <p:spPr bwMode="auto">
          <a:xfrm>
            <a:off x="4815030" y="3486667"/>
            <a:ext cx="1739807"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4" name="直線矢印コネクタ 34"/>
          <p:cNvCxnSpPr/>
          <p:nvPr/>
        </p:nvCxnSpPr>
        <p:spPr bwMode="auto">
          <a:xfrm>
            <a:off x="4555739" y="1513150"/>
            <a:ext cx="0" cy="1364872"/>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55" name="TextBox 54"/>
          <p:cNvSpPr txBox="1"/>
          <p:nvPr/>
        </p:nvSpPr>
        <p:spPr>
          <a:xfrm>
            <a:off x="5766705" y="1202229"/>
            <a:ext cx="2052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(7)</a:t>
            </a:r>
            <a:r>
              <a:rPr kumimoji="1" lang="ja-JP" altLang="en-US" sz="1400" dirty="0" smtClean="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swap</a:t>
            </a:r>
            <a:r>
              <a:rPr kumimoji="1" lang="ja-JP" altLang="en-US" sz="1400" dirty="0" smtClean="0">
                <a:latin typeface="Yu Gothic" charset="-128"/>
                <a:ea typeface="Yu Gothic" charset="-128"/>
                <a:cs typeface="Yu Gothic" charset="-128"/>
              </a:rPr>
              <a:t>完了同期</a:t>
            </a:r>
            <a:endParaRPr kumimoji="1" lang="ja-JP" altLang="en-US" sz="1400" dirty="0">
              <a:latin typeface="Yu Gothic" charset="-128"/>
              <a:ea typeface="Yu Gothic" charset="-128"/>
              <a:cs typeface="Yu Gothic" charset="-128"/>
            </a:endParaRPr>
          </a:p>
        </p:txBody>
      </p:sp>
      <p:sp>
        <p:nvSpPr>
          <p:cNvPr id="56" name="TextBox 55"/>
          <p:cNvSpPr txBox="1"/>
          <p:nvPr/>
        </p:nvSpPr>
        <p:spPr>
          <a:xfrm>
            <a:off x="1936106" y="3914709"/>
            <a:ext cx="1794245" cy="738664"/>
          </a:xfrm>
          <a:prstGeom prst="rect">
            <a:avLst/>
          </a:prstGeom>
          <a:noFill/>
        </p:spPr>
        <p:txBody>
          <a:bodyPr vert="horz" wrap="square" rtlCol="0">
            <a:spAutoFit/>
          </a:bodyPr>
          <a:lstStyle/>
          <a:p>
            <a:pPr marL="188913" indent="-188913"/>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10</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lang="en-US" altLang="ja-JP" sz="1400" dirty="0">
                <a:latin typeface="Yu Gothic" charset="-128"/>
                <a:cs typeface="Yu Gothic" charset="-128"/>
              </a:rPr>
              <a:t>MPI</a:t>
            </a:r>
            <a:r>
              <a:rPr lang="ja-JP" altLang="en-US" sz="1400" dirty="0">
                <a:latin typeface="Yu Gothic" charset="-128"/>
                <a:cs typeface="Yu Gothic" charset="-128"/>
              </a:rPr>
              <a:t>プログラム</a:t>
            </a:r>
            <a:r>
              <a:rPr lang="ja-JP" altLang="en-US" sz="1400" dirty="0" smtClean="0">
                <a:latin typeface="Yu Gothic" charset="-128"/>
                <a:cs typeface="Yu Gothic" charset="-128"/>
              </a:rPr>
              <a:t>の開始を記録、</a:t>
            </a:r>
            <a:r>
              <a:rPr kumimoji="1" lang="ja-JP" altLang="en-US" sz="1400" dirty="0" smtClean="0">
                <a:latin typeface="Yu Gothic" charset="-128"/>
                <a:ea typeface="Yu Gothic" charset="-128"/>
                <a:cs typeface="Yu Gothic" charset="-128"/>
              </a:rPr>
              <a:t>再開指示待ち</a:t>
            </a:r>
            <a:endParaRPr kumimoji="1" lang="en-US" altLang="ja-JP" sz="1400" dirty="0" smtClean="0">
              <a:latin typeface="Yu Gothic" charset="-128"/>
              <a:ea typeface="Yu Gothic" charset="-128"/>
              <a:cs typeface="Yu Gothic" charset="-128"/>
            </a:endParaRPr>
          </a:p>
        </p:txBody>
      </p:sp>
      <p:sp>
        <p:nvSpPr>
          <p:cNvPr id="63" name="TextBox 62"/>
          <p:cNvSpPr txBox="1"/>
          <p:nvPr/>
        </p:nvSpPr>
        <p:spPr>
          <a:xfrm>
            <a:off x="4704287" y="3584893"/>
            <a:ext cx="1532301" cy="523220"/>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(6)</a:t>
            </a:r>
            <a:r>
              <a:rPr kumimoji="1" lang="ja-JP" altLang="en-US" sz="1400" dirty="0" smtClean="0">
                <a:latin typeface="Yu Gothic" charset="-128"/>
                <a:ea typeface="Yu Gothic" charset="-128"/>
                <a:cs typeface="Yu Gothic" charset="-128"/>
              </a:rPr>
              <a:t> </a:t>
            </a:r>
            <a:r>
              <a:rPr lang="ja-JP" altLang="en-US" sz="1400" dirty="0" smtClean="0">
                <a:latin typeface="Yu Gothic" charset="-128"/>
                <a:cs typeface="Yu Gothic" charset="-128"/>
              </a:rPr>
              <a:t>再開</a:t>
            </a:r>
            <a:r>
              <a:rPr lang="ja-JP" altLang="en-US" sz="1400" dirty="0">
                <a:latin typeface="Yu Gothic" charset="-128"/>
                <a:cs typeface="Yu Gothic" charset="-128"/>
              </a:rPr>
              <a:t>までの処理依頼</a:t>
            </a:r>
          </a:p>
        </p:txBody>
      </p:sp>
      <p:cxnSp>
        <p:nvCxnSpPr>
          <p:cNvPr id="64" name="直線矢印コネクタ 34"/>
          <p:cNvCxnSpPr/>
          <p:nvPr/>
        </p:nvCxnSpPr>
        <p:spPr bwMode="auto">
          <a:xfrm>
            <a:off x="9448980" y="3486667"/>
            <a:ext cx="1483249"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7" name="TextBox 66"/>
          <p:cNvSpPr txBox="1"/>
          <p:nvPr/>
        </p:nvSpPr>
        <p:spPr>
          <a:xfrm>
            <a:off x="2090170" y="5118889"/>
            <a:ext cx="1800000" cy="307777"/>
          </a:xfrm>
          <a:prstGeom prst="rect">
            <a:avLst/>
          </a:prstGeom>
          <a:noFill/>
        </p:spPr>
        <p:txBody>
          <a:bodyPr vert="horz" wrap="square" rtlCol="0">
            <a:spAutoFit/>
          </a:bodyPr>
          <a:lstStyle/>
          <a:p>
            <a:r>
              <a:rPr lang="en-US" altLang="ja-JP" sz="1400" dirty="0" smtClean="0">
                <a:latin typeface="Yu Gothic" charset="-128"/>
                <a:ea typeface="Yu Gothic" charset="-128"/>
                <a:cs typeface="Yu Gothic" charset="-128"/>
              </a:rPr>
              <a:t>(8) </a:t>
            </a:r>
            <a:r>
              <a:rPr lang="ja-JP" altLang="en-US" sz="1400" dirty="0" smtClean="0">
                <a:latin typeface="Yu Gothic" charset="-128"/>
                <a:ea typeface="Yu Gothic" charset="-128"/>
                <a:cs typeface="Yu Gothic" charset="-128"/>
              </a:rPr>
              <a:t>計算完了通知</a:t>
            </a:r>
            <a:endParaRPr kumimoji="1" lang="en-US" altLang="ja-JP" sz="1400" dirty="0" smtClean="0">
              <a:latin typeface="Yu Gothic" charset="-128"/>
              <a:ea typeface="Yu Gothic" charset="-128"/>
              <a:cs typeface="Yu Gothic" charset="-128"/>
            </a:endParaRPr>
          </a:p>
        </p:txBody>
      </p:sp>
      <p:sp>
        <p:nvSpPr>
          <p:cNvPr id="50" name="TextBox 49"/>
          <p:cNvSpPr txBox="1"/>
          <p:nvPr/>
        </p:nvSpPr>
        <p:spPr>
          <a:xfrm>
            <a:off x="9448980" y="3584893"/>
            <a:ext cx="1368000" cy="523220"/>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(6)</a:t>
            </a:r>
            <a:r>
              <a:rPr lang="ja-JP" altLang="en-US" sz="1400" dirty="0" smtClean="0">
                <a:latin typeface="Yu Gothic" charset="-128"/>
                <a:ea typeface="Yu Gothic" charset="-128"/>
                <a:cs typeface="Yu Gothic" charset="-128"/>
              </a:rPr>
              <a:t> 再開までの処理依頼</a:t>
            </a:r>
            <a:endParaRPr kumimoji="1" lang="ja-JP" altLang="en-US" sz="1400" dirty="0">
              <a:latin typeface="Yu Gothic" charset="-128"/>
              <a:ea typeface="Yu Gothic" charset="-128"/>
              <a:cs typeface="Yu Gothic" charset="-128"/>
            </a:endParaRPr>
          </a:p>
        </p:txBody>
      </p:sp>
      <p:cxnSp>
        <p:nvCxnSpPr>
          <p:cNvPr id="57" name="直線矢印コネクタ 34"/>
          <p:cNvCxnSpPr/>
          <p:nvPr/>
        </p:nvCxnSpPr>
        <p:spPr bwMode="auto">
          <a:xfrm>
            <a:off x="9110055" y="1944923"/>
            <a:ext cx="0" cy="88576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8" name="直線矢印コネクタ 34"/>
          <p:cNvCxnSpPr/>
          <p:nvPr/>
        </p:nvCxnSpPr>
        <p:spPr bwMode="auto">
          <a:xfrm flipV="1">
            <a:off x="1320375" y="1954119"/>
            <a:ext cx="7789680" cy="4452"/>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9" name="直線矢印コネクタ 34"/>
          <p:cNvCxnSpPr/>
          <p:nvPr/>
        </p:nvCxnSpPr>
        <p:spPr bwMode="auto">
          <a:xfrm flipV="1">
            <a:off x="1320375" y="1954119"/>
            <a:ext cx="0" cy="47885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0" name="TextBox 59"/>
          <p:cNvSpPr txBox="1"/>
          <p:nvPr/>
        </p:nvSpPr>
        <p:spPr>
          <a:xfrm>
            <a:off x="5485682" y="1612943"/>
            <a:ext cx="2890244"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(11)</a:t>
            </a:r>
            <a:r>
              <a:rPr kumimoji="1" lang="ja-JP" altLang="en-US" sz="1400" dirty="0" smtClean="0">
                <a:latin typeface="Yu Gothic" charset="-128"/>
                <a:ea typeface="Yu Gothic" charset="-128"/>
                <a:cs typeface="Yu Gothic" charset="-128"/>
              </a:rPr>
              <a:t> 再開指示待ちバリア参加</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1729190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 name="Rectangle 91"/>
          <p:cNvSpPr/>
          <p:nvPr/>
        </p:nvSpPr>
        <p:spPr>
          <a:xfrm>
            <a:off x="6790657" y="2256814"/>
            <a:ext cx="1328790"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588827" y="2256814"/>
            <a:ext cx="1559052"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0916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3862084" y="2432970"/>
            <a:ext cx="1223845"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3862085" y="2881696"/>
            <a:ext cx="1231251"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877488" y="4390667"/>
            <a:ext cx="1208442"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390667"/>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919001" y="6094325"/>
            <a:ext cx="4253074" cy="307777"/>
          </a:xfrm>
          <a:prstGeom prst="rect">
            <a:avLst/>
          </a:prstGeom>
          <a:noFill/>
        </p:spPr>
        <p:txBody>
          <a:bodyPr wrap="square" rtlCol="0">
            <a:spAutoFit/>
          </a:bodyPr>
          <a:lstStyle/>
          <a:p>
            <a:r>
              <a:rPr lang="en-US" altLang="ja-JP" sz="1400" dirty="0">
                <a:latin typeface="Yu Gothic" charset="-128"/>
                <a:cs typeface="Yu Gothic" charset="-128"/>
              </a:rPr>
              <a:t>(</a:t>
            </a:r>
            <a:r>
              <a:rPr lang="en-US" altLang="ja-JP" sz="1400" dirty="0" smtClean="0">
                <a:latin typeface="Yu Gothic" charset="-128"/>
                <a:cs typeface="Yu Gothic" charset="-128"/>
              </a:rPr>
              <a:t>13) </a:t>
            </a:r>
            <a:r>
              <a:rPr lang="ja-JP" altLang="en-US" sz="1400" dirty="0" smtClean="0">
                <a:latin typeface="Yu Gothic" charset="-128"/>
                <a:cs typeface="Yu Gothic" charset="-128"/>
              </a:rPr>
              <a:t>再開指示、引数、環境</a:t>
            </a:r>
            <a:r>
              <a:rPr lang="ja-JP" altLang="en-US" sz="1400" dirty="0">
                <a:latin typeface="Yu Gothic" charset="-128"/>
                <a:cs typeface="Yu Gothic" charset="-128"/>
              </a:rPr>
              <a:t>変数</a:t>
            </a:r>
            <a:r>
              <a:rPr lang="ja-JP" altLang="en-US" sz="1400" dirty="0" smtClean="0">
                <a:latin typeface="Yu Gothic" charset="-128"/>
                <a:cs typeface="Yu Gothic" charset="-128"/>
              </a:rPr>
              <a:t>の記録</a:t>
            </a:r>
            <a:endParaRPr lang="ja-JP" altLang="en-US" sz="1400" dirty="0">
              <a:latin typeface="Yu Gothic" charset="-128"/>
              <a:cs typeface="Yu Gothic" charset="-128"/>
            </a:endParaRPr>
          </a:p>
        </p:txBody>
      </p:sp>
      <p:sp>
        <p:nvSpPr>
          <p:cNvPr id="84" name="角丸四角形 17"/>
          <p:cNvSpPr/>
          <p:nvPr/>
        </p:nvSpPr>
        <p:spPr bwMode="auto">
          <a:xfrm>
            <a:off x="8682984" y="2349372"/>
            <a:ext cx="936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673297" y="2834038"/>
            <a:ext cx="936000"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a:off x="2176114" y="4803590"/>
            <a:ext cx="1868162"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8662581"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9531236" y="1148448"/>
            <a:ext cx="0" cy="1682243"/>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139" name="直線矢印コネクタ 34"/>
          <p:cNvCxnSpPr/>
          <p:nvPr/>
        </p:nvCxnSpPr>
        <p:spPr bwMode="auto">
          <a:xfrm flipH="1">
            <a:off x="9639217" y="3429373"/>
            <a:ext cx="1283623"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62770" y="5020722"/>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5039253"/>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4934868" y="1495515"/>
            <a:ext cx="0" cy="1386181"/>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80199" y="822733"/>
            <a:ext cx="3881130"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(16)</a:t>
            </a:r>
            <a:r>
              <a:rPr lang="ja-JP" altLang="en-US" sz="1400" dirty="0" smtClean="0">
                <a:latin typeface="Yu Gothic" charset="-128"/>
                <a:ea typeface="Yu Gothic" charset="-128"/>
                <a:cs typeface="Yu Gothic" charset="-128"/>
              </a:rPr>
              <a:t> 再開指示待ちバリア退出</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4889105"/>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4044276" y="3574981"/>
            <a:ext cx="0" cy="1228609"/>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91" name="直線矢印コネクタ 34"/>
          <p:cNvCxnSpPr/>
          <p:nvPr/>
        </p:nvCxnSpPr>
        <p:spPr bwMode="auto">
          <a:xfrm>
            <a:off x="1126403" y="1495513"/>
            <a:ext cx="3814151"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472934" y="1556426"/>
            <a:ext cx="3217278" cy="307777"/>
          </a:xfrm>
          <a:prstGeom prst="rect">
            <a:avLst/>
          </a:prstGeom>
          <a:noFill/>
        </p:spPr>
        <p:txBody>
          <a:bodyPr wrap="square" rtlCol="0">
            <a:spAutoFit/>
          </a:bodyPr>
          <a:lstStyle/>
          <a:p>
            <a:r>
              <a:rPr lang="en-US" altLang="ja-JP" sz="1400" dirty="0" smtClean="0">
                <a:latin typeface="Yu Gothic" charset="-128"/>
                <a:cs typeface="Yu Gothic" charset="-128"/>
              </a:rPr>
              <a:t>(15)</a:t>
            </a:r>
            <a:r>
              <a:rPr lang="ja-JP" altLang="en-US" sz="1400" dirty="0" smtClean="0">
                <a:latin typeface="Yu Gothic" charset="-128"/>
                <a:cs typeface="Yu Gothic" charset="-128"/>
              </a:rPr>
              <a:t> 再開指示待ちバリア参加・退出</a:t>
            </a:r>
            <a:endParaRPr lang="en-US" altLang="ja-JP" sz="1400" dirty="0" smtClean="0">
              <a:latin typeface="Yu Gothic" charset="-128"/>
              <a:cs typeface="Yu Gothic" charset="-128"/>
            </a:endParaRPr>
          </a:p>
        </p:txBody>
      </p:sp>
      <p:sp>
        <p:nvSpPr>
          <p:cNvPr id="41" name="TextBox 40"/>
          <p:cNvSpPr txBox="1"/>
          <p:nvPr/>
        </p:nvSpPr>
        <p:spPr>
          <a:xfrm>
            <a:off x="11073519" y="3774427"/>
            <a:ext cx="1953195" cy="1169551"/>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(18) swap-in</a:t>
            </a:r>
          </a:p>
          <a:p>
            <a:pPr marL="304800" indent="-304800"/>
            <a:r>
              <a:rPr lang="en-US" altLang="ja-JP" sz="1400" dirty="0" smtClean="0">
                <a:latin typeface="Yu Gothic" charset="-128"/>
                <a:cs typeface="Yu Gothic" charset="-128"/>
              </a:rPr>
              <a:t>(19) </a:t>
            </a:r>
            <a:r>
              <a:rPr lang="ja-JP" altLang="en-US" sz="1400" dirty="0">
                <a:latin typeface="Yu Gothic" charset="-128"/>
                <a:cs typeface="Yu Gothic" charset="-128"/>
              </a:rPr>
              <a:t>再開指示、</a:t>
            </a:r>
            <a:r>
              <a:rPr lang="ja-JP" altLang="en-US" sz="1400" dirty="0" smtClean="0">
                <a:latin typeface="Yu Gothic" charset="-128"/>
                <a:cs typeface="Yu Gothic" charset="-128"/>
              </a:rPr>
              <a:t>引数環境</a:t>
            </a:r>
            <a:r>
              <a:rPr lang="ja-JP" altLang="en-US" sz="1400" dirty="0">
                <a:latin typeface="Yu Gothic" charset="-128"/>
                <a:cs typeface="Yu Gothic" charset="-128"/>
              </a:rPr>
              <a:t>変数取得</a:t>
            </a:r>
            <a:endParaRPr lang="en-US" altLang="ja-JP" sz="1400" dirty="0">
              <a:latin typeface="Yu Gothic" charset="-128"/>
              <a:cs typeface="Yu Gothic" charset="-128"/>
            </a:endParaRPr>
          </a:p>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20</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(21)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3" name="直線矢印コネクタ 34"/>
          <p:cNvCxnSpPr/>
          <p:nvPr/>
        </p:nvCxnSpPr>
        <p:spPr bwMode="auto">
          <a:xfrm>
            <a:off x="1937289" y="2830691"/>
            <a:ext cx="0" cy="1596362"/>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4" name="TextBox 43"/>
          <p:cNvSpPr txBox="1"/>
          <p:nvPr/>
        </p:nvSpPr>
        <p:spPr>
          <a:xfrm>
            <a:off x="127599" y="3037893"/>
            <a:ext cx="1864245" cy="738664"/>
          </a:xfrm>
          <a:prstGeom prst="rect">
            <a:avLst/>
          </a:prstGeom>
          <a:noFill/>
        </p:spPr>
        <p:txBody>
          <a:bodyPr wrap="square" rtlCol="0">
            <a:spAutoFit/>
          </a:bodyPr>
          <a:lstStyle/>
          <a:p>
            <a:pPr marL="355600" indent="-341313"/>
            <a:r>
              <a:rPr lang="en-US" altLang="ja-JP" sz="1400" dirty="0" smtClean="0">
                <a:latin typeface="Yu Gothic" charset="-128"/>
                <a:ea typeface="Yu Gothic" charset="-128"/>
                <a:cs typeface="Yu Gothic" charset="-128"/>
              </a:rPr>
              <a:t>(12) </a:t>
            </a:r>
            <a:r>
              <a:rPr lang="ja-JP" altLang="en-US" sz="1400" dirty="0" smtClean="0">
                <a:latin typeface="Yu Gothic" charset="-128"/>
                <a:ea typeface="Yu Gothic" charset="-128"/>
                <a:cs typeface="Yu Gothic" charset="-128"/>
              </a:rPr>
              <a:t>標準出力等</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リダイレクト</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再開</a:t>
            </a:r>
            <a:endParaRPr kumimoji="1" lang="ja-JP" altLang="en-US" sz="1400" dirty="0">
              <a:latin typeface="Yu Gothic" charset="-128"/>
              <a:ea typeface="Yu Gothic" charset="-128"/>
              <a:cs typeface="Yu Gothic" charset="-128"/>
            </a:endParaRPr>
          </a:p>
        </p:txBody>
      </p:sp>
      <p:sp>
        <p:nvSpPr>
          <p:cNvPr id="45" name="TextBox 44"/>
          <p:cNvSpPr txBox="1"/>
          <p:nvPr/>
        </p:nvSpPr>
        <p:spPr>
          <a:xfrm>
            <a:off x="7067708" y="3774427"/>
            <a:ext cx="2111532" cy="1169551"/>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(18)</a:t>
            </a:r>
            <a:r>
              <a:rPr lang="ja-JP" altLang="en-US" sz="1400" dirty="0" smtClean="0">
                <a:latin typeface="Yu Gothic" charset="-128"/>
                <a:cs typeface="Yu Gothic" charset="-128"/>
              </a:rPr>
              <a:t> </a:t>
            </a:r>
            <a:r>
              <a:rPr lang="en-US" altLang="ja-JP" sz="1400" dirty="0" smtClean="0">
                <a:latin typeface="Yu Gothic" charset="-128"/>
                <a:cs typeface="Yu Gothic" charset="-128"/>
              </a:rPr>
              <a:t>swap-in</a:t>
            </a:r>
          </a:p>
          <a:p>
            <a:pPr marL="304800" indent="-304800"/>
            <a:r>
              <a:rPr lang="en-US" altLang="ja-JP" sz="1400" dirty="0" smtClean="0">
                <a:latin typeface="Yu Gothic" charset="-128"/>
                <a:cs typeface="Yu Gothic" charset="-128"/>
              </a:rPr>
              <a:t>(19) </a:t>
            </a:r>
            <a:r>
              <a:rPr lang="ja-JP" altLang="en-US" sz="1400" dirty="0">
                <a:latin typeface="Yu Gothic" charset="-128"/>
                <a:cs typeface="Yu Gothic" charset="-128"/>
              </a:rPr>
              <a:t>再開指示、引数、環境変数取得</a:t>
            </a:r>
            <a:endParaRPr lang="en-US" altLang="ja-JP" sz="1400" dirty="0">
              <a:latin typeface="Yu Gothic" charset="-128"/>
              <a:cs typeface="Yu Gothic" charset="-128"/>
            </a:endParaRPr>
          </a:p>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20</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(21)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6" name="直線矢印コネクタ 34"/>
          <p:cNvCxnSpPr/>
          <p:nvPr/>
        </p:nvCxnSpPr>
        <p:spPr bwMode="auto">
          <a:xfrm>
            <a:off x="6995055" y="3599214"/>
            <a:ext cx="11158" cy="2408751"/>
          </a:xfrm>
          <a:prstGeom prst="straightConnector1">
            <a:avLst/>
          </a:prstGeom>
          <a:noFill/>
          <a:ln w="19050" cap="flat" cmpd="sng" algn="ctr">
            <a:solidFill>
              <a:srgbClr val="000000"/>
            </a:solidFill>
            <a:prstDash val="solid"/>
            <a:miter lim="800000"/>
            <a:headEnd type="none" w="med" len="med"/>
            <a:tailEnd type="arrow"/>
          </a:ln>
          <a:effectLst/>
          <a:extLst/>
        </p:spPr>
      </p:cxnSp>
      <p:sp>
        <p:nvSpPr>
          <p:cNvPr id="4" name="Magnetic Disk 3"/>
          <p:cNvSpPr/>
          <p:nvPr/>
        </p:nvSpPr>
        <p:spPr>
          <a:xfrm>
            <a:off x="6916640" y="5911360"/>
            <a:ext cx="4503259" cy="805912"/>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TextBox 47"/>
          <p:cNvSpPr txBox="1"/>
          <p:nvPr/>
        </p:nvSpPr>
        <p:spPr>
          <a:xfrm>
            <a:off x="2447965" y="4844534"/>
            <a:ext cx="1548000"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(14) </a:t>
            </a:r>
            <a:r>
              <a:rPr lang="ja-JP" altLang="en-US" sz="1400" dirty="0" smtClean="0">
                <a:latin typeface="Yu Gothic" charset="-128"/>
                <a:ea typeface="Yu Gothic" charset="-128"/>
                <a:cs typeface="Yu Gothic" charset="-128"/>
              </a:rPr>
              <a:t>再開指示</a:t>
            </a:r>
            <a:endParaRPr lang="en-US" altLang="ja-JP" sz="1400" dirty="0" smtClean="0">
              <a:latin typeface="Yu Gothic" charset="-128"/>
              <a:ea typeface="Yu Gothic" charset="-128"/>
              <a:cs typeface="Yu Gothic" charset="-128"/>
            </a:endParaRPr>
          </a:p>
        </p:txBody>
      </p:sp>
      <p:cxnSp>
        <p:nvCxnSpPr>
          <p:cNvPr id="49" name="直線矢印コネクタ 34"/>
          <p:cNvCxnSpPr/>
          <p:nvPr/>
        </p:nvCxnSpPr>
        <p:spPr bwMode="auto">
          <a:xfrm flipH="1" flipV="1">
            <a:off x="868655" y="6441742"/>
            <a:ext cx="6047985" cy="11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0" name="直線矢印コネクタ 34"/>
          <p:cNvCxnSpPr/>
          <p:nvPr/>
        </p:nvCxnSpPr>
        <p:spPr bwMode="auto">
          <a:xfrm flipV="1">
            <a:off x="868655" y="4934995"/>
            <a:ext cx="0" cy="1506747"/>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4" name="直線矢印コネクタ 34"/>
          <p:cNvCxnSpPr/>
          <p:nvPr/>
        </p:nvCxnSpPr>
        <p:spPr bwMode="auto">
          <a:xfrm flipH="1">
            <a:off x="5084630" y="3429373"/>
            <a:ext cx="185084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56" name="TextBox 55"/>
          <p:cNvSpPr txBox="1"/>
          <p:nvPr/>
        </p:nvSpPr>
        <p:spPr>
          <a:xfrm>
            <a:off x="5172076" y="3536015"/>
            <a:ext cx="1835668" cy="523220"/>
          </a:xfrm>
          <a:prstGeom prst="rect">
            <a:avLst/>
          </a:prstGeom>
          <a:noFill/>
        </p:spPr>
        <p:txBody>
          <a:bodyPr wrap="square" rtlCol="0">
            <a:spAutoFit/>
          </a:bodyPr>
          <a:lstStyle/>
          <a:p>
            <a:pPr marL="407988" indent="-407988"/>
            <a:r>
              <a:rPr lang="en-US" altLang="ja-JP" sz="1400" dirty="0" smtClean="0">
                <a:latin typeface="Yu Gothic" charset="-128"/>
                <a:ea typeface="Yu Gothic" charset="-128"/>
                <a:cs typeface="Yu Gothic" charset="-128"/>
              </a:rPr>
              <a:t>(17) </a:t>
            </a:r>
            <a:r>
              <a:rPr lang="en-US" altLang="ja-JP" sz="1400" dirty="0" err="1" smtClean="0">
                <a:latin typeface="Yu Gothic" charset="-128"/>
                <a:ea typeface="Yu Gothic" charset="-128"/>
                <a:cs typeface="Yu Gothic" charset="-128"/>
              </a:rPr>
              <a:t>McKernel</a:t>
            </a:r>
            <a:r>
              <a:rPr lang="ja-JP" altLang="en-US" sz="1400" dirty="0" smtClean="0">
                <a:latin typeface="Yu Gothic" charset="-128"/>
                <a:ea typeface="Yu Gothic" charset="-128"/>
                <a:cs typeface="Yu Gothic" charset="-128"/>
              </a:rPr>
              <a:t>への制御復帰</a:t>
            </a:r>
            <a:endParaRPr kumimoji="1" lang="ja-JP" altLang="en-US" sz="1400" dirty="0">
              <a:latin typeface="Yu Gothic" charset="-128"/>
              <a:ea typeface="Yu Gothic" charset="-128"/>
              <a:cs typeface="Yu Gothic" charset="-128"/>
            </a:endParaRPr>
          </a:p>
        </p:txBody>
      </p:sp>
      <p:sp>
        <p:nvSpPr>
          <p:cNvPr id="58" name="TextBox 57"/>
          <p:cNvSpPr txBox="1"/>
          <p:nvPr/>
        </p:nvSpPr>
        <p:spPr>
          <a:xfrm>
            <a:off x="9201418" y="3540738"/>
            <a:ext cx="1814041" cy="523220"/>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(17) </a:t>
            </a:r>
            <a:r>
              <a:rPr lang="en-US" altLang="ja-JP" sz="1400" dirty="0" err="1">
                <a:latin typeface="Yu Gothic" charset="-128"/>
                <a:cs typeface="Yu Gothic" charset="-128"/>
              </a:rPr>
              <a:t>McKernel</a:t>
            </a:r>
            <a:r>
              <a:rPr lang="ja-JP" altLang="en-US" sz="1400" dirty="0">
                <a:latin typeface="Yu Gothic" charset="-128"/>
                <a:cs typeface="Yu Gothic" charset="-128"/>
              </a:rPr>
              <a:t>への制御復帰</a:t>
            </a:r>
            <a:endParaRPr kumimoji="1" lang="ja-JP" altLang="en-US" sz="1400" dirty="0">
              <a:latin typeface="Yu Gothic" charset="-128"/>
              <a:ea typeface="Yu Gothic" charset="-128"/>
              <a:cs typeface="Yu Gothic" charset="-128"/>
            </a:endParaRPr>
          </a:p>
        </p:txBody>
      </p:sp>
      <p:cxnSp>
        <p:nvCxnSpPr>
          <p:cNvPr id="51" name="直線矢印コネクタ 34"/>
          <p:cNvCxnSpPr/>
          <p:nvPr/>
        </p:nvCxnSpPr>
        <p:spPr bwMode="auto">
          <a:xfrm>
            <a:off x="11048280" y="3550134"/>
            <a:ext cx="0" cy="2408751"/>
          </a:xfrm>
          <a:prstGeom prst="straightConnector1">
            <a:avLst/>
          </a:prstGeom>
          <a:noFill/>
          <a:ln w="19050" cap="flat" cmpd="sng" algn="ctr">
            <a:solidFill>
              <a:srgbClr val="000000"/>
            </a:solidFill>
            <a:prstDash val="solid"/>
            <a:miter lim="800000"/>
            <a:headEnd type="none" w="med" len="med"/>
            <a:tailEnd type="arrow"/>
          </a:ln>
          <a:effectLst/>
          <a:extLst/>
        </p:spPr>
      </p:cxnSp>
    </p:spTree>
    <p:extLst>
      <p:ext uri="{BB962C8B-B14F-4D97-AF65-F5344CB8AC3E}">
        <p14:creationId xmlns:p14="http://schemas.microsoft.com/office/powerpoint/2010/main" val="5210095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 name="Rectangle 91"/>
          <p:cNvSpPr/>
          <p:nvPr/>
        </p:nvSpPr>
        <p:spPr>
          <a:xfrm>
            <a:off x="6790657" y="2256814"/>
            <a:ext cx="1328790" cy="334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334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334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334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706407" y="2256814"/>
            <a:ext cx="1441471" cy="3348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166181" cy="3348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4001950" y="2432970"/>
            <a:ext cx="1094044"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4001950" y="2881696"/>
            <a:ext cx="1094044"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981958" y="4306376"/>
            <a:ext cx="1119942"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306376"/>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ql_mpiexec_finalize</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2249489" y="4403435"/>
            <a:ext cx="1548000"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(3) </a:t>
            </a:r>
            <a:r>
              <a:rPr lang="ja-JP" altLang="en-US" sz="1400" dirty="0" smtClean="0">
                <a:latin typeface="Yu Gothic" charset="-128"/>
                <a:ea typeface="Yu Gothic" charset="-128"/>
                <a:cs typeface="Yu Gothic" charset="-128"/>
              </a:rPr>
              <a:t>終了指示</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697801" y="2349372"/>
            <a:ext cx="933844"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688115" y="2834038"/>
            <a:ext cx="943530"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a:off x="2176114" y="4662836"/>
            <a:ext cx="1956392"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8680042"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9548697" y="1148447"/>
            <a:ext cx="0" cy="1682244"/>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7153842" y="5262086"/>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5280617"/>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4959443" y="1495515"/>
            <a:ext cx="0" cy="1386181"/>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92647" y="837542"/>
            <a:ext cx="3881130"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(5)</a:t>
            </a:r>
            <a:r>
              <a:rPr lang="ja-JP" altLang="en-US" sz="1400" dirty="0" smtClean="0">
                <a:latin typeface="Yu Gothic" charset="-128"/>
                <a:ea typeface="Yu Gothic" charset="-128"/>
                <a:cs typeface="Yu Gothic" charset="-128"/>
              </a:rPr>
              <a:t> 再開指示待ちバリア退出</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4132506" y="3590040"/>
            <a:ext cx="0" cy="1072796"/>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91" name="直線矢印コネクタ 34"/>
          <p:cNvCxnSpPr/>
          <p:nvPr/>
        </p:nvCxnSpPr>
        <p:spPr bwMode="auto">
          <a:xfrm>
            <a:off x="1126403" y="1495513"/>
            <a:ext cx="381600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444364" y="1556426"/>
            <a:ext cx="3430758" cy="307777"/>
          </a:xfrm>
          <a:prstGeom prst="rect">
            <a:avLst/>
          </a:prstGeom>
          <a:noFill/>
        </p:spPr>
        <p:txBody>
          <a:bodyPr wrap="square" rtlCol="0">
            <a:spAutoFit/>
          </a:bodyPr>
          <a:lstStyle/>
          <a:p>
            <a:r>
              <a:rPr lang="en-US" altLang="ja-JP" sz="1400" dirty="0" smtClean="0">
                <a:latin typeface="Yu Gothic" charset="-128"/>
                <a:cs typeface="Yu Gothic" charset="-128"/>
              </a:rPr>
              <a:t>(4)</a:t>
            </a:r>
            <a:r>
              <a:rPr lang="ja-JP" altLang="en-US" sz="1400" dirty="0" smtClean="0">
                <a:latin typeface="Yu Gothic" charset="-128"/>
                <a:cs typeface="Yu Gothic" charset="-128"/>
              </a:rPr>
              <a:t> 再開指示待ちバリア参加・退出</a:t>
            </a:r>
            <a:endParaRPr kumimoji="1" lang="ja-JP" altLang="en-US" sz="1400" dirty="0">
              <a:latin typeface="Yu Gothic" charset="-128"/>
              <a:ea typeface="Yu Gothic" charset="-128"/>
              <a:cs typeface="Yu Gothic" charset="-128"/>
            </a:endParaRPr>
          </a:p>
        </p:txBody>
      </p:sp>
      <p:sp>
        <p:nvSpPr>
          <p:cNvPr id="44" name="TextBox 43"/>
          <p:cNvSpPr txBox="1"/>
          <p:nvPr/>
        </p:nvSpPr>
        <p:spPr>
          <a:xfrm>
            <a:off x="2121716" y="4908971"/>
            <a:ext cx="2432362" cy="523220"/>
          </a:xfrm>
          <a:prstGeom prst="rect">
            <a:avLst/>
          </a:prstGeom>
          <a:noFill/>
        </p:spPr>
        <p:txBody>
          <a:bodyPr vert="horz" wrap="square" rtlCol="0">
            <a:spAutoFit/>
          </a:bodyPr>
          <a:lstStyle/>
          <a:p>
            <a:pPr marL="134938" indent="-134938"/>
            <a:r>
              <a:rPr kumimoji="1" lang="en-US" altLang="ja-JP" sz="1400" dirty="0" smtClean="0">
                <a:latin typeface="Yu Gothic" charset="-128"/>
                <a:ea typeface="Yu Gothic" charset="-128"/>
                <a:cs typeface="Yu Gothic" charset="-128"/>
              </a:rPr>
              <a:t>(10)</a:t>
            </a:r>
            <a:r>
              <a:rPr lang="ja-JP" altLang="en-US" sz="1400" dirty="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MPI</a:t>
            </a:r>
            <a:r>
              <a:rPr lang="ja-JP" altLang="en-US" sz="1400" dirty="0" smtClean="0">
                <a:latin typeface="Yu Gothic" charset="-128"/>
                <a:ea typeface="Yu Gothic" charset="-128"/>
                <a:cs typeface="Yu Gothic" charset="-128"/>
              </a:rPr>
              <a:t>プログラムの終了を記録</a:t>
            </a:r>
            <a:endParaRPr kumimoji="1" lang="ja-JP" altLang="en-US" sz="1400" dirty="0">
              <a:latin typeface="Yu Gothic" charset="-128"/>
              <a:ea typeface="Yu Gothic" charset="-128"/>
              <a:cs typeface="Yu Gothic" charset="-128"/>
            </a:endParaRPr>
          </a:p>
        </p:txBody>
      </p:sp>
      <p:cxnSp>
        <p:nvCxnSpPr>
          <p:cNvPr id="45" name="直線矢印コネクタ 34"/>
          <p:cNvCxnSpPr/>
          <p:nvPr/>
        </p:nvCxnSpPr>
        <p:spPr bwMode="auto">
          <a:xfrm flipH="1">
            <a:off x="2148590" y="4846376"/>
            <a:ext cx="1853360"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7" name="TextBox 46"/>
          <p:cNvSpPr txBox="1"/>
          <p:nvPr/>
        </p:nvSpPr>
        <p:spPr>
          <a:xfrm>
            <a:off x="919001" y="6094325"/>
            <a:ext cx="4253074" cy="307777"/>
          </a:xfrm>
          <a:prstGeom prst="rect">
            <a:avLst/>
          </a:prstGeom>
          <a:noFill/>
        </p:spPr>
        <p:txBody>
          <a:bodyPr wrap="square" rtlCol="0">
            <a:spAutoFit/>
          </a:bodyPr>
          <a:lstStyle/>
          <a:p>
            <a:r>
              <a:rPr lang="en-US" altLang="ja-JP" sz="1400" dirty="0" smtClean="0">
                <a:latin typeface="Yu Gothic" charset="-128"/>
                <a:cs typeface="Yu Gothic" charset="-128"/>
              </a:rPr>
              <a:t>(2) </a:t>
            </a:r>
            <a:r>
              <a:rPr lang="ja-JP" altLang="en-US" sz="1400" dirty="0" smtClean="0">
                <a:latin typeface="Yu Gothic" charset="-128"/>
                <a:cs typeface="Yu Gothic" charset="-128"/>
              </a:rPr>
              <a:t>終了指示の記録</a:t>
            </a:r>
            <a:endParaRPr lang="ja-JP" altLang="en-US" sz="1400" dirty="0">
              <a:latin typeface="Yu Gothic" charset="-128"/>
              <a:cs typeface="Yu Gothic" charset="-128"/>
            </a:endParaRPr>
          </a:p>
        </p:txBody>
      </p:sp>
      <p:cxnSp>
        <p:nvCxnSpPr>
          <p:cNvPr id="48" name="直線矢印コネクタ 34"/>
          <p:cNvCxnSpPr/>
          <p:nvPr/>
        </p:nvCxnSpPr>
        <p:spPr bwMode="auto">
          <a:xfrm flipH="1">
            <a:off x="7177550" y="3599214"/>
            <a:ext cx="0" cy="2340000"/>
          </a:xfrm>
          <a:prstGeom prst="straightConnector1">
            <a:avLst/>
          </a:prstGeom>
          <a:noFill/>
          <a:ln w="19050" cap="flat" cmpd="sng" algn="ctr">
            <a:solidFill>
              <a:srgbClr val="000000"/>
            </a:solidFill>
            <a:prstDash val="solid"/>
            <a:miter lim="800000"/>
            <a:headEnd type="none" w="med" len="med"/>
            <a:tailEnd type="arrow"/>
          </a:ln>
          <a:effectLst/>
          <a:extLst/>
        </p:spPr>
      </p:cxnSp>
      <p:sp>
        <p:nvSpPr>
          <p:cNvPr id="49" name="Magnetic Disk 48"/>
          <p:cNvSpPr/>
          <p:nvPr/>
        </p:nvSpPr>
        <p:spPr>
          <a:xfrm>
            <a:off x="6916640" y="5911360"/>
            <a:ext cx="4503259" cy="805912"/>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TextBox 49"/>
          <p:cNvSpPr txBox="1"/>
          <p:nvPr/>
        </p:nvSpPr>
        <p:spPr>
          <a:xfrm>
            <a:off x="7223867" y="4091962"/>
            <a:ext cx="1728000" cy="738664"/>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(7) swap-in</a:t>
            </a:r>
          </a:p>
          <a:p>
            <a:pPr marL="304800" indent="-304800"/>
            <a:r>
              <a:rPr lang="en-US" altLang="ja-JP" sz="1400" dirty="0" smtClean="0">
                <a:latin typeface="Yu Gothic" charset="-128"/>
                <a:cs typeface="Yu Gothic" charset="-128"/>
              </a:rPr>
              <a:t>(</a:t>
            </a:r>
            <a:r>
              <a:rPr lang="en-US" altLang="ja-JP" sz="1400" dirty="0">
                <a:latin typeface="Yu Gothic" charset="-128"/>
                <a:cs typeface="Yu Gothic" charset="-128"/>
              </a:rPr>
              <a:t>8</a:t>
            </a:r>
            <a:r>
              <a:rPr lang="en-US" altLang="ja-JP" sz="1400" dirty="0" smtClean="0">
                <a:latin typeface="Yu Gothic" charset="-128"/>
                <a:cs typeface="Yu Gothic" charset="-128"/>
              </a:rPr>
              <a:t>) </a:t>
            </a:r>
            <a:r>
              <a:rPr lang="ja-JP" altLang="en-US" sz="1400" dirty="0" smtClean="0">
                <a:latin typeface="Yu Gothic" charset="-128"/>
                <a:cs typeface="Yu Gothic" charset="-128"/>
              </a:rPr>
              <a:t>終了指示取得</a:t>
            </a:r>
            <a:endParaRPr lang="en-US" altLang="ja-JP" sz="1400" dirty="0" smtClean="0">
              <a:latin typeface="Yu Gothic" charset="-128"/>
              <a:cs typeface="Yu Gothic" charset="-128"/>
            </a:endParaRPr>
          </a:p>
          <a:p>
            <a:pPr marL="304800" indent="-304800"/>
            <a:r>
              <a:rPr lang="en-US" altLang="ja-JP" sz="1400" dirty="0" smtClean="0">
                <a:latin typeface="Yu Gothic" charset="-128"/>
                <a:cs typeface="Yu Gothic" charset="-128"/>
              </a:rPr>
              <a:t>(</a:t>
            </a:r>
            <a:r>
              <a:rPr lang="en-US" altLang="ja-JP" sz="1400" dirty="0">
                <a:latin typeface="Yu Gothic" charset="-128"/>
                <a:cs typeface="Yu Gothic" charset="-128"/>
              </a:rPr>
              <a:t>9</a:t>
            </a:r>
            <a:r>
              <a:rPr lang="en-US" altLang="ja-JP" sz="1400" dirty="0" smtClean="0">
                <a:latin typeface="Yu Gothic" charset="-128"/>
                <a:cs typeface="Yu Gothic" charset="-128"/>
              </a:rPr>
              <a:t>)</a:t>
            </a:r>
            <a:r>
              <a:rPr lang="ja-JP" altLang="en-US" sz="1400" dirty="0" smtClean="0">
                <a:latin typeface="Yu Gothic" charset="-128"/>
                <a:cs typeface="Yu Gothic" charset="-128"/>
              </a:rPr>
              <a:t> 終了</a:t>
            </a:r>
            <a:endParaRPr lang="ja-JP" altLang="en-US" sz="1400" dirty="0">
              <a:latin typeface="Yu Gothic" charset="-128"/>
              <a:cs typeface="Yu Gothic" charset="-128"/>
            </a:endParaRPr>
          </a:p>
        </p:txBody>
      </p:sp>
      <p:cxnSp>
        <p:nvCxnSpPr>
          <p:cNvPr id="51" name="直線矢印コネクタ 34"/>
          <p:cNvCxnSpPr/>
          <p:nvPr/>
        </p:nvCxnSpPr>
        <p:spPr bwMode="auto">
          <a:xfrm flipH="1" flipV="1">
            <a:off x="868655" y="6441742"/>
            <a:ext cx="6047985" cy="11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2" name="直線矢印コネクタ 34"/>
          <p:cNvCxnSpPr/>
          <p:nvPr/>
        </p:nvCxnSpPr>
        <p:spPr bwMode="auto">
          <a:xfrm flipV="1">
            <a:off x="868655" y="4846376"/>
            <a:ext cx="0" cy="159536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3" name="直線矢印コネクタ 34"/>
          <p:cNvCxnSpPr/>
          <p:nvPr/>
        </p:nvCxnSpPr>
        <p:spPr bwMode="auto">
          <a:xfrm>
            <a:off x="11048280" y="3550134"/>
            <a:ext cx="11158" cy="2408751"/>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55" name="直線矢印コネクタ 34"/>
          <p:cNvCxnSpPr/>
          <p:nvPr/>
        </p:nvCxnSpPr>
        <p:spPr bwMode="auto">
          <a:xfrm>
            <a:off x="1937289" y="2830691"/>
            <a:ext cx="0" cy="1475685"/>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56" name="TextBox 55"/>
          <p:cNvSpPr txBox="1"/>
          <p:nvPr/>
        </p:nvSpPr>
        <p:spPr>
          <a:xfrm>
            <a:off x="127599" y="2928709"/>
            <a:ext cx="1864245" cy="738664"/>
          </a:xfrm>
          <a:prstGeom prst="rect">
            <a:avLst/>
          </a:prstGeom>
          <a:noFill/>
        </p:spPr>
        <p:txBody>
          <a:bodyPr wrap="square" rtlCol="0">
            <a:spAutoFit/>
          </a:bodyPr>
          <a:lstStyle/>
          <a:p>
            <a:pPr marL="355600" indent="-341313"/>
            <a:r>
              <a:rPr lang="en-US" altLang="ja-JP" sz="1400" dirty="0" smtClean="0">
                <a:latin typeface="Yu Gothic" charset="-128"/>
                <a:ea typeface="Yu Gothic" charset="-128"/>
                <a:cs typeface="Yu Gothic" charset="-128"/>
              </a:rPr>
              <a:t>(1) </a:t>
            </a:r>
            <a:r>
              <a:rPr lang="ja-JP" altLang="en-US" sz="1400" dirty="0" smtClean="0">
                <a:latin typeface="Yu Gothic" charset="-128"/>
                <a:ea typeface="Yu Gothic" charset="-128"/>
                <a:cs typeface="Yu Gothic" charset="-128"/>
              </a:rPr>
              <a:t>標準入出力等</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リダイレクト</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再開</a:t>
            </a:r>
            <a:endParaRPr kumimoji="1" lang="ja-JP" altLang="en-US" sz="1400" dirty="0">
              <a:latin typeface="Yu Gothic" charset="-128"/>
              <a:ea typeface="Yu Gothic" charset="-128"/>
              <a:cs typeface="Yu Gothic" charset="-128"/>
            </a:endParaRPr>
          </a:p>
        </p:txBody>
      </p:sp>
      <p:cxnSp>
        <p:nvCxnSpPr>
          <p:cNvPr id="60" name="直線矢印コネクタ 34"/>
          <p:cNvCxnSpPr/>
          <p:nvPr/>
        </p:nvCxnSpPr>
        <p:spPr bwMode="auto">
          <a:xfrm flipH="1">
            <a:off x="9639217" y="3429373"/>
            <a:ext cx="1283623"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61" name="直線矢印コネクタ 34"/>
          <p:cNvCxnSpPr/>
          <p:nvPr/>
        </p:nvCxnSpPr>
        <p:spPr bwMode="auto">
          <a:xfrm flipH="1">
            <a:off x="5111926" y="3429373"/>
            <a:ext cx="180471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2" name="TextBox 61"/>
          <p:cNvSpPr txBox="1"/>
          <p:nvPr/>
        </p:nvSpPr>
        <p:spPr>
          <a:xfrm>
            <a:off x="5172076" y="3487889"/>
            <a:ext cx="1835668" cy="523220"/>
          </a:xfrm>
          <a:prstGeom prst="rect">
            <a:avLst/>
          </a:prstGeom>
          <a:noFill/>
        </p:spPr>
        <p:txBody>
          <a:bodyPr wrap="square" rtlCol="0">
            <a:spAutoFit/>
          </a:bodyPr>
          <a:lstStyle/>
          <a:p>
            <a:pPr marL="363538" indent="-363538"/>
            <a:r>
              <a:rPr lang="en-US" altLang="ja-JP" sz="1400" dirty="0" smtClean="0">
                <a:latin typeface="Yu Gothic" charset="-128"/>
                <a:ea typeface="Yu Gothic" charset="-128"/>
                <a:cs typeface="Yu Gothic" charset="-128"/>
              </a:rPr>
              <a:t>(6) </a:t>
            </a:r>
            <a:r>
              <a:rPr lang="en-US" altLang="ja-JP" sz="1400" dirty="0" err="1" smtClean="0">
                <a:latin typeface="Yu Gothic" charset="-128"/>
                <a:ea typeface="Yu Gothic" charset="-128"/>
                <a:cs typeface="Yu Gothic" charset="-128"/>
              </a:rPr>
              <a:t>McKernel</a:t>
            </a:r>
            <a:r>
              <a:rPr lang="ja-JP" altLang="en-US" sz="1400" dirty="0" smtClean="0">
                <a:latin typeface="Yu Gothic" charset="-128"/>
                <a:ea typeface="Yu Gothic" charset="-128"/>
                <a:cs typeface="Yu Gothic" charset="-128"/>
              </a:rPr>
              <a:t>への</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制御復帰</a:t>
            </a:r>
            <a:endParaRPr kumimoji="1" lang="ja-JP" altLang="en-US" sz="1400" dirty="0">
              <a:latin typeface="Yu Gothic" charset="-128"/>
              <a:ea typeface="Yu Gothic" charset="-128"/>
              <a:cs typeface="Yu Gothic" charset="-128"/>
            </a:endParaRPr>
          </a:p>
        </p:txBody>
      </p:sp>
      <p:sp>
        <p:nvSpPr>
          <p:cNvPr id="63" name="TextBox 62"/>
          <p:cNvSpPr txBox="1"/>
          <p:nvPr/>
        </p:nvSpPr>
        <p:spPr>
          <a:xfrm>
            <a:off x="9340276" y="3540738"/>
            <a:ext cx="1770719" cy="523220"/>
          </a:xfrm>
          <a:prstGeom prst="rect">
            <a:avLst/>
          </a:prstGeom>
          <a:noFill/>
        </p:spPr>
        <p:txBody>
          <a:bodyPr wrap="square" rtlCol="0">
            <a:spAutoFit/>
          </a:bodyPr>
          <a:lstStyle/>
          <a:p>
            <a:pPr marL="363538" indent="-363538"/>
            <a:r>
              <a:rPr lang="en-US" altLang="ja-JP" sz="1400" dirty="0" smtClean="0">
                <a:latin typeface="Yu Gothic" charset="-128"/>
                <a:cs typeface="Yu Gothic" charset="-128"/>
              </a:rPr>
              <a:t>(6) </a:t>
            </a:r>
            <a:r>
              <a:rPr lang="en-US" altLang="ja-JP" sz="1400" dirty="0" err="1">
                <a:latin typeface="Yu Gothic" charset="-128"/>
                <a:cs typeface="Yu Gothic" charset="-128"/>
              </a:rPr>
              <a:t>McKernel</a:t>
            </a:r>
            <a:r>
              <a:rPr lang="ja-JP" altLang="en-US" sz="1400" dirty="0">
                <a:latin typeface="Yu Gothic" charset="-128"/>
                <a:cs typeface="Yu Gothic" charset="-128"/>
              </a:rPr>
              <a:t>への</a:t>
            </a:r>
            <a:r>
              <a:rPr lang="en-US" altLang="ja-JP" sz="1400" dirty="0">
                <a:latin typeface="Yu Gothic" charset="-128"/>
                <a:cs typeface="Yu Gothic" charset="-128"/>
              </a:rPr>
              <a:t/>
            </a:r>
            <a:br>
              <a:rPr lang="en-US" altLang="ja-JP" sz="1400" dirty="0">
                <a:latin typeface="Yu Gothic" charset="-128"/>
                <a:cs typeface="Yu Gothic" charset="-128"/>
              </a:rPr>
            </a:br>
            <a:r>
              <a:rPr lang="ja-JP" altLang="en-US" sz="1400" dirty="0">
                <a:latin typeface="Yu Gothic" charset="-128"/>
                <a:cs typeface="Yu Gothic" charset="-128"/>
              </a:rPr>
              <a:t>制御復帰</a:t>
            </a:r>
          </a:p>
        </p:txBody>
      </p:sp>
      <p:sp>
        <p:nvSpPr>
          <p:cNvPr id="74" name="TextBox 73"/>
          <p:cNvSpPr txBox="1"/>
          <p:nvPr/>
        </p:nvSpPr>
        <p:spPr>
          <a:xfrm>
            <a:off x="11060360" y="4091962"/>
            <a:ext cx="1728000" cy="738664"/>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(7) swap-in</a:t>
            </a:r>
          </a:p>
          <a:p>
            <a:pPr marL="304800" indent="-304800"/>
            <a:r>
              <a:rPr lang="en-US" altLang="ja-JP" sz="1400" dirty="0" smtClean="0">
                <a:latin typeface="Yu Gothic" charset="-128"/>
                <a:cs typeface="Yu Gothic" charset="-128"/>
              </a:rPr>
              <a:t>(8) </a:t>
            </a:r>
            <a:r>
              <a:rPr lang="ja-JP" altLang="en-US" sz="1400" dirty="0" smtClean="0">
                <a:latin typeface="Yu Gothic" charset="-128"/>
                <a:cs typeface="Yu Gothic" charset="-128"/>
              </a:rPr>
              <a:t>終了指示取得</a:t>
            </a:r>
            <a:endParaRPr lang="en-US" altLang="ja-JP" sz="1400" dirty="0" smtClean="0">
              <a:latin typeface="Yu Gothic" charset="-128"/>
              <a:cs typeface="Yu Gothic" charset="-128"/>
            </a:endParaRPr>
          </a:p>
          <a:p>
            <a:pPr marL="304800" indent="-304800"/>
            <a:r>
              <a:rPr lang="en-US" altLang="ja-JP" sz="1400" dirty="0" smtClean="0">
                <a:latin typeface="Yu Gothic" charset="-128"/>
                <a:cs typeface="Yu Gothic" charset="-128"/>
              </a:rPr>
              <a:t>(</a:t>
            </a:r>
            <a:r>
              <a:rPr lang="en-US" altLang="ja-JP" sz="1400" dirty="0">
                <a:latin typeface="Yu Gothic" charset="-128"/>
                <a:cs typeface="Yu Gothic" charset="-128"/>
              </a:rPr>
              <a:t>9</a:t>
            </a:r>
            <a:r>
              <a:rPr lang="en-US" altLang="ja-JP" sz="1400" dirty="0" smtClean="0">
                <a:latin typeface="Yu Gothic" charset="-128"/>
                <a:cs typeface="Yu Gothic" charset="-128"/>
              </a:rPr>
              <a:t>)</a:t>
            </a:r>
            <a:r>
              <a:rPr lang="ja-JP" altLang="en-US" sz="1400" dirty="0" smtClean="0">
                <a:latin typeface="Yu Gothic" charset="-128"/>
                <a:cs typeface="Yu Gothic" charset="-128"/>
              </a:rPr>
              <a:t> 終了</a:t>
            </a:r>
            <a:endParaRPr lang="ja-JP" altLang="en-US" sz="1400" dirty="0">
              <a:latin typeface="Yu Gothic" charset="-128"/>
              <a:cs typeface="Yu Gothic" charset="-128"/>
            </a:endParaRPr>
          </a:p>
        </p:txBody>
      </p:sp>
      <p:sp>
        <p:nvSpPr>
          <p:cNvPr id="3" name="Rectangle 2"/>
          <p:cNvSpPr/>
          <p:nvPr/>
        </p:nvSpPr>
        <p:spPr>
          <a:xfrm>
            <a:off x="5096092" y="4225435"/>
            <a:ext cx="1994813" cy="738664"/>
          </a:xfrm>
          <a:prstGeom prst="rect">
            <a:avLst/>
          </a:prstGeom>
          <a:noFill/>
        </p:spPr>
        <p:txBody>
          <a:bodyPr vert="horz" wrap="square" rtlCol="0">
            <a:spAutoFit/>
          </a:bodyPr>
          <a:lstStyle/>
          <a:p>
            <a:pPr marL="134938" indent="-134938"/>
            <a:r>
              <a:rPr lang="en-US" altLang="ja-JP" sz="1400" dirty="0" smtClean="0">
                <a:latin typeface="Yu Gothic" charset="-128"/>
                <a:ea typeface="Yu Gothic" charset="-128"/>
                <a:cs typeface="Yu Gothic" charset="-128"/>
              </a:rPr>
              <a:t>(11) </a:t>
            </a:r>
            <a:r>
              <a:rPr lang="ja-JP" altLang="en-US" sz="1400" dirty="0" smtClean="0">
                <a:latin typeface="Yu Gothic" charset="-128"/>
                <a:ea typeface="Yu Gothic" charset="-128"/>
                <a:cs typeface="Yu Gothic" charset="-128"/>
              </a:rPr>
              <a:t>全</a:t>
            </a:r>
            <a:r>
              <a:rPr lang="en-US" altLang="ja-JP" sz="1400" dirty="0" smtClean="0">
                <a:latin typeface="Yu Gothic" charset="-128"/>
                <a:ea typeface="Yu Gothic" charset="-128"/>
                <a:cs typeface="Yu Gothic" charset="-128"/>
              </a:rPr>
              <a:t>MPI</a:t>
            </a:r>
            <a:r>
              <a:rPr lang="ja-JP" altLang="en-US" sz="1400" dirty="0">
                <a:latin typeface="Yu Gothic" charset="-128"/>
                <a:ea typeface="Yu Gothic" charset="-128"/>
                <a:cs typeface="Yu Gothic" charset="-128"/>
              </a:rPr>
              <a:t>プログラムが終了した場合</a:t>
            </a:r>
            <a:r>
              <a:rPr lang="ja-JP" altLang="en-US"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終了</a:t>
            </a:r>
            <a:endParaRPr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1317030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spPr>
      <a:bodyPr rtlCol="0" anchor="ct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12747</TotalTime>
  <Words>3548</Words>
  <Application>Microsoft Macintosh PowerPoint</Application>
  <PresentationFormat>Widescreen</PresentationFormat>
  <Paragraphs>1338</Paragraphs>
  <Slides>48</Slides>
  <Notes>13</Notes>
  <HiddenSlides>0</HiddenSlides>
  <MMClips>0</MMClips>
  <ScaleCrop>false</ScaleCrop>
  <HeadingPairs>
    <vt:vector size="6" baseType="variant">
      <vt:variant>
        <vt:lpstr>Fonts Used</vt:lpstr>
      </vt:variant>
      <vt:variant>
        <vt:i4>22</vt:i4>
      </vt:variant>
      <vt:variant>
        <vt:lpstr>Theme</vt:lpstr>
      </vt:variant>
      <vt:variant>
        <vt:i4>9</vt:i4>
      </vt:variant>
      <vt:variant>
        <vt:lpstr>Slide Titles</vt:lpstr>
      </vt:variant>
      <vt:variant>
        <vt:i4>48</vt:i4>
      </vt:variant>
    </vt:vector>
  </HeadingPairs>
  <TitlesOfParts>
    <vt:vector size="79" baseType="lpstr">
      <vt:lpstr>Adobe Caslon Pro</vt:lpstr>
      <vt:lpstr>Adobe Caslon Pro Bold</vt:lpstr>
      <vt:lpstr>Arial Narrow</vt:lpstr>
      <vt:lpstr>Calibri</vt:lpstr>
      <vt:lpstr>Calibri Light</vt:lpstr>
      <vt:lpstr>Consolas</vt:lpstr>
      <vt:lpstr>Helvetica Neue</vt:lpstr>
      <vt:lpstr>HGPｺﾞｼｯｸM</vt:lpstr>
      <vt:lpstr>HGP創英角ｺﾞｼｯｸUB</vt:lpstr>
      <vt:lpstr>Lucida Console</vt:lpstr>
      <vt:lpstr>Lucida Grande</vt:lpstr>
      <vt:lpstr>Meiryo UI</vt:lpstr>
      <vt:lpstr>Microsoft JhengHei</vt:lpstr>
      <vt:lpstr>ＭＳ Ｐゴシック</vt:lpstr>
      <vt:lpstr>Times New Roman</vt:lpstr>
      <vt:lpstr>Wingdings</vt:lpstr>
      <vt:lpstr>Yu Gothic</vt:lpstr>
      <vt:lpstr>Yu Gothic Light</vt:lpstr>
      <vt:lpstr>ヒラギノ角ゴ ProN W3</vt:lpstr>
      <vt:lpstr>ヒラギノ角ゴ ProN W6</vt:lpstr>
      <vt:lpstr>メイリオ</vt:lpstr>
      <vt:lpstr>Arial</vt:lpstr>
      <vt:lpstr>Office Theme</vt:lpstr>
      <vt:lpstr>標準デザイン</vt:lpstr>
      <vt:lpstr>ホワイト</vt:lpstr>
      <vt:lpstr>1_ホワイト</vt:lpstr>
      <vt:lpstr>Office テーマ</vt:lpstr>
      <vt:lpstr>1_Office テーマ</vt:lpstr>
      <vt:lpstr>5_Default</vt:lpstr>
      <vt:lpstr>Default</vt:lpstr>
      <vt:lpstr>2_Office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Background</vt:lpstr>
      <vt:lpstr>2.1 Interfaces and steps</vt:lpstr>
      <vt:lpstr>2.2 Memory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anon_inode_getfile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117</cp:revision>
  <dcterms:created xsi:type="dcterms:W3CDTF">2017-06-01T07:49:34Z</dcterms:created>
  <dcterms:modified xsi:type="dcterms:W3CDTF">2017-10-11T03:33:55Z</dcterms:modified>
</cp:coreProperties>
</file>