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9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2017/3/14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5515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2017/3/14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746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2017/3/14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4813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2017/3/14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976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2017/3/14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3879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2017/3/14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7721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2017/3/14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2842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2017/3/14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2148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2017/3/14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506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2017/3/14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2996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273D4-6E91-4E9A-824D-C0CD30D558B6}" type="datetimeFigureOut">
              <a:rPr kumimoji="1" lang="ja-JP" altLang="en-US" smtClean="0"/>
              <a:t>2017/3/14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9692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273D4-6E91-4E9A-824D-C0CD30D558B6}" type="datetimeFigureOut">
              <a:rPr kumimoji="1" lang="ja-JP" altLang="en-US" smtClean="0"/>
              <a:t>2017/3/14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F0463-FD4E-4C3E-9300-2FE85A6BD6D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4110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テキスト ボックス 68"/>
          <p:cNvSpPr txBox="1"/>
          <p:nvPr/>
        </p:nvSpPr>
        <p:spPr>
          <a:xfrm>
            <a:off x="3774243" y="2281426"/>
            <a:ext cx="1786042" cy="627634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>
                <a:effectLst/>
                <a:ea typeface="ＭＳ 明朝"/>
                <a:cs typeface="Times New Roman"/>
              </a:rPr>
              <a:t> </a:t>
            </a:r>
            <a:endParaRPr lang="ja-JP" sz="1050" kern="100">
              <a:effectLst/>
              <a:ea typeface="ＭＳ 明朝"/>
              <a:cs typeface="Times New Roman"/>
            </a:endParaRPr>
          </a:p>
        </p:txBody>
      </p:sp>
      <p:sp>
        <p:nvSpPr>
          <p:cNvPr id="28" name="テキスト ボックス 67"/>
          <p:cNvSpPr txBox="1"/>
          <p:nvPr/>
        </p:nvSpPr>
        <p:spPr>
          <a:xfrm>
            <a:off x="1776970" y="951842"/>
            <a:ext cx="1080000" cy="39348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 dirty="0" err="1">
                <a:effectLst/>
                <a:latin typeface="ＭＳ 明朝"/>
                <a:ea typeface="ＭＳ 明朝"/>
                <a:cs typeface="Times New Roman"/>
              </a:rPr>
              <a:t>ihk_freeze</a:t>
            </a:r>
            <a:r>
              <a:rPr lang="en-US" sz="1050" kern="100" dirty="0">
                <a:effectLst/>
                <a:latin typeface="ＭＳ 明朝"/>
                <a:ea typeface="ＭＳ 明朝"/>
                <a:cs typeface="Times New Roman"/>
              </a:rPr>
              <a:t>()</a:t>
            </a:r>
            <a:endParaRPr lang="ja-JP" sz="1050" kern="100" dirty="0">
              <a:effectLst/>
              <a:ea typeface="ＭＳ 明朝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sz="1050" kern="100" dirty="0">
                <a:effectLst/>
                <a:ea typeface="ＭＳ 明朝"/>
                <a:cs typeface="Times New Roman"/>
              </a:rPr>
              <a:t> </a:t>
            </a:r>
            <a:endParaRPr lang="ja-JP" sz="1050" kern="100" dirty="0">
              <a:effectLst/>
              <a:ea typeface="ＭＳ 明朝"/>
              <a:cs typeface="Times New Roman"/>
            </a:endParaRPr>
          </a:p>
        </p:txBody>
      </p:sp>
      <p:sp>
        <p:nvSpPr>
          <p:cNvPr id="29" name="テキスト ボックス 69"/>
          <p:cNvSpPr txBox="1"/>
          <p:nvPr/>
        </p:nvSpPr>
        <p:spPr>
          <a:xfrm>
            <a:off x="2030712" y="476672"/>
            <a:ext cx="914291" cy="29714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 dirty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Linux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3774243" y="764704"/>
            <a:ext cx="1786057" cy="144471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31" name="正方形/長方形 30"/>
          <p:cNvSpPr/>
          <p:nvPr/>
        </p:nvSpPr>
        <p:spPr>
          <a:xfrm>
            <a:off x="1477885" y="764704"/>
            <a:ext cx="1786042" cy="144471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32" name="テキスト ボックス 73"/>
          <p:cNvSpPr txBox="1"/>
          <p:nvPr/>
        </p:nvSpPr>
        <p:spPr>
          <a:xfrm>
            <a:off x="4263283" y="476672"/>
            <a:ext cx="914291" cy="29714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 dirty="0" err="1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Mckernel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sz="1050" kern="100" dirty="0">
                <a:effectLst/>
                <a:ea typeface="ＭＳ 明朝"/>
                <a:cs typeface="Times New Roman"/>
              </a:rPr>
              <a:t> </a:t>
            </a:r>
            <a:endParaRPr lang="ja-JP" sz="1050" kern="100" dirty="0">
              <a:effectLst/>
              <a:ea typeface="ＭＳ 明朝"/>
              <a:cs typeface="Times New Roman"/>
            </a:endParaRPr>
          </a:p>
        </p:txBody>
      </p:sp>
      <p:sp>
        <p:nvSpPr>
          <p:cNvPr id="33" name="テキスト ボックス 77"/>
          <p:cNvSpPr txBox="1"/>
          <p:nvPr/>
        </p:nvSpPr>
        <p:spPr>
          <a:xfrm>
            <a:off x="2413438" y="1417330"/>
            <a:ext cx="1095265" cy="30794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ja-JP" sz="1050" kern="100" dirty="0">
                <a:solidFill>
                  <a:srgbClr val="000000"/>
                </a:solidFill>
                <a:effectLst/>
                <a:ea typeface="ＭＳ 明朝"/>
                <a:cs typeface="Times New Roman"/>
              </a:rPr>
              <a:t>呼び出し</a:t>
            </a:r>
            <a:endParaRPr lang="ja-JP" sz="1050" kern="100" dirty="0">
              <a:effectLst/>
              <a:ea typeface="ＭＳ 明朝"/>
              <a:cs typeface="Times New Roman"/>
            </a:endParaRPr>
          </a:p>
        </p:txBody>
      </p:sp>
      <p:sp>
        <p:nvSpPr>
          <p:cNvPr id="34" name="テキスト ボックス 79"/>
          <p:cNvSpPr txBox="1"/>
          <p:nvPr/>
        </p:nvSpPr>
        <p:spPr>
          <a:xfrm>
            <a:off x="1624903" y="1705362"/>
            <a:ext cx="1434929" cy="339686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050" kern="100" dirty="0">
                <a:effectLst/>
                <a:latin typeface="ＭＳ 明朝"/>
                <a:ea typeface="ＭＳ 明朝"/>
                <a:cs typeface="Times New Roman"/>
              </a:rPr>
              <a:t>IHK</a:t>
            </a:r>
            <a:endParaRPr lang="ja-JP" sz="1050" kern="100" dirty="0">
              <a:effectLst/>
              <a:ea typeface="ＭＳ 明朝"/>
              <a:cs typeface="Times New Roman"/>
            </a:endParaRPr>
          </a:p>
        </p:txBody>
      </p:sp>
      <p:sp>
        <p:nvSpPr>
          <p:cNvPr id="35" name="テキスト ボックス 80"/>
          <p:cNvSpPr txBox="1"/>
          <p:nvPr/>
        </p:nvSpPr>
        <p:spPr>
          <a:xfrm>
            <a:off x="3995936" y="2440897"/>
            <a:ext cx="541590" cy="339686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 dirty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core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sp>
        <p:nvSpPr>
          <p:cNvPr id="36" name="テキスト ボックス 81"/>
          <p:cNvSpPr txBox="1"/>
          <p:nvPr/>
        </p:nvSpPr>
        <p:spPr>
          <a:xfrm>
            <a:off x="4822498" y="2440897"/>
            <a:ext cx="541590" cy="339686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 dirty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core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sp>
        <p:nvSpPr>
          <p:cNvPr id="40" name="テキスト ボックス 72"/>
          <p:cNvSpPr txBox="1"/>
          <p:nvPr/>
        </p:nvSpPr>
        <p:spPr>
          <a:xfrm>
            <a:off x="1477885" y="2301864"/>
            <a:ext cx="1786042" cy="627634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>
                <a:effectLst/>
                <a:ea typeface="ＭＳ 明朝"/>
                <a:cs typeface="Times New Roman"/>
              </a:rPr>
              <a:t> </a:t>
            </a:r>
            <a:endParaRPr lang="ja-JP" sz="1050" kern="100">
              <a:effectLst/>
              <a:ea typeface="ＭＳ 明朝"/>
              <a:cs typeface="Times New Roman"/>
            </a:endParaRPr>
          </a:p>
        </p:txBody>
      </p:sp>
      <p:sp>
        <p:nvSpPr>
          <p:cNvPr id="41" name="テキスト ボックス 74"/>
          <p:cNvSpPr txBox="1"/>
          <p:nvPr/>
        </p:nvSpPr>
        <p:spPr>
          <a:xfrm>
            <a:off x="1764930" y="2427633"/>
            <a:ext cx="541590" cy="339686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 dirty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core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sp>
        <p:nvSpPr>
          <p:cNvPr id="42" name="テキスト ボックス 75"/>
          <p:cNvSpPr txBox="1"/>
          <p:nvPr/>
        </p:nvSpPr>
        <p:spPr>
          <a:xfrm>
            <a:off x="2434701" y="2427633"/>
            <a:ext cx="541590" cy="339686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 dirty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core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cxnSp>
        <p:nvCxnSpPr>
          <p:cNvPr id="43" name="直線矢印コネクタ 42"/>
          <p:cNvCxnSpPr/>
          <p:nvPr/>
        </p:nvCxnSpPr>
        <p:spPr>
          <a:xfrm>
            <a:off x="2307125" y="1345322"/>
            <a:ext cx="0" cy="34020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テキスト ボックス 132"/>
          <p:cNvSpPr txBox="1"/>
          <p:nvPr/>
        </p:nvSpPr>
        <p:spPr>
          <a:xfrm>
            <a:off x="1905032" y="260648"/>
            <a:ext cx="3081655" cy="25463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200"/>
              </a:lnSpc>
              <a:spcAft>
                <a:spcPts val="0"/>
              </a:spcAft>
            </a:pPr>
            <a:r>
              <a:rPr lang="en-US" sz="1050" kern="100" dirty="0" err="1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ihk_freeze</a:t>
            </a:r>
            <a:r>
              <a:rPr lang="en-US" sz="1050" kern="100" dirty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()</a:t>
            </a:r>
            <a:r>
              <a:rPr lang="ja-JP" sz="1050" kern="100" dirty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の処理方式</a:t>
            </a:r>
          </a:p>
        </p:txBody>
      </p:sp>
      <p:sp>
        <p:nvSpPr>
          <p:cNvPr id="3" name="Rectangle 4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  <p:sp>
        <p:nvSpPr>
          <p:cNvPr id="4" name="Rectangle 7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ja-JP" alt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64" name="テキスト ボックス 68"/>
          <p:cNvSpPr txBox="1"/>
          <p:nvPr/>
        </p:nvSpPr>
        <p:spPr>
          <a:xfrm>
            <a:off x="3745704" y="5445224"/>
            <a:ext cx="1786042" cy="627634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>
                <a:effectLst/>
                <a:ea typeface="ＭＳ 明朝"/>
                <a:cs typeface="Times New Roman"/>
              </a:rPr>
              <a:t> </a:t>
            </a:r>
            <a:endParaRPr lang="ja-JP" sz="1050" kern="100">
              <a:effectLst/>
              <a:ea typeface="ＭＳ 明朝"/>
              <a:cs typeface="Times New Roman"/>
            </a:endParaRPr>
          </a:p>
        </p:txBody>
      </p:sp>
      <p:sp>
        <p:nvSpPr>
          <p:cNvPr id="65" name="テキスト ボックス 67"/>
          <p:cNvSpPr txBox="1"/>
          <p:nvPr/>
        </p:nvSpPr>
        <p:spPr>
          <a:xfrm>
            <a:off x="1748431" y="4115640"/>
            <a:ext cx="1080000" cy="39348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 dirty="0" err="1" smtClean="0">
                <a:effectLst/>
                <a:latin typeface="ＭＳ 明朝"/>
                <a:ea typeface="ＭＳ 明朝"/>
                <a:cs typeface="Times New Roman"/>
              </a:rPr>
              <a:t>ihk_thaw</a:t>
            </a:r>
            <a:r>
              <a:rPr lang="en-US" sz="1050" kern="100" dirty="0" smtClean="0">
                <a:effectLst/>
                <a:latin typeface="ＭＳ 明朝"/>
                <a:ea typeface="ＭＳ 明朝"/>
                <a:cs typeface="Times New Roman"/>
              </a:rPr>
              <a:t>()</a:t>
            </a:r>
            <a:endParaRPr lang="ja-JP" sz="1050" kern="100" dirty="0">
              <a:effectLst/>
              <a:ea typeface="ＭＳ 明朝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sz="1050" kern="100" dirty="0">
                <a:effectLst/>
                <a:ea typeface="ＭＳ 明朝"/>
                <a:cs typeface="Times New Roman"/>
              </a:rPr>
              <a:t> </a:t>
            </a:r>
            <a:endParaRPr lang="ja-JP" sz="1050" kern="100" dirty="0">
              <a:effectLst/>
              <a:ea typeface="ＭＳ 明朝"/>
              <a:cs typeface="Times New Roman"/>
            </a:endParaRPr>
          </a:p>
        </p:txBody>
      </p:sp>
      <p:sp>
        <p:nvSpPr>
          <p:cNvPr id="66" name="正方形/長方形 65"/>
          <p:cNvSpPr/>
          <p:nvPr/>
        </p:nvSpPr>
        <p:spPr>
          <a:xfrm>
            <a:off x="3745704" y="3928502"/>
            <a:ext cx="1786057" cy="144471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67" name="正方形/長方形 66"/>
          <p:cNvSpPr/>
          <p:nvPr/>
        </p:nvSpPr>
        <p:spPr>
          <a:xfrm>
            <a:off x="1449346" y="3928502"/>
            <a:ext cx="1786042" cy="144471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ja-JP" altLang="en-US"/>
          </a:p>
        </p:txBody>
      </p:sp>
      <p:sp>
        <p:nvSpPr>
          <p:cNvPr id="68" name="テキスト ボックス 77"/>
          <p:cNvSpPr txBox="1"/>
          <p:nvPr/>
        </p:nvSpPr>
        <p:spPr>
          <a:xfrm>
            <a:off x="2384899" y="4581128"/>
            <a:ext cx="1095265" cy="30794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ja-JP" sz="1050" kern="100" dirty="0">
                <a:solidFill>
                  <a:srgbClr val="000000"/>
                </a:solidFill>
                <a:effectLst/>
                <a:ea typeface="ＭＳ 明朝"/>
                <a:cs typeface="Times New Roman"/>
              </a:rPr>
              <a:t>呼び出し</a:t>
            </a:r>
            <a:endParaRPr lang="ja-JP" sz="1050" kern="100" dirty="0">
              <a:effectLst/>
              <a:ea typeface="ＭＳ 明朝"/>
              <a:cs typeface="Times New Roman"/>
            </a:endParaRPr>
          </a:p>
        </p:txBody>
      </p:sp>
      <p:sp>
        <p:nvSpPr>
          <p:cNvPr id="69" name="テキスト ボックス 79"/>
          <p:cNvSpPr txBox="1"/>
          <p:nvPr/>
        </p:nvSpPr>
        <p:spPr>
          <a:xfrm>
            <a:off x="1596364" y="4869160"/>
            <a:ext cx="1434929" cy="339686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en-US" sz="1050" kern="100" dirty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IHK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sp>
        <p:nvSpPr>
          <p:cNvPr id="75" name="テキスト ボックス 72"/>
          <p:cNvSpPr txBox="1"/>
          <p:nvPr/>
        </p:nvSpPr>
        <p:spPr>
          <a:xfrm>
            <a:off x="1449346" y="5465662"/>
            <a:ext cx="1786042" cy="627634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>
                <a:effectLst/>
                <a:ea typeface="ＭＳ 明朝"/>
                <a:cs typeface="Times New Roman"/>
              </a:rPr>
              <a:t> </a:t>
            </a:r>
            <a:endParaRPr lang="ja-JP" sz="1050" kern="100">
              <a:effectLst/>
              <a:ea typeface="ＭＳ 明朝"/>
              <a:cs typeface="Times New Roman"/>
            </a:endParaRPr>
          </a:p>
        </p:txBody>
      </p:sp>
      <p:sp>
        <p:nvSpPr>
          <p:cNvPr id="76" name="テキスト ボックス 74"/>
          <p:cNvSpPr txBox="1"/>
          <p:nvPr/>
        </p:nvSpPr>
        <p:spPr>
          <a:xfrm>
            <a:off x="1736391" y="5591431"/>
            <a:ext cx="541590" cy="339686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 dirty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core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sp>
        <p:nvSpPr>
          <p:cNvPr id="77" name="テキスト ボックス 75"/>
          <p:cNvSpPr txBox="1"/>
          <p:nvPr/>
        </p:nvSpPr>
        <p:spPr>
          <a:xfrm>
            <a:off x="2406162" y="5591431"/>
            <a:ext cx="541590" cy="339686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 dirty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core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cxnSp>
        <p:nvCxnSpPr>
          <p:cNvPr id="78" name="直線矢印コネクタ 77"/>
          <p:cNvCxnSpPr/>
          <p:nvPr/>
        </p:nvCxnSpPr>
        <p:spPr>
          <a:xfrm>
            <a:off x="2278586" y="4509120"/>
            <a:ext cx="0" cy="34020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テキスト ボックス 175"/>
          <p:cNvSpPr txBox="1"/>
          <p:nvPr/>
        </p:nvSpPr>
        <p:spPr>
          <a:xfrm>
            <a:off x="1907704" y="3390389"/>
            <a:ext cx="3081655" cy="25463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200"/>
              </a:lnSpc>
              <a:spcAft>
                <a:spcPts val="0"/>
              </a:spcAft>
            </a:pPr>
            <a:r>
              <a:rPr lang="en-US" sz="1050" kern="100" dirty="0" err="1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ihk_thaw</a:t>
            </a:r>
            <a:r>
              <a:rPr lang="en-US" sz="1050" kern="100" dirty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()</a:t>
            </a:r>
            <a:r>
              <a:rPr lang="ja-JP" sz="1050" kern="100" dirty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の処理方式</a:t>
            </a:r>
          </a:p>
        </p:txBody>
      </p:sp>
      <p:sp>
        <p:nvSpPr>
          <p:cNvPr id="44" name="テキスト ボックス 69"/>
          <p:cNvSpPr txBox="1"/>
          <p:nvPr/>
        </p:nvSpPr>
        <p:spPr>
          <a:xfrm>
            <a:off x="2030400" y="3631356"/>
            <a:ext cx="914291" cy="29714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 dirty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Linux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sp>
        <p:nvSpPr>
          <p:cNvPr id="45" name="テキスト ボックス 73"/>
          <p:cNvSpPr txBox="1"/>
          <p:nvPr/>
        </p:nvSpPr>
        <p:spPr>
          <a:xfrm>
            <a:off x="4262400" y="3631356"/>
            <a:ext cx="914291" cy="297146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 dirty="0" err="1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Mckernel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en-US" sz="1050" kern="100" dirty="0">
                <a:effectLst/>
                <a:ea typeface="ＭＳ 明朝"/>
                <a:cs typeface="Times New Roman"/>
              </a:rPr>
              <a:t> </a:t>
            </a:r>
            <a:endParaRPr lang="ja-JP" sz="1050" kern="100" dirty="0">
              <a:effectLst/>
              <a:ea typeface="ＭＳ 明朝"/>
              <a:cs typeface="Times New Roman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611560" y="260648"/>
            <a:ext cx="5832648" cy="61206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テキスト ボックス 85"/>
          <p:cNvSpPr txBox="1"/>
          <p:nvPr/>
        </p:nvSpPr>
        <p:spPr>
          <a:xfrm>
            <a:off x="3881281" y="1655786"/>
            <a:ext cx="762727" cy="405062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altLang="en-US" sz="1050" kern="100" dirty="0" smtClean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割り込み</a:t>
            </a:r>
            <a:r>
              <a:rPr lang="ja-JP" altLang="en-US" sz="1050" kern="100" dirty="0" smtClean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ハンドラ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sp>
        <p:nvSpPr>
          <p:cNvPr id="48" name="テキスト ボックス 85"/>
          <p:cNvSpPr txBox="1"/>
          <p:nvPr/>
        </p:nvSpPr>
        <p:spPr>
          <a:xfrm>
            <a:off x="3177088" y="1849790"/>
            <a:ext cx="818848" cy="28698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 dirty="0" smtClean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NMI</a:t>
            </a:r>
            <a:r>
              <a:rPr lang="ja-JP" altLang="en-US" sz="1050" kern="100" dirty="0" smtClean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を発行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sp>
        <p:nvSpPr>
          <p:cNvPr id="53" name="テキスト ボックス 85"/>
          <p:cNvSpPr txBox="1"/>
          <p:nvPr/>
        </p:nvSpPr>
        <p:spPr>
          <a:xfrm>
            <a:off x="5150876" y="2204864"/>
            <a:ext cx="818848" cy="28698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altLang="ja-JP" sz="1050" kern="100" dirty="0" smtClean="0">
                <a:latin typeface="ＭＳ 明朝" pitchFamily="17" charset="-128"/>
                <a:ea typeface="ＭＳ 明朝" pitchFamily="17" charset="-128"/>
                <a:cs typeface="Times New Roman"/>
              </a:rPr>
              <a:t>CPU</a:t>
            </a:r>
            <a:r>
              <a:rPr lang="ja-JP" altLang="en-US" sz="1050" kern="100" dirty="0" smtClean="0">
                <a:latin typeface="ＭＳ 明朝" pitchFamily="17" charset="-128"/>
                <a:ea typeface="ＭＳ 明朝" pitchFamily="17" charset="-128"/>
                <a:cs typeface="Times New Roman"/>
              </a:rPr>
              <a:t>を停止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cxnSp>
        <p:nvCxnSpPr>
          <p:cNvPr id="12" name="直線矢印コネクタ 11"/>
          <p:cNvCxnSpPr>
            <a:stCxn id="46" idx="2"/>
          </p:cNvCxnSpPr>
          <p:nvPr/>
        </p:nvCxnSpPr>
        <p:spPr>
          <a:xfrm>
            <a:off x="4262645" y="2060848"/>
            <a:ext cx="638" cy="4224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テキスト ボックス 85"/>
          <p:cNvSpPr txBox="1"/>
          <p:nvPr/>
        </p:nvSpPr>
        <p:spPr>
          <a:xfrm>
            <a:off x="4716016" y="1665372"/>
            <a:ext cx="762727" cy="405062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altLang="en-US" sz="1050" kern="100" dirty="0" smtClean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割り込み</a:t>
            </a:r>
            <a:r>
              <a:rPr lang="ja-JP" altLang="en-US" sz="1050" kern="100" dirty="0" smtClean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ハンドラ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cxnSp>
        <p:nvCxnSpPr>
          <p:cNvPr id="58" name="直線矢印コネクタ 57"/>
          <p:cNvCxnSpPr>
            <a:stCxn id="57" idx="2"/>
          </p:cNvCxnSpPr>
          <p:nvPr/>
        </p:nvCxnSpPr>
        <p:spPr>
          <a:xfrm>
            <a:off x="5097380" y="2070434"/>
            <a:ext cx="638" cy="4224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テキスト ボックス 85"/>
          <p:cNvSpPr txBox="1"/>
          <p:nvPr/>
        </p:nvSpPr>
        <p:spPr>
          <a:xfrm>
            <a:off x="3537128" y="2204864"/>
            <a:ext cx="818848" cy="28698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altLang="ja-JP" sz="1050" kern="100" dirty="0" smtClean="0">
                <a:latin typeface="ＭＳ 明朝" pitchFamily="17" charset="-128"/>
                <a:ea typeface="ＭＳ 明朝" pitchFamily="17" charset="-128"/>
                <a:cs typeface="Times New Roman"/>
              </a:rPr>
              <a:t>CPU</a:t>
            </a:r>
            <a:r>
              <a:rPr lang="ja-JP" altLang="en-US" sz="1050" kern="100" dirty="0" smtClean="0">
                <a:latin typeface="ＭＳ 明朝" pitchFamily="17" charset="-128"/>
                <a:ea typeface="ＭＳ 明朝" pitchFamily="17" charset="-128"/>
                <a:cs typeface="Times New Roman"/>
              </a:rPr>
              <a:t>を停止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cxnSp>
        <p:nvCxnSpPr>
          <p:cNvPr id="15" name="直線矢印コネクタ 14"/>
          <p:cNvCxnSpPr>
            <a:endCxn id="46" idx="1"/>
          </p:cNvCxnSpPr>
          <p:nvPr/>
        </p:nvCxnSpPr>
        <p:spPr>
          <a:xfrm>
            <a:off x="2932531" y="1858317"/>
            <a:ext cx="94875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/>
          <p:cNvCxnSpPr/>
          <p:nvPr/>
        </p:nvCxnSpPr>
        <p:spPr>
          <a:xfrm>
            <a:off x="2940287" y="1772816"/>
            <a:ext cx="52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コネクタ 18"/>
          <p:cNvCxnSpPr/>
          <p:nvPr/>
        </p:nvCxnSpPr>
        <p:spPr>
          <a:xfrm flipV="1">
            <a:off x="3467409" y="1345322"/>
            <a:ext cx="12755" cy="4274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コネクタ 20"/>
          <p:cNvCxnSpPr/>
          <p:nvPr/>
        </p:nvCxnSpPr>
        <p:spPr>
          <a:xfrm>
            <a:off x="3480164" y="1345322"/>
            <a:ext cx="16131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/>
          <p:cNvCxnSpPr>
            <a:endCxn id="57" idx="0"/>
          </p:cNvCxnSpPr>
          <p:nvPr/>
        </p:nvCxnSpPr>
        <p:spPr>
          <a:xfrm>
            <a:off x="5093293" y="1345322"/>
            <a:ext cx="4087" cy="3200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テキスト ボックス 85"/>
          <p:cNvSpPr txBox="1"/>
          <p:nvPr/>
        </p:nvSpPr>
        <p:spPr>
          <a:xfrm>
            <a:off x="4032749" y="1058335"/>
            <a:ext cx="818848" cy="28698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 dirty="0" smtClean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NMI</a:t>
            </a:r>
            <a:r>
              <a:rPr lang="ja-JP" altLang="en-US" sz="1050" kern="100" dirty="0" smtClean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を発行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sp>
        <p:nvSpPr>
          <p:cNvPr id="73" name="テキスト ボックス 85"/>
          <p:cNvSpPr txBox="1"/>
          <p:nvPr/>
        </p:nvSpPr>
        <p:spPr>
          <a:xfrm>
            <a:off x="3881281" y="4818539"/>
            <a:ext cx="762727" cy="405062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altLang="en-US" sz="1050" kern="100" dirty="0" smtClean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割り込み</a:t>
            </a:r>
            <a:r>
              <a:rPr lang="ja-JP" altLang="en-US" sz="1050" kern="100" dirty="0" smtClean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ハンドラ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sp>
        <p:nvSpPr>
          <p:cNvPr id="74" name="テキスト ボックス 85"/>
          <p:cNvSpPr txBox="1"/>
          <p:nvPr/>
        </p:nvSpPr>
        <p:spPr>
          <a:xfrm>
            <a:off x="3177088" y="5012543"/>
            <a:ext cx="818848" cy="28698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 dirty="0" smtClean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NMI</a:t>
            </a:r>
            <a:r>
              <a:rPr lang="ja-JP" altLang="en-US" sz="1050" kern="100" dirty="0" smtClean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を発行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sp>
        <p:nvSpPr>
          <p:cNvPr id="80" name="テキスト ボックス 85"/>
          <p:cNvSpPr txBox="1"/>
          <p:nvPr/>
        </p:nvSpPr>
        <p:spPr>
          <a:xfrm>
            <a:off x="5150876" y="5367617"/>
            <a:ext cx="818848" cy="28698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altLang="ja-JP" sz="1050" kern="100" dirty="0" smtClean="0">
                <a:latin typeface="ＭＳ 明朝" pitchFamily="17" charset="-128"/>
                <a:ea typeface="ＭＳ 明朝" pitchFamily="17" charset="-128"/>
                <a:cs typeface="Times New Roman"/>
              </a:rPr>
              <a:t>CPU</a:t>
            </a:r>
            <a:r>
              <a:rPr lang="ja-JP" altLang="en-US" sz="1050" kern="100" dirty="0" smtClean="0">
                <a:latin typeface="ＭＳ 明朝" pitchFamily="17" charset="-128"/>
                <a:ea typeface="ＭＳ 明朝" pitchFamily="17" charset="-128"/>
                <a:cs typeface="Times New Roman"/>
              </a:rPr>
              <a:t>を</a:t>
            </a:r>
            <a:r>
              <a:rPr lang="ja-JP" altLang="en-US" sz="1050" kern="100" dirty="0">
                <a:latin typeface="ＭＳ 明朝" pitchFamily="17" charset="-128"/>
                <a:ea typeface="ＭＳ 明朝" pitchFamily="17" charset="-128"/>
                <a:cs typeface="Times New Roman"/>
              </a:rPr>
              <a:t>再開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cxnSp>
        <p:nvCxnSpPr>
          <p:cNvPr id="81" name="直線矢印コネクタ 80"/>
          <p:cNvCxnSpPr>
            <a:stCxn id="73" idx="2"/>
          </p:cNvCxnSpPr>
          <p:nvPr/>
        </p:nvCxnSpPr>
        <p:spPr>
          <a:xfrm>
            <a:off x="4262645" y="5223601"/>
            <a:ext cx="638" cy="4224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テキスト ボックス 85"/>
          <p:cNvSpPr txBox="1"/>
          <p:nvPr/>
        </p:nvSpPr>
        <p:spPr>
          <a:xfrm>
            <a:off x="4716016" y="4828125"/>
            <a:ext cx="762727" cy="405062"/>
          </a:xfrm>
          <a:prstGeom prst="rect">
            <a:avLst/>
          </a:prstGeom>
          <a:noFill/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0"/>
              </a:spcAft>
            </a:pPr>
            <a:r>
              <a:rPr lang="ja-JP" altLang="en-US" sz="1050" kern="100" dirty="0" smtClean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割り込み</a:t>
            </a:r>
            <a:r>
              <a:rPr lang="ja-JP" altLang="en-US" sz="1050" kern="100" dirty="0" smtClean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ハンドラ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cxnSp>
        <p:nvCxnSpPr>
          <p:cNvPr id="83" name="直線矢印コネクタ 82"/>
          <p:cNvCxnSpPr>
            <a:stCxn id="82" idx="2"/>
          </p:cNvCxnSpPr>
          <p:nvPr/>
        </p:nvCxnSpPr>
        <p:spPr>
          <a:xfrm>
            <a:off x="5097380" y="5233187"/>
            <a:ext cx="638" cy="4224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テキスト ボックス 85"/>
          <p:cNvSpPr txBox="1"/>
          <p:nvPr/>
        </p:nvSpPr>
        <p:spPr>
          <a:xfrm>
            <a:off x="3537128" y="5367617"/>
            <a:ext cx="818848" cy="28698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altLang="ja-JP" sz="1050" kern="100" dirty="0" smtClean="0">
                <a:latin typeface="ＭＳ 明朝" pitchFamily="17" charset="-128"/>
                <a:ea typeface="ＭＳ 明朝" pitchFamily="17" charset="-128"/>
                <a:cs typeface="Times New Roman"/>
              </a:rPr>
              <a:t>CPU</a:t>
            </a:r>
            <a:r>
              <a:rPr lang="ja-JP" altLang="en-US" sz="1050" kern="100" dirty="0" smtClean="0">
                <a:latin typeface="ＭＳ 明朝" pitchFamily="17" charset="-128"/>
                <a:ea typeface="ＭＳ 明朝" pitchFamily="17" charset="-128"/>
                <a:cs typeface="Times New Roman"/>
              </a:rPr>
              <a:t>を</a:t>
            </a:r>
            <a:r>
              <a:rPr lang="ja-JP" altLang="en-US" sz="1050" kern="100" dirty="0">
                <a:latin typeface="ＭＳ 明朝" pitchFamily="17" charset="-128"/>
                <a:ea typeface="ＭＳ 明朝" pitchFamily="17" charset="-128"/>
                <a:cs typeface="Times New Roman"/>
              </a:rPr>
              <a:t>再開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cxnSp>
        <p:nvCxnSpPr>
          <p:cNvPr id="85" name="直線矢印コネクタ 84"/>
          <p:cNvCxnSpPr>
            <a:endCxn id="73" idx="1"/>
          </p:cNvCxnSpPr>
          <p:nvPr/>
        </p:nvCxnSpPr>
        <p:spPr>
          <a:xfrm>
            <a:off x="2932531" y="5021070"/>
            <a:ext cx="94875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線コネクタ 85"/>
          <p:cNvCxnSpPr/>
          <p:nvPr/>
        </p:nvCxnSpPr>
        <p:spPr>
          <a:xfrm>
            <a:off x="2940287" y="4935569"/>
            <a:ext cx="52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コネクタ 86"/>
          <p:cNvCxnSpPr/>
          <p:nvPr/>
        </p:nvCxnSpPr>
        <p:spPr>
          <a:xfrm flipV="1">
            <a:off x="3467409" y="4508075"/>
            <a:ext cx="12755" cy="4274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コネクタ 87"/>
          <p:cNvCxnSpPr/>
          <p:nvPr/>
        </p:nvCxnSpPr>
        <p:spPr>
          <a:xfrm>
            <a:off x="3480164" y="4508075"/>
            <a:ext cx="161312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矢印コネクタ 88"/>
          <p:cNvCxnSpPr>
            <a:endCxn id="82" idx="0"/>
          </p:cNvCxnSpPr>
          <p:nvPr/>
        </p:nvCxnSpPr>
        <p:spPr>
          <a:xfrm>
            <a:off x="5093293" y="4508075"/>
            <a:ext cx="4087" cy="3200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テキスト ボックス 85"/>
          <p:cNvSpPr txBox="1"/>
          <p:nvPr/>
        </p:nvSpPr>
        <p:spPr>
          <a:xfrm>
            <a:off x="4032749" y="4221088"/>
            <a:ext cx="818848" cy="286987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 dirty="0" smtClean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NMI</a:t>
            </a:r>
            <a:r>
              <a:rPr lang="ja-JP" altLang="en-US" sz="1050" kern="100" dirty="0" smtClean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を発行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sp>
        <p:nvSpPr>
          <p:cNvPr id="91" name="テキスト ボックス 80"/>
          <p:cNvSpPr txBox="1"/>
          <p:nvPr/>
        </p:nvSpPr>
        <p:spPr>
          <a:xfrm>
            <a:off x="3995936" y="5646063"/>
            <a:ext cx="541590" cy="339686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 dirty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core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  <p:sp>
        <p:nvSpPr>
          <p:cNvPr id="92" name="テキスト ボックス 81"/>
          <p:cNvSpPr txBox="1"/>
          <p:nvPr/>
        </p:nvSpPr>
        <p:spPr>
          <a:xfrm>
            <a:off x="4822498" y="5646063"/>
            <a:ext cx="541590" cy="339686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>
              <a:spcAft>
                <a:spcPts val="0"/>
              </a:spcAft>
            </a:pPr>
            <a:r>
              <a:rPr lang="en-US" sz="1050" kern="100" dirty="0">
                <a:effectLst/>
                <a:latin typeface="ＭＳ 明朝" pitchFamily="17" charset="-128"/>
                <a:ea typeface="ＭＳ 明朝" pitchFamily="17" charset="-128"/>
                <a:cs typeface="Times New Roman"/>
              </a:rPr>
              <a:t>core</a:t>
            </a:r>
            <a:endParaRPr lang="ja-JP" sz="1050" kern="100" dirty="0">
              <a:effectLst/>
              <a:latin typeface="ＭＳ 明朝" pitchFamily="17" charset="-128"/>
              <a:ea typeface="ＭＳ 明朝" pitchFamily="17" charset="-128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633234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62</Words>
  <Application>Microsoft Office PowerPoint</Application>
  <PresentationFormat>画面に合わせる (4:3)</PresentationFormat>
  <Paragraphs>40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Company>情シ事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情報システム部</dc:creator>
  <cp:lastModifiedBy>情報システム部</cp:lastModifiedBy>
  <cp:revision>11</cp:revision>
  <dcterms:created xsi:type="dcterms:W3CDTF">2017-03-05T07:28:05Z</dcterms:created>
  <dcterms:modified xsi:type="dcterms:W3CDTF">2017-03-14T01:15:58Z</dcterms:modified>
</cp:coreProperties>
</file>