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150" d="100"/>
          <a:sy n="150" d="100"/>
        </p:scale>
        <p:origin x="-192" y="6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0210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6371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95691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9813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0267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3280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2017/7/14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2536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2017/7/14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3316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2017/7/14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9462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3984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3556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8FB735-6F88-444D-B68F-AAB214C80856}" type="datetimeFigureOut">
              <a:rPr kumimoji="1" lang="ja-JP" altLang="en-US" smtClean="0"/>
              <a:t>2017/7/14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2663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角丸四角形 163"/>
          <p:cNvSpPr/>
          <p:nvPr/>
        </p:nvSpPr>
        <p:spPr>
          <a:xfrm>
            <a:off x="371675" y="3679720"/>
            <a:ext cx="4968552" cy="2557591"/>
          </a:xfrm>
          <a:prstGeom prst="roundRect">
            <a:avLst>
              <a:gd name="adj" fmla="val 7001"/>
            </a:avLst>
          </a:prstGeom>
          <a:solidFill>
            <a:schemeClr val="accent1">
              <a:lumMod val="20000"/>
              <a:lumOff val="80000"/>
              <a:alpha val="3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0" name="角丸四角形 139"/>
          <p:cNvSpPr/>
          <p:nvPr/>
        </p:nvSpPr>
        <p:spPr>
          <a:xfrm>
            <a:off x="435258" y="552053"/>
            <a:ext cx="4784813" cy="2717230"/>
          </a:xfrm>
          <a:prstGeom prst="roundRect">
            <a:avLst>
              <a:gd name="adj" fmla="val 7001"/>
            </a:avLst>
          </a:prstGeom>
          <a:solidFill>
            <a:schemeClr val="accent5">
              <a:lumMod val="20000"/>
              <a:lumOff val="80000"/>
              <a:alpha val="3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9" name="正方形/長方形 128"/>
          <p:cNvSpPr/>
          <p:nvPr/>
        </p:nvSpPr>
        <p:spPr>
          <a:xfrm>
            <a:off x="718818" y="1514136"/>
            <a:ext cx="2375651" cy="396044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900" dirty="0" smtClean="0">
                <a:solidFill>
                  <a:schemeClr val="tx1"/>
                </a:solidFill>
                <a:latin typeface="+mn-ea"/>
              </a:rPr>
              <a:t>：</a:t>
            </a:r>
            <a:endParaRPr lang="ja-JP" altLang="en-US" sz="9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4" name="正方形/長方形 63"/>
          <p:cNvSpPr/>
          <p:nvPr/>
        </p:nvSpPr>
        <p:spPr>
          <a:xfrm>
            <a:off x="576787" y="542028"/>
            <a:ext cx="2699478" cy="504056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000" dirty="0">
                <a:solidFill>
                  <a:schemeClr val="tx1"/>
                </a:solidFill>
                <a:latin typeface="+mn-ea"/>
              </a:rPr>
              <a:t>ダンプ採取用ページマップ</a:t>
            </a:r>
            <a:r>
              <a:rPr lang="ja-JP" altLang="en-US" sz="1000" dirty="0" smtClean="0">
                <a:solidFill>
                  <a:schemeClr val="tx1"/>
                </a:solidFill>
                <a:latin typeface="+mn-ea"/>
              </a:rPr>
              <a:t>情報</a:t>
            </a:r>
            <a:endParaRPr lang="en-US" altLang="ja-JP" sz="1000" dirty="0">
              <a:solidFill>
                <a:sysClr val="windowText" lastClr="000000"/>
              </a:solidFill>
              <a:latin typeface="+mn-ea"/>
            </a:endParaRPr>
          </a:p>
          <a:p>
            <a:r>
              <a:rPr lang="en-US" altLang="ja-JP" sz="1000" dirty="0" err="1" smtClean="0">
                <a:solidFill>
                  <a:schemeClr val="tx1"/>
                </a:solidFill>
                <a:latin typeface="+mn-ea"/>
              </a:rPr>
              <a:t>ihk_os_mem_query_page_map</a:t>
            </a:r>
            <a:r>
              <a:rPr lang="ja-JP" altLang="en-US" sz="1000" dirty="0" smtClean="0">
                <a:solidFill>
                  <a:schemeClr val="tx1"/>
                </a:solidFill>
                <a:latin typeface="+mn-ea"/>
              </a:rPr>
              <a:t>構造体</a:t>
            </a:r>
            <a:endParaRPr kumimoji="1" lang="ja-JP" altLang="en-US" sz="10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26" name="正方形/長方形 125"/>
          <p:cNvSpPr/>
          <p:nvPr/>
        </p:nvSpPr>
        <p:spPr>
          <a:xfrm>
            <a:off x="718818" y="1082088"/>
            <a:ext cx="2375651" cy="216024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900" dirty="0" smtClean="0">
                <a:solidFill>
                  <a:schemeClr val="tx1"/>
                </a:solidFill>
                <a:latin typeface="+mn-ea"/>
              </a:rPr>
              <a:t>BITMAP(64bit)</a:t>
            </a:r>
            <a:endParaRPr kumimoji="1" lang="ja-JP" altLang="en-US" sz="9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27" name="正方形/長方形 126"/>
          <p:cNvSpPr/>
          <p:nvPr/>
        </p:nvSpPr>
        <p:spPr>
          <a:xfrm>
            <a:off x="718818" y="1298112"/>
            <a:ext cx="2375651" cy="216024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900" dirty="0" smtClean="0">
                <a:solidFill>
                  <a:schemeClr val="tx1"/>
                </a:solidFill>
                <a:latin typeface="+mn-ea"/>
              </a:rPr>
              <a:t>BITMAP(64bit</a:t>
            </a:r>
            <a:r>
              <a:rPr lang="en-US" altLang="ja-JP" sz="900" dirty="0">
                <a:solidFill>
                  <a:schemeClr val="tx1"/>
                </a:solidFill>
                <a:latin typeface="+mn-ea"/>
              </a:rPr>
              <a:t>)</a:t>
            </a:r>
            <a:endParaRPr lang="ja-JP" altLang="en-US" sz="9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30" name="正方形/長方形 129"/>
          <p:cNvSpPr/>
          <p:nvPr/>
        </p:nvSpPr>
        <p:spPr>
          <a:xfrm>
            <a:off x="718818" y="1910180"/>
            <a:ext cx="2375651" cy="216024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900" dirty="0">
                <a:solidFill>
                  <a:schemeClr val="tx1"/>
                </a:solidFill>
                <a:latin typeface="+mn-ea"/>
              </a:rPr>
              <a:t>BITMAP(64bit)</a:t>
            </a:r>
            <a:endParaRPr lang="ja-JP" altLang="en-US" sz="9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31" name="正方形/長方形 130"/>
          <p:cNvSpPr/>
          <p:nvPr/>
        </p:nvSpPr>
        <p:spPr>
          <a:xfrm>
            <a:off x="432771" y="1080972"/>
            <a:ext cx="356245" cy="216024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kumimoji="1" lang="en-US" altLang="ja-JP" sz="800" dirty="0" smtClean="0">
                <a:solidFill>
                  <a:schemeClr val="tx1"/>
                </a:solidFill>
                <a:latin typeface="+mn-ea"/>
              </a:rPr>
              <a:t>[0]</a:t>
            </a:r>
            <a:endParaRPr kumimoji="1" lang="ja-JP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32" name="正方形/長方形 131"/>
          <p:cNvSpPr/>
          <p:nvPr/>
        </p:nvSpPr>
        <p:spPr>
          <a:xfrm>
            <a:off x="432771" y="1333000"/>
            <a:ext cx="356245" cy="216024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kumimoji="1" lang="en-US" altLang="ja-JP" sz="800" dirty="0" smtClean="0">
                <a:solidFill>
                  <a:schemeClr val="tx1"/>
                </a:solidFill>
                <a:latin typeface="+mn-ea"/>
              </a:rPr>
              <a:t>[1]</a:t>
            </a:r>
            <a:endParaRPr kumimoji="1" lang="ja-JP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33" name="正方形/長方形 132"/>
          <p:cNvSpPr/>
          <p:nvPr/>
        </p:nvSpPr>
        <p:spPr>
          <a:xfrm>
            <a:off x="432771" y="1910180"/>
            <a:ext cx="356245" cy="216024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kumimoji="1" lang="en-US" altLang="ja-JP" sz="800" dirty="0" smtClean="0">
                <a:solidFill>
                  <a:schemeClr val="tx1"/>
                </a:solidFill>
                <a:latin typeface="+mn-ea"/>
              </a:rPr>
              <a:t>[n]</a:t>
            </a:r>
            <a:endParaRPr kumimoji="1" lang="ja-JP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3" name="正方形/長方形 72"/>
          <p:cNvSpPr/>
          <p:nvPr/>
        </p:nvSpPr>
        <p:spPr>
          <a:xfrm>
            <a:off x="160779" y="116632"/>
            <a:ext cx="4339213" cy="288032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1000" dirty="0" smtClean="0">
                <a:solidFill>
                  <a:schemeClr val="tx1"/>
                </a:solidFill>
                <a:latin typeface="+mn-ea"/>
              </a:rPr>
              <a:t>Ｍｃ</a:t>
            </a:r>
            <a:r>
              <a:rPr kumimoji="1" lang="en-US" altLang="ja-JP" sz="1000" dirty="0" smtClean="0">
                <a:solidFill>
                  <a:schemeClr val="tx1"/>
                </a:solidFill>
                <a:latin typeface="+mn-ea"/>
              </a:rPr>
              <a:t>Kernel</a:t>
            </a:r>
            <a:r>
              <a:rPr lang="ja-JP" altLang="en-US" sz="1000" dirty="0" smtClean="0">
                <a:solidFill>
                  <a:schemeClr val="tx1"/>
                </a:solidFill>
                <a:latin typeface="+mn-ea"/>
              </a:rPr>
              <a:t>主導ダンプでの</a:t>
            </a:r>
            <a:r>
              <a:rPr lang="en-US" altLang="ja-JP" sz="1000" dirty="0" err="1" smtClean="0">
                <a:solidFill>
                  <a:schemeClr val="tx1"/>
                </a:solidFill>
                <a:latin typeface="+mn-ea"/>
              </a:rPr>
              <a:t>McKernel</a:t>
            </a:r>
            <a:r>
              <a:rPr lang="ja-JP" altLang="en-US" sz="1000" dirty="0" smtClean="0">
                <a:solidFill>
                  <a:schemeClr val="tx1"/>
                </a:solidFill>
                <a:latin typeface="+mn-ea"/>
              </a:rPr>
              <a:t>ユーザメモリ</a:t>
            </a:r>
            <a:r>
              <a:rPr lang="en-US" altLang="ja-JP" sz="1000" dirty="0" smtClean="0">
                <a:solidFill>
                  <a:schemeClr val="tx1"/>
                </a:solidFill>
                <a:latin typeface="+mn-ea"/>
              </a:rPr>
              <a:t>/</a:t>
            </a:r>
            <a:r>
              <a:rPr lang="ja-JP" altLang="en-US" sz="1000" dirty="0" smtClean="0">
                <a:solidFill>
                  <a:schemeClr val="tx1"/>
                </a:solidFill>
                <a:latin typeface="+mn-ea"/>
              </a:rPr>
              <a:t>未使用メモリ除外機能</a:t>
            </a:r>
            <a:endParaRPr kumimoji="1" lang="en-US" altLang="ja-JP" sz="1000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0" name="右中かっこ 29"/>
          <p:cNvSpPr/>
          <p:nvPr/>
        </p:nvSpPr>
        <p:spPr>
          <a:xfrm>
            <a:off x="3131840" y="1082088"/>
            <a:ext cx="184789" cy="1044116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曲折矢印 31"/>
          <p:cNvSpPr/>
          <p:nvPr/>
        </p:nvSpPr>
        <p:spPr>
          <a:xfrm rot="5400000">
            <a:off x="3114995" y="1828103"/>
            <a:ext cx="982607" cy="480870"/>
          </a:xfrm>
          <a:prstGeom prst="bentArrow">
            <a:avLst>
              <a:gd name="adj1" fmla="val 13694"/>
              <a:gd name="adj2" fmla="val 20728"/>
              <a:gd name="adj3" fmla="val 25000"/>
              <a:gd name="adj4" fmla="val 36915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grpSp>
        <p:nvGrpSpPr>
          <p:cNvPr id="36" name="グループ化 35"/>
          <p:cNvGrpSpPr/>
          <p:nvPr/>
        </p:nvGrpSpPr>
        <p:grpSpPr>
          <a:xfrm>
            <a:off x="2736304" y="2559842"/>
            <a:ext cx="2195736" cy="432048"/>
            <a:chOff x="4680520" y="1340768"/>
            <a:chExt cx="2195736" cy="432048"/>
          </a:xfrm>
        </p:grpSpPr>
        <p:sp>
          <p:nvSpPr>
            <p:cNvPr id="180" name="正方形/長方形 179"/>
            <p:cNvSpPr/>
            <p:nvPr/>
          </p:nvSpPr>
          <p:spPr>
            <a:xfrm>
              <a:off x="4759805" y="1556792"/>
              <a:ext cx="2044443" cy="214908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9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81" name="正方形/長方形 180"/>
            <p:cNvSpPr/>
            <p:nvPr/>
          </p:nvSpPr>
          <p:spPr>
            <a:xfrm>
              <a:off x="4763839" y="1551256"/>
              <a:ext cx="200918" cy="214908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900" dirty="0" smtClean="0">
                  <a:solidFill>
                    <a:schemeClr val="tx1"/>
                  </a:solidFill>
                  <a:latin typeface="+mn-ea"/>
                </a:rPr>
                <a:t>1</a:t>
              </a:r>
              <a:endParaRPr kumimoji="1" lang="ja-JP" altLang="en-US" sz="9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82" name="正方形/長方形 181"/>
            <p:cNvSpPr/>
            <p:nvPr/>
          </p:nvSpPr>
          <p:spPr>
            <a:xfrm>
              <a:off x="5468813" y="1551256"/>
              <a:ext cx="200918" cy="214908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sz="900" dirty="0">
                  <a:solidFill>
                    <a:schemeClr val="tx1"/>
                  </a:solidFill>
                  <a:latin typeface="+mn-ea"/>
                </a:rPr>
                <a:t>0</a:t>
              </a:r>
              <a:endParaRPr kumimoji="1" lang="ja-JP" altLang="en-US" sz="9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83" name="正方形/長方形 182"/>
            <p:cNvSpPr/>
            <p:nvPr/>
          </p:nvSpPr>
          <p:spPr>
            <a:xfrm>
              <a:off x="5684837" y="1551256"/>
              <a:ext cx="200918" cy="214908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sz="900" dirty="0" smtClean="0">
                  <a:solidFill>
                    <a:schemeClr val="tx1"/>
                  </a:solidFill>
                  <a:latin typeface="+mn-ea"/>
                </a:rPr>
                <a:t>1</a:t>
              </a:r>
              <a:endParaRPr kumimoji="1" lang="ja-JP" altLang="en-US" sz="9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84" name="正方形/長方形 183"/>
            <p:cNvSpPr/>
            <p:nvPr/>
          </p:nvSpPr>
          <p:spPr>
            <a:xfrm>
              <a:off x="5900861" y="1551256"/>
              <a:ext cx="200918" cy="214908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sz="900" dirty="0">
                  <a:solidFill>
                    <a:schemeClr val="tx1"/>
                  </a:solidFill>
                  <a:latin typeface="+mn-ea"/>
                </a:rPr>
                <a:t>1</a:t>
              </a:r>
              <a:endParaRPr kumimoji="1" lang="ja-JP" altLang="en-US" sz="9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86" name="正方形/長方形 185"/>
            <p:cNvSpPr/>
            <p:nvPr/>
          </p:nvSpPr>
          <p:spPr>
            <a:xfrm>
              <a:off x="6603330" y="1551256"/>
              <a:ext cx="200918" cy="214908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900" dirty="0" smtClean="0">
                  <a:solidFill>
                    <a:schemeClr val="tx1"/>
                  </a:solidFill>
                  <a:latin typeface="+mn-ea"/>
                </a:rPr>
                <a:t>1</a:t>
              </a:r>
              <a:endParaRPr kumimoji="1" lang="ja-JP" altLang="en-US" sz="9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87" name="正方形/長方形 186"/>
            <p:cNvSpPr/>
            <p:nvPr/>
          </p:nvSpPr>
          <p:spPr>
            <a:xfrm>
              <a:off x="6084168" y="1557908"/>
              <a:ext cx="520551" cy="214908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900" dirty="0" smtClean="0">
                  <a:solidFill>
                    <a:schemeClr val="tx1"/>
                  </a:solidFill>
                  <a:latin typeface="+mn-ea"/>
                </a:rPr>
                <a:t>・・・</a:t>
              </a:r>
              <a:endParaRPr kumimoji="1" lang="ja-JP" altLang="en-US" sz="9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88" name="正方形/長方形 187"/>
            <p:cNvSpPr/>
            <p:nvPr/>
          </p:nvSpPr>
          <p:spPr>
            <a:xfrm>
              <a:off x="6520011" y="1340768"/>
              <a:ext cx="356245" cy="216024"/>
            </a:xfrm>
            <a:prstGeom prst="rect">
              <a:avLst/>
            </a:prstGeom>
            <a:noFill/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kumimoji="1" lang="en-US" altLang="ja-JP" sz="800" dirty="0" smtClean="0">
                  <a:solidFill>
                    <a:schemeClr val="tx1"/>
                  </a:solidFill>
                  <a:latin typeface="+mn-ea"/>
                </a:rPr>
                <a:t>[0]</a:t>
              </a:r>
              <a:endParaRPr kumimoji="1" lang="ja-JP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89" name="正方形/長方形 188"/>
            <p:cNvSpPr/>
            <p:nvPr/>
          </p:nvSpPr>
          <p:spPr>
            <a:xfrm>
              <a:off x="4680520" y="1340768"/>
              <a:ext cx="356245" cy="216024"/>
            </a:xfrm>
            <a:prstGeom prst="rect">
              <a:avLst/>
            </a:prstGeom>
            <a:noFill/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kumimoji="1" lang="en-US" altLang="ja-JP" sz="800" dirty="0" smtClean="0">
                  <a:solidFill>
                    <a:schemeClr val="tx1"/>
                  </a:solidFill>
                  <a:latin typeface="+mn-ea"/>
                </a:rPr>
                <a:t>[63]</a:t>
              </a:r>
              <a:endParaRPr kumimoji="1" lang="ja-JP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91" name="正方形/長方形 190"/>
            <p:cNvSpPr/>
            <p:nvPr/>
          </p:nvSpPr>
          <p:spPr>
            <a:xfrm>
              <a:off x="5396805" y="1340768"/>
              <a:ext cx="356245" cy="216024"/>
            </a:xfrm>
            <a:prstGeom prst="rect">
              <a:avLst/>
            </a:prstGeom>
            <a:noFill/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kumimoji="1" lang="en-US" altLang="ja-JP" sz="800" dirty="0" smtClean="0">
                  <a:solidFill>
                    <a:schemeClr val="tx1"/>
                  </a:solidFill>
                  <a:latin typeface="+mn-ea"/>
                </a:rPr>
                <a:t>[</a:t>
              </a:r>
              <a:r>
                <a:rPr lang="en-US" altLang="ja-JP" sz="800" dirty="0">
                  <a:solidFill>
                    <a:schemeClr val="tx1"/>
                  </a:solidFill>
                  <a:latin typeface="+mn-ea"/>
                </a:rPr>
                <a:t>12</a:t>
              </a:r>
              <a:r>
                <a:rPr kumimoji="1" lang="en-US" altLang="ja-JP" sz="800" dirty="0" smtClean="0">
                  <a:solidFill>
                    <a:schemeClr val="tx1"/>
                  </a:solidFill>
                  <a:latin typeface="+mn-ea"/>
                </a:rPr>
                <a:t>]</a:t>
              </a:r>
              <a:endParaRPr kumimoji="1" lang="ja-JP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92" name="正方形/長方形 191"/>
            <p:cNvSpPr/>
            <p:nvPr/>
          </p:nvSpPr>
          <p:spPr>
            <a:xfrm>
              <a:off x="5612829" y="1340768"/>
              <a:ext cx="356245" cy="216024"/>
            </a:xfrm>
            <a:prstGeom prst="rect">
              <a:avLst/>
            </a:prstGeom>
            <a:noFill/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kumimoji="1" lang="en-US" altLang="ja-JP" sz="800" dirty="0" smtClean="0">
                  <a:solidFill>
                    <a:schemeClr val="tx1"/>
                  </a:solidFill>
                  <a:latin typeface="+mn-ea"/>
                </a:rPr>
                <a:t>[</a:t>
              </a:r>
              <a:r>
                <a:rPr lang="en-US" altLang="ja-JP" sz="800" dirty="0">
                  <a:solidFill>
                    <a:schemeClr val="tx1"/>
                  </a:solidFill>
                  <a:latin typeface="+mn-ea"/>
                </a:rPr>
                <a:t>11</a:t>
              </a:r>
              <a:r>
                <a:rPr kumimoji="1" lang="en-US" altLang="ja-JP" sz="800" dirty="0" smtClean="0">
                  <a:solidFill>
                    <a:schemeClr val="tx1"/>
                  </a:solidFill>
                  <a:latin typeface="+mn-ea"/>
                </a:rPr>
                <a:t>]</a:t>
              </a:r>
              <a:endParaRPr kumimoji="1" lang="ja-JP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93" name="正方形/長方形 192"/>
            <p:cNvSpPr/>
            <p:nvPr/>
          </p:nvSpPr>
          <p:spPr>
            <a:xfrm>
              <a:off x="5828853" y="1340768"/>
              <a:ext cx="356245" cy="216024"/>
            </a:xfrm>
            <a:prstGeom prst="rect">
              <a:avLst/>
            </a:prstGeom>
            <a:noFill/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kumimoji="1" lang="en-US" altLang="ja-JP" sz="800" dirty="0" smtClean="0">
                  <a:solidFill>
                    <a:schemeClr val="tx1"/>
                  </a:solidFill>
                  <a:latin typeface="+mn-ea"/>
                </a:rPr>
                <a:t>[</a:t>
              </a:r>
              <a:r>
                <a:rPr lang="en-US" altLang="ja-JP" sz="800" dirty="0">
                  <a:solidFill>
                    <a:schemeClr val="tx1"/>
                  </a:solidFill>
                  <a:latin typeface="+mn-ea"/>
                </a:rPr>
                <a:t>10</a:t>
              </a:r>
              <a:r>
                <a:rPr kumimoji="1" lang="en-US" altLang="ja-JP" sz="800" dirty="0" smtClean="0">
                  <a:solidFill>
                    <a:schemeClr val="tx1"/>
                  </a:solidFill>
                  <a:latin typeface="+mn-ea"/>
                </a:rPr>
                <a:t>]</a:t>
              </a:r>
              <a:endParaRPr kumimoji="1" lang="ja-JP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72" name="正方形/長方形 171"/>
            <p:cNvSpPr/>
            <p:nvPr/>
          </p:nvSpPr>
          <p:spPr>
            <a:xfrm>
              <a:off x="4948262" y="1557908"/>
              <a:ext cx="520551" cy="214908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900" dirty="0" smtClean="0">
                  <a:solidFill>
                    <a:schemeClr val="tx1"/>
                  </a:solidFill>
                  <a:latin typeface="+mn-ea"/>
                </a:rPr>
                <a:t>・・・</a:t>
              </a:r>
              <a:endParaRPr kumimoji="1" lang="ja-JP" altLang="en-US" sz="900" dirty="0">
                <a:solidFill>
                  <a:schemeClr val="tx1"/>
                </a:solidFill>
                <a:latin typeface="+mn-ea"/>
              </a:endParaRPr>
            </a:p>
          </p:txBody>
        </p:sp>
      </p:grpSp>
      <p:sp>
        <p:nvSpPr>
          <p:cNvPr id="195" name="線吹き出し 2 (枠付き) 194"/>
          <p:cNvSpPr/>
          <p:nvPr/>
        </p:nvSpPr>
        <p:spPr>
          <a:xfrm>
            <a:off x="718818" y="2913582"/>
            <a:ext cx="1830068" cy="587426"/>
          </a:xfrm>
          <a:prstGeom prst="borderCallout2">
            <a:avLst>
              <a:gd name="adj1" fmla="val 75486"/>
              <a:gd name="adj2" fmla="val 102530"/>
              <a:gd name="adj3" fmla="val 81734"/>
              <a:gd name="adj4" fmla="val 119272"/>
              <a:gd name="adj5" fmla="val 29360"/>
              <a:gd name="adj6" fmla="val 154571"/>
            </a:avLst>
          </a:prstGeom>
          <a:solidFill>
            <a:schemeClr val="bg1"/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000" dirty="0" smtClean="0">
                <a:solidFill>
                  <a:schemeClr val="tx1"/>
                </a:solidFill>
              </a:rPr>
              <a:t>BIT</a:t>
            </a:r>
            <a:r>
              <a:rPr lang="ja-JP" altLang="en-US" sz="1000" dirty="0" smtClean="0">
                <a:solidFill>
                  <a:schemeClr val="tx1"/>
                </a:solidFill>
              </a:rPr>
              <a:t>が</a:t>
            </a:r>
            <a:r>
              <a:rPr lang="en-US" altLang="ja-JP" sz="1000" dirty="0" smtClean="0">
                <a:solidFill>
                  <a:schemeClr val="tx1"/>
                </a:solidFill>
              </a:rPr>
              <a:t>0</a:t>
            </a:r>
            <a:r>
              <a:rPr lang="ja-JP" altLang="en-US" sz="1000" dirty="0" smtClean="0">
                <a:solidFill>
                  <a:schemeClr val="tx1"/>
                </a:solidFill>
              </a:rPr>
              <a:t>の場合は</a:t>
            </a:r>
            <a:r>
              <a:rPr lang="en-US" altLang="ja-JP" sz="1000" dirty="0" err="1">
                <a:solidFill>
                  <a:schemeClr val="tx1"/>
                </a:solidFill>
                <a:latin typeface="+mn-ea"/>
              </a:rPr>
              <a:t>McKernel</a:t>
            </a:r>
            <a:r>
              <a:rPr lang="ja-JP" altLang="en-US" sz="1000" dirty="0">
                <a:solidFill>
                  <a:schemeClr val="tx1"/>
                </a:solidFill>
                <a:latin typeface="+mn-ea"/>
              </a:rPr>
              <a:t>の</a:t>
            </a:r>
            <a:r>
              <a:rPr lang="ja-JP" altLang="en-US" sz="1000" dirty="0" smtClean="0">
                <a:solidFill>
                  <a:schemeClr val="tx1"/>
                </a:solidFill>
                <a:latin typeface="+mn-ea"/>
              </a:rPr>
              <a:t>カーネルメモリ情報に設定しない。</a:t>
            </a:r>
            <a:r>
              <a:rPr lang="en-US" altLang="ja-JP" sz="1000" dirty="0" smtClean="0">
                <a:solidFill>
                  <a:schemeClr val="tx1"/>
                </a:solidFill>
              </a:rPr>
              <a:t>(3.</a:t>
            </a:r>
            <a:r>
              <a:rPr lang="ja-JP" altLang="en-US" sz="1000" dirty="0" smtClean="0">
                <a:solidFill>
                  <a:schemeClr val="tx1"/>
                </a:solidFill>
              </a:rPr>
              <a:t>の処理</a:t>
            </a:r>
            <a:r>
              <a:rPr lang="en-US" altLang="ja-JP" sz="1000" dirty="0" smtClean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39" name="フローチャート : 結合子 38"/>
          <p:cNvSpPr/>
          <p:nvPr/>
        </p:nvSpPr>
        <p:spPr>
          <a:xfrm>
            <a:off x="3740621" y="2559842"/>
            <a:ext cx="416942" cy="567931"/>
          </a:xfrm>
          <a:prstGeom prst="flowChartConnector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7" name="フローチャート : 結合子 196"/>
          <p:cNvSpPr/>
          <p:nvPr/>
        </p:nvSpPr>
        <p:spPr>
          <a:xfrm>
            <a:off x="3509491" y="2559842"/>
            <a:ext cx="231130" cy="567931"/>
          </a:xfrm>
          <a:prstGeom prst="flowChartConnector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4" name="グループ化 3"/>
          <p:cNvGrpSpPr/>
          <p:nvPr/>
        </p:nvGrpSpPr>
        <p:grpSpPr>
          <a:xfrm>
            <a:off x="430738" y="3789040"/>
            <a:ext cx="2447843" cy="2232248"/>
            <a:chOff x="430738" y="3789040"/>
            <a:chExt cx="2447843" cy="2232248"/>
          </a:xfrm>
        </p:grpSpPr>
        <p:sp>
          <p:nvSpPr>
            <p:cNvPr id="88" name="正方形/長方形 87"/>
            <p:cNvSpPr/>
            <p:nvPr/>
          </p:nvSpPr>
          <p:spPr>
            <a:xfrm>
              <a:off x="1123552" y="4581128"/>
              <a:ext cx="1144192" cy="302790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900" dirty="0" smtClean="0">
                  <a:solidFill>
                    <a:schemeClr val="tx1"/>
                  </a:solidFill>
                  <a:latin typeface="+mn-ea"/>
                </a:rPr>
                <a:t>：</a:t>
              </a:r>
              <a:endParaRPr lang="ja-JP" altLang="en-US" sz="9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19" name="正方形/長方形 118"/>
            <p:cNvSpPr/>
            <p:nvPr/>
          </p:nvSpPr>
          <p:spPr>
            <a:xfrm>
              <a:off x="1112694" y="4391741"/>
              <a:ext cx="1152128" cy="188739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800" dirty="0" smtClean="0">
                  <a:solidFill>
                    <a:schemeClr val="tx1"/>
                  </a:solidFill>
                  <a:latin typeface="+mn-ea"/>
                </a:rPr>
                <a:t>データサイズ</a:t>
              </a:r>
              <a:r>
                <a:rPr kumimoji="1" lang="en-US" altLang="ja-JP" sz="800" dirty="0" smtClean="0">
                  <a:solidFill>
                    <a:schemeClr val="tx1"/>
                  </a:solidFill>
                  <a:latin typeface="+mn-ea"/>
                </a:rPr>
                <a:t>0</a:t>
              </a:r>
              <a:endParaRPr kumimoji="1" lang="ja-JP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22" name="正方形/長方形 121"/>
            <p:cNvSpPr/>
            <p:nvPr/>
          </p:nvSpPr>
          <p:spPr>
            <a:xfrm>
              <a:off x="1116662" y="5243958"/>
              <a:ext cx="1144192" cy="396044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900" dirty="0" smtClean="0">
                  <a:solidFill>
                    <a:schemeClr val="tx1"/>
                  </a:solidFill>
                  <a:latin typeface="+mn-ea"/>
                </a:rPr>
                <a:t>：</a:t>
              </a:r>
              <a:endParaRPr lang="ja-JP" altLang="en-US" sz="9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25" name="正方形/長方形 124"/>
            <p:cNvSpPr/>
            <p:nvPr/>
          </p:nvSpPr>
          <p:spPr>
            <a:xfrm>
              <a:off x="434706" y="4163838"/>
              <a:ext cx="692194" cy="288032"/>
            </a:xfrm>
            <a:prstGeom prst="rect">
              <a:avLst/>
            </a:prstGeom>
            <a:noFill/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sz="800" dirty="0">
                  <a:solidFill>
                    <a:schemeClr val="tx1"/>
                  </a:solidFill>
                  <a:latin typeface="+mn-ea"/>
                </a:rPr>
                <a:t>chunks</a:t>
              </a:r>
              <a:r>
                <a:rPr lang="en-US" altLang="ja-JP" sz="800" dirty="0" smtClean="0">
                  <a:solidFill>
                    <a:schemeClr val="tx1"/>
                  </a:solidFill>
                  <a:latin typeface="+mn-ea"/>
                </a:rPr>
                <a:t>[0]</a:t>
              </a:r>
              <a:endParaRPr kumimoji="1" lang="ja-JP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34" name="正方形/長方形 133"/>
            <p:cNvSpPr/>
            <p:nvPr/>
          </p:nvSpPr>
          <p:spPr>
            <a:xfrm>
              <a:off x="1112694" y="4862672"/>
              <a:ext cx="1152128" cy="188739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800" dirty="0">
                  <a:solidFill>
                    <a:schemeClr val="tx1"/>
                  </a:solidFill>
                  <a:latin typeface="+mn-ea"/>
                </a:rPr>
                <a:t>開始</a:t>
              </a:r>
              <a:r>
                <a:rPr lang="ja-JP" altLang="en-US" sz="800" dirty="0" smtClean="0">
                  <a:solidFill>
                    <a:schemeClr val="tx1"/>
                  </a:solidFill>
                  <a:latin typeface="+mn-ea"/>
                </a:rPr>
                <a:t>アドレス</a:t>
              </a:r>
              <a:r>
                <a:rPr lang="en-US" altLang="ja-JP" sz="800" dirty="0" smtClean="0">
                  <a:solidFill>
                    <a:schemeClr val="tx1"/>
                  </a:solidFill>
                  <a:latin typeface="+mn-ea"/>
                </a:rPr>
                <a:t>10</a:t>
              </a:r>
              <a:endParaRPr lang="ja-JP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35" name="正方形/長方形 134"/>
            <p:cNvSpPr/>
            <p:nvPr/>
          </p:nvSpPr>
          <p:spPr>
            <a:xfrm>
              <a:off x="1112694" y="5055219"/>
              <a:ext cx="1152128" cy="188739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800" dirty="0" smtClean="0">
                  <a:solidFill>
                    <a:schemeClr val="tx1"/>
                  </a:solidFill>
                  <a:latin typeface="+mn-ea"/>
                </a:rPr>
                <a:t>データサイズ</a:t>
              </a:r>
              <a:r>
                <a:rPr lang="en-US" altLang="ja-JP" sz="800" dirty="0" smtClean="0">
                  <a:solidFill>
                    <a:schemeClr val="tx1"/>
                  </a:solidFill>
                  <a:latin typeface="+mn-ea"/>
                </a:rPr>
                <a:t>10</a:t>
              </a:r>
              <a:r>
                <a:rPr lang="ja-JP" altLang="en-US" sz="800" dirty="0" smtClean="0">
                  <a:solidFill>
                    <a:schemeClr val="tx1"/>
                  </a:solidFill>
                  <a:latin typeface="+mn-ea"/>
                </a:rPr>
                <a:t>＋１１</a:t>
              </a:r>
              <a:endParaRPr lang="en-US" altLang="ja-JP" sz="800" dirty="0" smtClean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37" name="正方形/長方形 136"/>
            <p:cNvSpPr/>
            <p:nvPr/>
          </p:nvSpPr>
          <p:spPr>
            <a:xfrm>
              <a:off x="434706" y="4811910"/>
              <a:ext cx="692194" cy="288032"/>
            </a:xfrm>
            <a:prstGeom prst="rect">
              <a:avLst/>
            </a:prstGeom>
            <a:noFill/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sz="800" dirty="0" smtClean="0">
                  <a:solidFill>
                    <a:schemeClr val="tx1"/>
                  </a:solidFill>
                  <a:latin typeface="+mn-ea"/>
                </a:rPr>
                <a:t>chunks[10]</a:t>
              </a:r>
              <a:endParaRPr kumimoji="1" lang="ja-JP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41" name="正方形/長方形 140"/>
            <p:cNvSpPr/>
            <p:nvPr/>
          </p:nvSpPr>
          <p:spPr>
            <a:xfrm>
              <a:off x="1112694" y="4862672"/>
              <a:ext cx="1152128" cy="381286"/>
            </a:xfrm>
            <a:prstGeom prst="rect">
              <a:avLst/>
            </a:prstGeom>
            <a:no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42" name="正方形/長方形 141"/>
            <p:cNvSpPr/>
            <p:nvPr/>
          </p:nvSpPr>
          <p:spPr>
            <a:xfrm>
              <a:off x="1108726" y="5640002"/>
              <a:ext cx="1152128" cy="188739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800" dirty="0">
                  <a:solidFill>
                    <a:schemeClr val="tx1"/>
                  </a:solidFill>
                  <a:latin typeface="+mn-ea"/>
                </a:rPr>
                <a:t>開始</a:t>
              </a:r>
              <a:r>
                <a:rPr lang="ja-JP" altLang="en-US" sz="800" dirty="0" smtClean="0">
                  <a:solidFill>
                    <a:schemeClr val="tx1"/>
                  </a:solidFill>
                  <a:latin typeface="+mn-ea"/>
                </a:rPr>
                <a:t>アドレス</a:t>
              </a:r>
              <a:r>
                <a:rPr lang="en-US" altLang="ja-JP" sz="800" dirty="0" smtClean="0">
                  <a:solidFill>
                    <a:schemeClr val="tx1"/>
                  </a:solidFill>
                  <a:latin typeface="+mn-ea"/>
                </a:rPr>
                <a:t>n</a:t>
              </a:r>
              <a:endParaRPr lang="ja-JP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43" name="正方形/長方形 142"/>
            <p:cNvSpPr/>
            <p:nvPr/>
          </p:nvSpPr>
          <p:spPr>
            <a:xfrm>
              <a:off x="1108726" y="5832549"/>
              <a:ext cx="1152128" cy="188739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800" dirty="0" smtClean="0">
                  <a:solidFill>
                    <a:schemeClr val="tx1"/>
                  </a:solidFill>
                  <a:latin typeface="+mn-ea"/>
                </a:rPr>
                <a:t>データサイズ</a:t>
              </a:r>
              <a:r>
                <a:rPr lang="en-US" altLang="ja-JP" sz="800" dirty="0" smtClean="0">
                  <a:solidFill>
                    <a:schemeClr val="tx1"/>
                  </a:solidFill>
                  <a:latin typeface="+mn-ea"/>
                </a:rPr>
                <a:t>n</a:t>
              </a:r>
              <a:endParaRPr lang="ja-JP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44" name="正方形/長方形 143"/>
            <p:cNvSpPr/>
            <p:nvPr/>
          </p:nvSpPr>
          <p:spPr>
            <a:xfrm>
              <a:off x="430738" y="5604646"/>
              <a:ext cx="692194" cy="288032"/>
            </a:xfrm>
            <a:prstGeom prst="rect">
              <a:avLst/>
            </a:prstGeom>
            <a:noFill/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sz="800" dirty="0" smtClean="0">
                  <a:solidFill>
                    <a:schemeClr val="tx1"/>
                  </a:solidFill>
                  <a:latin typeface="+mn-ea"/>
                </a:rPr>
                <a:t>chunks[n]</a:t>
              </a:r>
              <a:endParaRPr kumimoji="1" lang="ja-JP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45" name="正方形/長方形 144"/>
            <p:cNvSpPr/>
            <p:nvPr/>
          </p:nvSpPr>
          <p:spPr>
            <a:xfrm>
              <a:off x="1108726" y="5640002"/>
              <a:ext cx="1152128" cy="381286"/>
            </a:xfrm>
            <a:prstGeom prst="rect">
              <a:avLst/>
            </a:prstGeom>
            <a:no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46" name="正方形/長方形 145"/>
            <p:cNvSpPr/>
            <p:nvPr/>
          </p:nvSpPr>
          <p:spPr>
            <a:xfrm>
              <a:off x="1112694" y="4206257"/>
              <a:ext cx="1152128" cy="188739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800" dirty="0" smtClean="0">
                  <a:solidFill>
                    <a:schemeClr val="tx1"/>
                  </a:solidFill>
                  <a:latin typeface="+mn-ea"/>
                </a:rPr>
                <a:t>開始アドレス</a:t>
              </a:r>
              <a:r>
                <a:rPr kumimoji="1" lang="en-US" altLang="ja-JP" sz="800" dirty="0" smtClean="0">
                  <a:solidFill>
                    <a:schemeClr val="tx1"/>
                  </a:solidFill>
                  <a:latin typeface="+mn-ea"/>
                </a:rPr>
                <a:t>0</a:t>
              </a:r>
              <a:endParaRPr kumimoji="1" lang="ja-JP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47" name="正方形/長方形 146"/>
            <p:cNvSpPr/>
            <p:nvPr/>
          </p:nvSpPr>
          <p:spPr>
            <a:xfrm>
              <a:off x="1112694" y="4199194"/>
              <a:ext cx="1152128" cy="381286"/>
            </a:xfrm>
            <a:prstGeom prst="rect">
              <a:avLst/>
            </a:prstGeom>
            <a:no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sz="8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48" name="正方形/長方形 147"/>
            <p:cNvSpPr/>
            <p:nvPr/>
          </p:nvSpPr>
          <p:spPr>
            <a:xfrm>
              <a:off x="827584" y="3789040"/>
              <a:ext cx="2050997" cy="340770"/>
            </a:xfrm>
            <a:prstGeom prst="rect">
              <a:avLst/>
            </a:prstGeom>
            <a:noFill/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ja-JP" sz="1000" dirty="0" err="1" smtClean="0">
                  <a:solidFill>
                    <a:sysClr val="windowText" lastClr="000000"/>
                  </a:solidFill>
                  <a:latin typeface="+mn-ea"/>
                </a:rPr>
                <a:t>McKernel</a:t>
              </a:r>
              <a:r>
                <a:rPr lang="ja-JP" altLang="en-US" sz="1000" dirty="0">
                  <a:solidFill>
                    <a:sysClr val="windowText" lastClr="000000"/>
                  </a:solidFill>
                  <a:latin typeface="+mn-ea"/>
                </a:rPr>
                <a:t>の</a:t>
              </a:r>
              <a:r>
                <a:rPr lang="ja-JP" altLang="en-US" sz="1000" dirty="0" smtClean="0">
                  <a:solidFill>
                    <a:sysClr val="windowText" lastClr="000000"/>
                  </a:solidFill>
                  <a:latin typeface="+mn-ea"/>
                </a:rPr>
                <a:t>カーネルメモリ</a:t>
              </a:r>
              <a:r>
                <a:rPr lang="ja-JP" altLang="en-US" sz="1000" dirty="0" smtClean="0">
                  <a:solidFill>
                    <a:schemeClr val="tx1"/>
                  </a:solidFill>
                  <a:latin typeface="+mn-ea"/>
                </a:rPr>
                <a:t>情報</a:t>
              </a:r>
              <a:r>
                <a:rPr lang="en-US" altLang="ja-JP" sz="1000" dirty="0">
                  <a:solidFill>
                    <a:schemeClr val="tx1"/>
                  </a:solidFill>
                  <a:latin typeface="+mn-ea"/>
                </a:rPr>
                <a:t>(</a:t>
              </a:r>
              <a:r>
                <a:rPr lang="en-US" altLang="ja-JP" sz="1000" dirty="0" err="1">
                  <a:solidFill>
                    <a:schemeClr val="tx1"/>
                  </a:solidFill>
                  <a:latin typeface="+mn-ea"/>
                </a:rPr>
                <a:t>dump_mem_chunks_t</a:t>
              </a:r>
              <a:r>
                <a:rPr lang="ja-JP" altLang="en-US" sz="1000" dirty="0" smtClean="0">
                  <a:solidFill>
                    <a:schemeClr val="tx1"/>
                  </a:solidFill>
                  <a:latin typeface="+mn-ea"/>
                </a:rPr>
                <a:t>構造体</a:t>
              </a:r>
              <a:r>
                <a:rPr lang="en-US" altLang="ja-JP" sz="1000" dirty="0" smtClean="0">
                  <a:solidFill>
                    <a:schemeClr val="tx1"/>
                  </a:solidFill>
                  <a:latin typeface="+mn-ea"/>
                </a:rPr>
                <a:t>)</a:t>
              </a:r>
              <a:endParaRPr kumimoji="1" lang="en-US" altLang="ja-JP" sz="1000" dirty="0" smtClean="0">
                <a:solidFill>
                  <a:schemeClr val="tx1"/>
                </a:solidFill>
                <a:latin typeface="+mn-ea"/>
              </a:endParaRPr>
            </a:p>
          </p:txBody>
        </p:sp>
      </p:grpSp>
      <p:sp>
        <p:nvSpPr>
          <p:cNvPr id="2" name="右中かっこ 1"/>
          <p:cNvSpPr/>
          <p:nvPr/>
        </p:nvSpPr>
        <p:spPr>
          <a:xfrm rot="5400000">
            <a:off x="3856904" y="2929815"/>
            <a:ext cx="166877" cy="399445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フリーフォーム 14"/>
          <p:cNvSpPr/>
          <p:nvPr/>
        </p:nvSpPr>
        <p:spPr>
          <a:xfrm>
            <a:off x="2359614" y="3219450"/>
            <a:ext cx="1699249" cy="1743075"/>
          </a:xfrm>
          <a:custGeom>
            <a:avLst/>
            <a:gdLst>
              <a:gd name="connsiteX0" fmla="*/ 1657350 w 1753813"/>
              <a:gd name="connsiteY0" fmla="*/ 0 h 1743075"/>
              <a:gd name="connsiteX1" fmla="*/ 1571625 w 1753813"/>
              <a:gd name="connsiteY1" fmla="*/ 1171575 h 1743075"/>
              <a:gd name="connsiteX2" fmla="*/ 0 w 1753813"/>
              <a:gd name="connsiteY2" fmla="*/ 1743075 h 174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53813" h="1743075">
                <a:moveTo>
                  <a:pt x="1657350" y="0"/>
                </a:moveTo>
                <a:cubicBezTo>
                  <a:pt x="1752600" y="440531"/>
                  <a:pt x="1847850" y="881063"/>
                  <a:pt x="1571625" y="1171575"/>
                </a:cubicBezTo>
                <a:cubicBezTo>
                  <a:pt x="1295400" y="1462088"/>
                  <a:pt x="0" y="1743075"/>
                  <a:pt x="0" y="1743075"/>
                </a:cubicBezTo>
              </a:path>
            </a:pathLst>
          </a:custGeom>
          <a:noFill/>
          <a:ln w="12700">
            <a:solidFill>
              <a:schemeClr val="tx1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フリーフォーム 15"/>
          <p:cNvSpPr/>
          <p:nvPr/>
        </p:nvSpPr>
        <p:spPr>
          <a:xfrm>
            <a:off x="2343150" y="3019425"/>
            <a:ext cx="2613189" cy="1276350"/>
          </a:xfrm>
          <a:custGeom>
            <a:avLst/>
            <a:gdLst>
              <a:gd name="connsiteX0" fmla="*/ 2466975 w 2613189"/>
              <a:gd name="connsiteY0" fmla="*/ 0 h 1276350"/>
              <a:gd name="connsiteX1" fmla="*/ 2343150 w 2613189"/>
              <a:gd name="connsiteY1" fmla="*/ 952500 h 1276350"/>
              <a:gd name="connsiteX2" fmla="*/ 0 w 2613189"/>
              <a:gd name="connsiteY2" fmla="*/ 1276350 h 1276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13189" h="1276350">
                <a:moveTo>
                  <a:pt x="2466975" y="0"/>
                </a:moveTo>
                <a:cubicBezTo>
                  <a:pt x="2610643" y="369887"/>
                  <a:pt x="2754312" y="739775"/>
                  <a:pt x="2343150" y="952500"/>
                </a:cubicBezTo>
                <a:cubicBezTo>
                  <a:pt x="1931988" y="1165225"/>
                  <a:pt x="965994" y="1220787"/>
                  <a:pt x="0" y="1276350"/>
                </a:cubicBezTo>
              </a:path>
            </a:pathLst>
          </a:custGeom>
          <a:noFill/>
          <a:ln w="12700">
            <a:solidFill>
              <a:schemeClr val="tx1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線吹き出し 2 (枠付き) 59"/>
          <p:cNvSpPr/>
          <p:nvPr/>
        </p:nvSpPr>
        <p:spPr>
          <a:xfrm>
            <a:off x="5436096" y="2121142"/>
            <a:ext cx="2448272" cy="731794"/>
          </a:xfrm>
          <a:prstGeom prst="borderCallout2">
            <a:avLst>
              <a:gd name="adj1" fmla="val 26906"/>
              <a:gd name="adj2" fmla="val -2234"/>
              <a:gd name="adj3" fmla="val 113317"/>
              <a:gd name="adj4" fmla="val -8982"/>
              <a:gd name="adj5" fmla="val 158326"/>
              <a:gd name="adj6" fmla="val -58757"/>
            </a:avLst>
          </a:prstGeom>
          <a:solidFill>
            <a:schemeClr val="bg1"/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000" dirty="0" smtClean="0">
                <a:solidFill>
                  <a:schemeClr val="tx1"/>
                </a:solidFill>
              </a:rPr>
              <a:t>・</a:t>
            </a:r>
            <a:r>
              <a:rPr lang="en-US" altLang="ja-JP" sz="1000" dirty="0" smtClean="0">
                <a:solidFill>
                  <a:schemeClr val="tx1"/>
                </a:solidFill>
              </a:rPr>
              <a:t>BIT</a:t>
            </a:r>
            <a:r>
              <a:rPr lang="ja-JP" altLang="en-US" sz="1000" dirty="0" smtClean="0">
                <a:solidFill>
                  <a:schemeClr val="tx1"/>
                </a:solidFill>
              </a:rPr>
              <a:t>が</a:t>
            </a:r>
            <a:r>
              <a:rPr lang="en-US" altLang="ja-JP" sz="1000" dirty="0" smtClean="0">
                <a:solidFill>
                  <a:schemeClr val="tx1"/>
                </a:solidFill>
              </a:rPr>
              <a:t>1</a:t>
            </a:r>
            <a:r>
              <a:rPr lang="ja-JP" altLang="en-US" sz="1000" dirty="0" smtClean="0">
                <a:solidFill>
                  <a:schemeClr val="tx1"/>
                </a:solidFill>
              </a:rPr>
              <a:t>になっている箇所の物理メモリの情報を</a:t>
            </a:r>
            <a:r>
              <a:rPr lang="en-US" altLang="ja-JP" sz="1000" dirty="0" err="1" smtClean="0">
                <a:solidFill>
                  <a:schemeClr val="tx1"/>
                </a:solidFill>
              </a:rPr>
              <a:t>McKernel</a:t>
            </a:r>
            <a:r>
              <a:rPr lang="ja-JP" altLang="en-US" sz="1000" dirty="0" smtClean="0">
                <a:solidFill>
                  <a:schemeClr val="tx1"/>
                </a:solidFill>
              </a:rPr>
              <a:t>のカーネルメモリ情報に</a:t>
            </a:r>
            <a:r>
              <a:rPr lang="ja-JP" altLang="en-US" sz="1000" dirty="0">
                <a:solidFill>
                  <a:schemeClr val="tx1"/>
                </a:solidFill>
              </a:rPr>
              <a:t>設定</a:t>
            </a:r>
            <a:r>
              <a:rPr lang="ja-JP" altLang="en-US" sz="1000" dirty="0" smtClean="0">
                <a:solidFill>
                  <a:schemeClr val="tx1"/>
                </a:solidFill>
              </a:rPr>
              <a:t>する。</a:t>
            </a:r>
            <a:r>
              <a:rPr lang="en-US" altLang="ja-JP" sz="1000" dirty="0" smtClean="0">
                <a:solidFill>
                  <a:schemeClr val="tx1"/>
                </a:solidFill>
              </a:rPr>
              <a:t>(2.</a:t>
            </a:r>
            <a:r>
              <a:rPr lang="ja-JP" altLang="en-US" sz="1000" dirty="0" smtClean="0">
                <a:solidFill>
                  <a:schemeClr val="tx1"/>
                </a:solidFill>
              </a:rPr>
              <a:t>の処理</a:t>
            </a:r>
            <a:r>
              <a:rPr lang="en-US" altLang="ja-JP" sz="1000" dirty="0" smtClean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61" name="線吹き出し 2 (枠付き) 60"/>
          <p:cNvSpPr/>
          <p:nvPr/>
        </p:nvSpPr>
        <p:spPr>
          <a:xfrm>
            <a:off x="5436096" y="2121142"/>
            <a:ext cx="2448272" cy="731794"/>
          </a:xfrm>
          <a:prstGeom prst="borderCallout2">
            <a:avLst>
              <a:gd name="adj1" fmla="val 26906"/>
              <a:gd name="adj2" fmla="val -2234"/>
              <a:gd name="adj3" fmla="val 113317"/>
              <a:gd name="adj4" fmla="val -8982"/>
              <a:gd name="adj5" fmla="val 146612"/>
              <a:gd name="adj6" fmla="val -21408"/>
            </a:avLst>
          </a:prstGeom>
          <a:solidFill>
            <a:schemeClr val="bg1"/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000" dirty="0" smtClean="0">
                <a:solidFill>
                  <a:schemeClr val="tx1"/>
                </a:solidFill>
              </a:rPr>
              <a:t>・</a:t>
            </a:r>
            <a:r>
              <a:rPr lang="en-US" altLang="ja-JP" sz="1000" dirty="0" smtClean="0">
                <a:solidFill>
                  <a:schemeClr val="tx1"/>
                </a:solidFill>
              </a:rPr>
              <a:t>BIT</a:t>
            </a:r>
            <a:r>
              <a:rPr lang="ja-JP" altLang="en-US" sz="1000" dirty="0" smtClean="0">
                <a:solidFill>
                  <a:schemeClr val="tx1"/>
                </a:solidFill>
              </a:rPr>
              <a:t>が</a:t>
            </a:r>
            <a:r>
              <a:rPr lang="en-US" altLang="ja-JP" sz="1000" dirty="0" smtClean="0">
                <a:solidFill>
                  <a:schemeClr val="tx1"/>
                </a:solidFill>
              </a:rPr>
              <a:t>1</a:t>
            </a:r>
            <a:r>
              <a:rPr lang="ja-JP" altLang="en-US" sz="1000" dirty="0" smtClean="0">
                <a:solidFill>
                  <a:schemeClr val="tx1"/>
                </a:solidFill>
              </a:rPr>
              <a:t>になっている箇所の物理メモリの情報を</a:t>
            </a:r>
            <a:r>
              <a:rPr lang="en-US" altLang="ja-JP" sz="1000" dirty="0" err="1" smtClean="0">
                <a:solidFill>
                  <a:schemeClr val="tx1"/>
                </a:solidFill>
              </a:rPr>
              <a:t>McKernel</a:t>
            </a:r>
            <a:r>
              <a:rPr lang="ja-JP" altLang="en-US" sz="1000" dirty="0" smtClean="0">
                <a:solidFill>
                  <a:schemeClr val="tx1"/>
                </a:solidFill>
              </a:rPr>
              <a:t>のカーネルメモリ情報に</a:t>
            </a:r>
            <a:r>
              <a:rPr lang="ja-JP" altLang="en-US" sz="1000" dirty="0">
                <a:solidFill>
                  <a:schemeClr val="tx1"/>
                </a:solidFill>
              </a:rPr>
              <a:t>設定</a:t>
            </a:r>
            <a:r>
              <a:rPr lang="ja-JP" altLang="en-US" sz="1000" dirty="0" smtClean="0">
                <a:solidFill>
                  <a:schemeClr val="tx1"/>
                </a:solidFill>
              </a:rPr>
              <a:t>する。</a:t>
            </a:r>
            <a:r>
              <a:rPr lang="en-US" altLang="ja-JP" sz="1000" dirty="0" smtClean="0">
                <a:solidFill>
                  <a:schemeClr val="tx1"/>
                </a:solidFill>
              </a:rPr>
              <a:t>(2.</a:t>
            </a:r>
            <a:r>
              <a:rPr lang="ja-JP" altLang="en-US" sz="1000" dirty="0" smtClean="0">
                <a:solidFill>
                  <a:schemeClr val="tx1"/>
                </a:solidFill>
              </a:rPr>
              <a:t>の処理</a:t>
            </a:r>
            <a:r>
              <a:rPr lang="en-US" altLang="ja-JP" sz="1000" dirty="0" smtClean="0">
                <a:solidFill>
                  <a:schemeClr val="tx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5124491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610</TotalTime>
  <Words>170</Words>
  <Application>Microsoft Office PowerPoint</Application>
  <PresentationFormat>画面に合わせる (4:3)</PresentationFormat>
  <Paragraphs>37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horigome</dc:creator>
  <cp:lastModifiedBy>horigome</cp:lastModifiedBy>
  <cp:revision>82</cp:revision>
  <dcterms:created xsi:type="dcterms:W3CDTF">2017-06-30T02:28:48Z</dcterms:created>
  <dcterms:modified xsi:type="dcterms:W3CDTF">2017-07-14T05:44:26Z</dcterms:modified>
</cp:coreProperties>
</file>