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60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21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6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981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6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3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3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6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B735-6F88-444D-B68F-AAB214C80856}" type="datetimeFigureOut">
              <a:rPr kumimoji="1" lang="ja-JP" altLang="en-US" smtClean="0"/>
              <a:t>2017/7/14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角丸四角形 163"/>
          <p:cNvSpPr/>
          <p:nvPr/>
        </p:nvSpPr>
        <p:spPr>
          <a:xfrm>
            <a:off x="265923" y="1196752"/>
            <a:ext cx="8064896" cy="2664296"/>
          </a:xfrm>
          <a:prstGeom prst="roundRect">
            <a:avLst>
              <a:gd name="adj" fmla="val 7001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9" name="グループ化 118"/>
          <p:cNvGrpSpPr/>
          <p:nvPr/>
        </p:nvGrpSpPr>
        <p:grpSpPr>
          <a:xfrm>
            <a:off x="6300192" y="1516596"/>
            <a:ext cx="1814576" cy="1408348"/>
            <a:chOff x="5266133" y="1518941"/>
            <a:chExt cx="1814576" cy="1408348"/>
          </a:xfrm>
        </p:grpSpPr>
        <p:sp>
          <p:nvSpPr>
            <p:cNvPr id="120" name="角丸四角形吹き出し 119"/>
            <p:cNvSpPr/>
            <p:nvPr/>
          </p:nvSpPr>
          <p:spPr>
            <a:xfrm>
              <a:off x="5266133" y="1518941"/>
              <a:ext cx="1814576" cy="1408348"/>
            </a:xfrm>
            <a:prstGeom prst="wedgeRoundRectCallout">
              <a:avLst>
                <a:gd name="adj1" fmla="val -67782"/>
                <a:gd name="adj2" fmla="val 42887"/>
                <a:gd name="adj3" fmla="val 16667"/>
              </a:avLst>
            </a:prstGeom>
            <a:solidFill>
              <a:schemeClr val="accent1">
                <a:alpha val="2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24" name="グループ化 123"/>
            <p:cNvGrpSpPr/>
            <p:nvPr/>
          </p:nvGrpSpPr>
          <p:grpSpPr>
            <a:xfrm>
              <a:off x="5420538" y="1565176"/>
              <a:ext cx="1660171" cy="1224136"/>
              <a:chOff x="5864157" y="1052736"/>
              <a:chExt cx="1660171" cy="1224136"/>
            </a:xfrm>
          </p:grpSpPr>
          <p:grpSp>
            <p:nvGrpSpPr>
              <p:cNvPr id="125" name="グループ化 124"/>
              <p:cNvGrpSpPr/>
              <p:nvPr/>
            </p:nvGrpSpPr>
            <p:grpSpPr>
              <a:xfrm>
                <a:off x="5949732" y="1499850"/>
                <a:ext cx="1183839" cy="777022"/>
                <a:chOff x="5620409" y="1470274"/>
                <a:chExt cx="877536" cy="617063"/>
              </a:xfrm>
            </p:grpSpPr>
            <p:sp>
              <p:nvSpPr>
                <p:cNvPr id="135" name="正方形/長方形 134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800" dirty="0" err="1" smtClean="0">
                      <a:solidFill>
                        <a:schemeClr val="tx1"/>
                      </a:solidFill>
                      <a:latin typeface="+mn-ea"/>
                    </a:rPr>
                    <a:t>letf</a:t>
                  </a:r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38" name="正方形/長方形 137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ja-JP" altLang="en-US" sz="800" dirty="0">
                      <a:solidFill>
                        <a:schemeClr val="tx1"/>
                      </a:solidFill>
                      <a:latin typeface="+mn-ea"/>
                    </a:rPr>
                    <a:t>アドレス</a:t>
                  </a:r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44" name="正方形/長方形 143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en-US" altLang="ja-JP" sz="800" dirty="0" smtClean="0">
                      <a:solidFill>
                        <a:schemeClr val="tx1"/>
                      </a:solidFill>
                      <a:latin typeface="+mn-ea"/>
                    </a:rPr>
                    <a:t>right</a:t>
                  </a:r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47" name="正方形/長方形 146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ja-JP" sz="800" dirty="0" err="1">
                      <a:solidFill>
                        <a:schemeClr val="tx1"/>
                      </a:solidFill>
                      <a:latin typeface="+mn-ea"/>
                    </a:rPr>
                    <a:t>parent_color</a:t>
                  </a:r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48" name="正方形/長方形 147"/>
                <p:cNvSpPr/>
                <p:nvPr/>
              </p:nvSpPr>
              <p:spPr>
                <a:xfrm>
                  <a:off x="5621002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kumimoji="1" lang="ja-JP" altLang="en-US" sz="800" dirty="0" smtClean="0">
                      <a:solidFill>
                        <a:schemeClr val="tx1"/>
                      </a:solidFill>
                      <a:latin typeface="+mn-ea"/>
                    </a:rPr>
                    <a:t>データサイズ</a:t>
                  </a:r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sp>
            <p:nvSpPr>
              <p:cNvPr id="134" name="正方形/長方形 133"/>
              <p:cNvSpPr/>
              <p:nvPr/>
            </p:nvSpPr>
            <p:spPr>
              <a:xfrm>
                <a:off x="5864157" y="1052736"/>
                <a:ext cx="1660171" cy="402524"/>
              </a:xfrm>
              <a:prstGeom prst="rect">
                <a:avLst/>
              </a:prstGeom>
              <a:noFill/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ja-JP" altLang="en-US" sz="1000" dirty="0" smtClean="0">
                    <a:solidFill>
                      <a:schemeClr val="tx1"/>
                    </a:solidFill>
                    <a:latin typeface="+mn-ea"/>
                  </a:rPr>
                  <a:t>未使用メモリ情報</a:t>
                </a:r>
                <a:endParaRPr lang="en-US" altLang="ja-JP" sz="1000" dirty="0" smtClean="0">
                  <a:solidFill>
                    <a:schemeClr val="tx1"/>
                  </a:solidFill>
                  <a:latin typeface="+mn-ea"/>
                </a:endParaRPr>
              </a:p>
              <a:p>
                <a:r>
                  <a:rPr lang="en-US" altLang="ja-JP" sz="1000" dirty="0" smtClean="0">
                    <a:solidFill>
                      <a:schemeClr val="tx1"/>
                    </a:solidFill>
                    <a:latin typeface="+mn-ea"/>
                  </a:rPr>
                  <a:t>(</a:t>
                </a:r>
                <a:r>
                  <a:rPr lang="en-US" altLang="ja-JP" sz="1000" dirty="0" err="1" smtClean="0">
                    <a:solidFill>
                      <a:schemeClr val="tx1"/>
                    </a:solidFill>
                    <a:latin typeface="+mn-ea"/>
                  </a:rPr>
                  <a:t>struct</a:t>
                </a:r>
                <a:r>
                  <a:rPr lang="en-US" altLang="ja-JP" sz="1000" dirty="0" smtClean="0">
                    <a:solidFill>
                      <a:schemeClr val="tx1"/>
                    </a:solidFill>
                    <a:latin typeface="+mn-ea"/>
                  </a:rPr>
                  <a:t> </a:t>
                </a:r>
                <a:r>
                  <a:rPr lang="en-US" altLang="ja-JP" sz="1000" dirty="0" err="1">
                    <a:solidFill>
                      <a:schemeClr val="tx1"/>
                    </a:solidFill>
                    <a:latin typeface="+mn-ea"/>
                  </a:rPr>
                  <a:t>free_chunk</a:t>
                </a:r>
                <a:r>
                  <a:rPr lang="ja-JP" altLang="en-US" sz="1000" dirty="0" smtClean="0">
                    <a:solidFill>
                      <a:schemeClr val="tx1"/>
                    </a:solidFill>
                    <a:latin typeface="+mn-ea"/>
                  </a:rPr>
                  <a:t>構造体</a:t>
                </a:r>
                <a:r>
                  <a:rPr lang="en-US" altLang="ja-JP" sz="1000" dirty="0" smtClean="0">
                    <a:solidFill>
                      <a:schemeClr val="tx1"/>
                    </a:solidFill>
                    <a:latin typeface="+mn-ea"/>
                  </a:rPr>
                  <a:t>)</a:t>
                </a:r>
                <a:endParaRPr kumimoji="1" lang="ja-JP" altLang="en-US" sz="1000" dirty="0">
                  <a:solidFill>
                    <a:schemeClr val="tx1"/>
                  </a:solidFill>
                  <a:latin typeface="+mn-ea"/>
                </a:endParaRPr>
              </a:p>
            </p:txBody>
          </p:sp>
        </p:grpSp>
      </p:grpSp>
      <p:sp>
        <p:nvSpPr>
          <p:cNvPr id="140" name="角丸四角形 139"/>
          <p:cNvSpPr/>
          <p:nvPr/>
        </p:nvSpPr>
        <p:spPr>
          <a:xfrm>
            <a:off x="339627" y="4437112"/>
            <a:ext cx="5719847" cy="1872208"/>
          </a:xfrm>
          <a:prstGeom prst="roundRect">
            <a:avLst>
              <a:gd name="adj" fmla="val 7001"/>
            </a:avLst>
          </a:prstGeom>
          <a:solidFill>
            <a:schemeClr val="accent5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1" name="正方形/長方形 120"/>
          <p:cNvSpPr/>
          <p:nvPr/>
        </p:nvSpPr>
        <p:spPr>
          <a:xfrm>
            <a:off x="1345373" y="2780928"/>
            <a:ext cx="2608671" cy="3960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：</a:t>
            </a:r>
            <a:endParaRPr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9" name="正方形/長方形 128"/>
          <p:cNvSpPr/>
          <p:nvPr/>
        </p:nvSpPr>
        <p:spPr>
          <a:xfrm>
            <a:off x="609575" y="5361418"/>
            <a:ext cx="2375651" cy="3960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900" dirty="0" smtClean="0">
                <a:solidFill>
                  <a:schemeClr val="tx1"/>
                </a:solidFill>
                <a:latin typeface="+mn-ea"/>
              </a:rPr>
              <a:t>：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1139727" y="1135199"/>
            <a:ext cx="2088232" cy="67980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+mn-ea"/>
              </a:rPr>
              <a:t>Ｍｃ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+mn-ea"/>
              </a:rPr>
              <a:t>Kernel</a:t>
            </a:r>
          </a:p>
          <a:p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ノード管理情報</a:t>
            </a:r>
            <a:endParaRPr lang="en-US" altLang="ja-JP" sz="1000" dirty="0" smtClean="0">
              <a:solidFill>
                <a:schemeClr val="tx1"/>
              </a:solidFill>
              <a:latin typeface="+mn-ea"/>
            </a:endParaRPr>
          </a:p>
          <a:p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ihk_mc_numa_node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)</a:t>
            </a:r>
            <a:endParaRPr kumimoji="1" lang="en-US" altLang="ja-JP" sz="1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下矢印 52"/>
          <p:cNvSpPr/>
          <p:nvPr/>
        </p:nvSpPr>
        <p:spPr>
          <a:xfrm>
            <a:off x="1191712" y="2114553"/>
            <a:ext cx="89415" cy="693505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/>
          </a:p>
        </p:txBody>
      </p:sp>
      <p:sp>
        <p:nvSpPr>
          <p:cNvPr id="64" name="正方形/長方形 63"/>
          <p:cNvSpPr/>
          <p:nvPr/>
        </p:nvSpPr>
        <p:spPr>
          <a:xfrm>
            <a:off x="467544" y="4389310"/>
            <a:ext cx="2699478" cy="504056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ダンプ採取用ページマップ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情報</a:t>
            </a:r>
            <a:endParaRPr lang="en-US" altLang="ja-JP" sz="1000" dirty="0">
              <a:solidFill>
                <a:sysClr val="windowText" lastClr="000000"/>
              </a:solidFill>
              <a:latin typeface="+mn-ea"/>
            </a:endParaRPr>
          </a:p>
          <a:p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ihk_os_mem_query_page_map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構造体</a:t>
            </a:r>
            <a:endParaRPr kumimoji="1"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6" name="正方形/長方形 125"/>
          <p:cNvSpPr/>
          <p:nvPr/>
        </p:nvSpPr>
        <p:spPr>
          <a:xfrm>
            <a:off x="609575" y="4929370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BITMAP(64bit)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7" name="正方形/長方形 126"/>
          <p:cNvSpPr/>
          <p:nvPr/>
        </p:nvSpPr>
        <p:spPr>
          <a:xfrm>
            <a:off x="609575" y="5145394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 smtClean="0">
                <a:solidFill>
                  <a:schemeClr val="tx1"/>
                </a:solidFill>
                <a:latin typeface="+mn-ea"/>
              </a:rPr>
              <a:t>BITMAP(64bit</a:t>
            </a:r>
            <a:r>
              <a:rPr lang="en-US" altLang="ja-JP" sz="900" dirty="0">
                <a:solidFill>
                  <a:schemeClr val="tx1"/>
                </a:solidFill>
                <a:latin typeface="+mn-ea"/>
              </a:rPr>
              <a:t>)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0" name="正方形/長方形 129"/>
          <p:cNvSpPr/>
          <p:nvPr/>
        </p:nvSpPr>
        <p:spPr>
          <a:xfrm>
            <a:off x="609575" y="5757462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>
                <a:solidFill>
                  <a:schemeClr val="tx1"/>
                </a:solidFill>
                <a:latin typeface="+mn-ea"/>
              </a:rPr>
              <a:t>BITMAP(64bit)</a:t>
            </a:r>
            <a:endParaRPr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1" name="正方形/長方形 130"/>
          <p:cNvSpPr/>
          <p:nvPr/>
        </p:nvSpPr>
        <p:spPr>
          <a:xfrm>
            <a:off x="323528" y="4928254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[0]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323528" y="5180282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[1]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3" name="正方形/長方形 132"/>
          <p:cNvSpPr/>
          <p:nvPr/>
        </p:nvSpPr>
        <p:spPr>
          <a:xfrm>
            <a:off x="323528" y="5757462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[n]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3" name="左矢印 122"/>
          <p:cNvSpPr/>
          <p:nvPr/>
        </p:nvSpPr>
        <p:spPr>
          <a:xfrm rot="157144">
            <a:off x="3110039" y="5198932"/>
            <a:ext cx="235840" cy="108012"/>
          </a:xfrm>
          <a:prstGeom prst="lef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正方形/長方形 72"/>
          <p:cNvSpPr/>
          <p:nvPr/>
        </p:nvSpPr>
        <p:spPr>
          <a:xfrm>
            <a:off x="160779" y="116632"/>
            <a:ext cx="4039632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000" dirty="0" smtClean="0">
                <a:solidFill>
                  <a:schemeClr val="tx1"/>
                </a:solidFill>
                <a:latin typeface="+mn-ea"/>
              </a:rPr>
              <a:t>Ｍｃ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+mn-ea"/>
              </a:rPr>
              <a:t>Kernel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主導ダンプでの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McKernel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未使用メモリ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取得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機能</a:t>
            </a:r>
            <a:endParaRPr kumimoji="1" lang="en-US" altLang="ja-JP" sz="10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1345373" y="1772816"/>
            <a:ext cx="2608672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メモリ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メモリ数</a:t>
            </a:r>
          </a:p>
        </p:txBody>
      </p:sp>
      <p:sp>
        <p:nvSpPr>
          <p:cNvPr id="128" name="正方形/長方形 127"/>
          <p:cNvSpPr/>
          <p:nvPr/>
        </p:nvSpPr>
        <p:spPr>
          <a:xfrm>
            <a:off x="327616" y="1844824"/>
            <a:ext cx="966213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0</a:t>
            </a:r>
            <a:endParaRPr kumimoji="1"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369515" y="3212976"/>
            <a:ext cx="894205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n</a:t>
            </a:r>
            <a:endParaRPr kumimoji="1"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327616" y="2348880"/>
            <a:ext cx="966213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node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 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線吹き出し 2 (枠付き) 36"/>
          <p:cNvSpPr/>
          <p:nvPr/>
        </p:nvSpPr>
        <p:spPr>
          <a:xfrm>
            <a:off x="4067943" y="449348"/>
            <a:ext cx="3656067" cy="468052"/>
          </a:xfrm>
          <a:prstGeom prst="borderCallout2">
            <a:avLst>
              <a:gd name="adj1" fmla="val 48258"/>
              <a:gd name="adj2" fmla="val -1810"/>
              <a:gd name="adj3" fmla="val 62503"/>
              <a:gd name="adj4" fmla="val -3916"/>
              <a:gd name="adj5" fmla="val 331266"/>
              <a:gd name="adj6" fmla="val 1397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</a:rPr>
              <a:t>未使用</a:t>
            </a:r>
            <a:r>
              <a:rPr lang="ja-JP" altLang="en-US" sz="1000" dirty="0">
                <a:solidFill>
                  <a:schemeClr val="tx1"/>
                </a:solidFill>
              </a:rPr>
              <a:t>メモリ</a:t>
            </a:r>
            <a:r>
              <a:rPr lang="en-US" altLang="ja-JP" sz="1000" dirty="0">
                <a:solidFill>
                  <a:schemeClr val="tx1"/>
                </a:solidFill>
              </a:rPr>
              <a:t>RB</a:t>
            </a:r>
            <a:r>
              <a:rPr lang="ja-JP" altLang="en-US" sz="1000" dirty="0">
                <a:solidFill>
                  <a:schemeClr val="tx1"/>
                </a:solidFill>
              </a:rPr>
              <a:t>ツリーを</a:t>
            </a:r>
            <a:r>
              <a:rPr lang="ja-JP" altLang="en-US" sz="1000" dirty="0" smtClean="0">
                <a:solidFill>
                  <a:schemeClr val="tx1"/>
                </a:solidFill>
              </a:rPr>
              <a:t>辿り、全ての未使用メモリ</a:t>
            </a:r>
            <a:r>
              <a:rPr lang="ja-JP" altLang="en-US" sz="1000" dirty="0" smtClean="0">
                <a:solidFill>
                  <a:schemeClr val="tx1"/>
                </a:solidFill>
              </a:rPr>
              <a:t>情報を取得</a:t>
            </a:r>
            <a:r>
              <a:rPr lang="ja-JP" altLang="en-US" sz="1000" dirty="0" smtClean="0">
                <a:solidFill>
                  <a:schemeClr val="tx1"/>
                </a:solidFill>
              </a:rPr>
              <a:t>する。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(2.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の処理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）</a:t>
            </a:r>
            <a:endParaRPr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0" name="正方形/長方形 179"/>
          <p:cNvSpPr/>
          <p:nvPr/>
        </p:nvSpPr>
        <p:spPr>
          <a:xfrm>
            <a:off x="3420166" y="5145484"/>
            <a:ext cx="1756411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1" name="正方形/長方形 180"/>
          <p:cNvSpPr/>
          <p:nvPr/>
        </p:nvSpPr>
        <p:spPr>
          <a:xfrm>
            <a:off x="3421538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2" name="正方形/長方形 181"/>
          <p:cNvSpPr/>
          <p:nvPr/>
        </p:nvSpPr>
        <p:spPr>
          <a:xfrm>
            <a:off x="3637562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3" name="正方形/長方形 182"/>
          <p:cNvSpPr/>
          <p:nvPr/>
        </p:nvSpPr>
        <p:spPr>
          <a:xfrm>
            <a:off x="3853586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4" name="正方形/長方形 183"/>
          <p:cNvSpPr/>
          <p:nvPr/>
        </p:nvSpPr>
        <p:spPr>
          <a:xfrm>
            <a:off x="4069610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>
                <a:solidFill>
                  <a:schemeClr val="tx1"/>
                </a:solidFill>
                <a:latin typeface="+mn-ea"/>
              </a:rPr>
              <a:t>0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5" name="正方形/長方形 184"/>
          <p:cNvSpPr/>
          <p:nvPr/>
        </p:nvSpPr>
        <p:spPr>
          <a:xfrm>
            <a:off x="4285634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900" dirty="0" smtClean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6" name="正方形/長方形 185"/>
          <p:cNvSpPr/>
          <p:nvPr/>
        </p:nvSpPr>
        <p:spPr>
          <a:xfrm>
            <a:off x="5005714" y="5145484"/>
            <a:ext cx="200918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 smtClean="0">
                <a:solidFill>
                  <a:schemeClr val="tx1"/>
                </a:solidFill>
                <a:latin typeface="+mn-ea"/>
              </a:rPr>
              <a:t>1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7" name="正方形/長方形 186"/>
          <p:cNvSpPr/>
          <p:nvPr/>
        </p:nvSpPr>
        <p:spPr>
          <a:xfrm>
            <a:off x="4485162" y="5144368"/>
            <a:ext cx="520551" cy="21490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900" dirty="0" smtClean="0">
                <a:solidFill>
                  <a:schemeClr val="tx1"/>
                </a:solidFill>
                <a:latin typeface="+mn-ea"/>
              </a:rPr>
              <a:t>・・・</a:t>
            </a:r>
            <a:endParaRPr kumimoji="1" lang="ja-JP" altLang="en-US" sz="9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8" name="正方形/長方形 187"/>
          <p:cNvSpPr/>
          <p:nvPr/>
        </p:nvSpPr>
        <p:spPr>
          <a:xfrm>
            <a:off x="4918600" y="4998120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[0]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9" name="正方形/長方形 188"/>
          <p:cNvSpPr/>
          <p:nvPr/>
        </p:nvSpPr>
        <p:spPr>
          <a:xfrm>
            <a:off x="3338219" y="4999236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[63]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0" name="正方形/長方形 189"/>
          <p:cNvSpPr/>
          <p:nvPr/>
        </p:nvSpPr>
        <p:spPr>
          <a:xfrm>
            <a:off x="3554243" y="4999236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[62]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1" name="正方形/長方形 190"/>
          <p:cNvSpPr/>
          <p:nvPr/>
        </p:nvSpPr>
        <p:spPr>
          <a:xfrm>
            <a:off x="3770267" y="4999236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[61]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2" name="正方形/長方形 191"/>
          <p:cNvSpPr/>
          <p:nvPr/>
        </p:nvSpPr>
        <p:spPr>
          <a:xfrm>
            <a:off x="3986291" y="4999236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[60]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3" name="正方形/長方形 192"/>
          <p:cNvSpPr/>
          <p:nvPr/>
        </p:nvSpPr>
        <p:spPr>
          <a:xfrm>
            <a:off x="4202315" y="4999236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800" dirty="0" smtClean="0">
                <a:solidFill>
                  <a:schemeClr val="tx1"/>
                </a:solidFill>
                <a:latin typeface="+mn-ea"/>
              </a:rPr>
              <a:t>[59]</a:t>
            </a:r>
            <a:endParaRPr kumimoji="1" lang="ja-JP" altLang="en-US" sz="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9" name="下矢印 88"/>
          <p:cNvSpPr/>
          <p:nvPr/>
        </p:nvSpPr>
        <p:spPr>
          <a:xfrm rot="5400000">
            <a:off x="4782996" y="4672646"/>
            <a:ext cx="161550" cy="568586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8" name="直線矢印コネクタ 37"/>
          <p:cNvCxnSpPr>
            <a:stCxn id="116" idx="3"/>
            <a:endCxn id="84" idx="1"/>
          </p:cNvCxnSpPr>
          <p:nvPr/>
        </p:nvCxnSpPr>
        <p:spPr>
          <a:xfrm>
            <a:off x="3954045" y="2038191"/>
            <a:ext cx="968146" cy="962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線吹き出し 2 (枠付き) 136"/>
          <p:cNvSpPr/>
          <p:nvPr/>
        </p:nvSpPr>
        <p:spPr>
          <a:xfrm>
            <a:off x="6372200" y="4005064"/>
            <a:ext cx="2088232" cy="722312"/>
          </a:xfrm>
          <a:prstGeom prst="borderCallout2">
            <a:avLst>
              <a:gd name="adj1" fmla="val 5565"/>
              <a:gd name="adj2" fmla="val -1175"/>
              <a:gd name="adj3" fmla="val 4854"/>
              <a:gd name="adj4" fmla="val -8421"/>
              <a:gd name="adj5" fmla="val -230212"/>
              <a:gd name="adj6" fmla="val 6947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未使用メモリのアドレスとサイズに該当する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BITMAP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の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BIT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を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OFF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0)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にする。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(XX.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の処理）</a:t>
            </a:r>
          </a:p>
        </p:txBody>
      </p:sp>
      <p:sp>
        <p:nvSpPr>
          <p:cNvPr id="141" name="円/楕円 140"/>
          <p:cNvSpPr/>
          <p:nvPr/>
        </p:nvSpPr>
        <p:spPr>
          <a:xfrm>
            <a:off x="4016329" y="4970011"/>
            <a:ext cx="307480" cy="495289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2" name="円/楕円 141"/>
          <p:cNvSpPr/>
          <p:nvPr/>
        </p:nvSpPr>
        <p:spPr>
          <a:xfrm>
            <a:off x="6412339" y="1956179"/>
            <a:ext cx="1439504" cy="495289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3" name="線吹き出し 2 (枠付き) 142"/>
          <p:cNvSpPr/>
          <p:nvPr/>
        </p:nvSpPr>
        <p:spPr>
          <a:xfrm>
            <a:off x="6372200" y="4005064"/>
            <a:ext cx="2088232" cy="722312"/>
          </a:xfrm>
          <a:prstGeom prst="borderCallout2">
            <a:avLst>
              <a:gd name="adj1" fmla="val 5565"/>
              <a:gd name="adj2" fmla="val -1175"/>
              <a:gd name="adj3" fmla="val 4854"/>
              <a:gd name="adj4" fmla="val -8421"/>
              <a:gd name="adj5" fmla="val 133744"/>
              <a:gd name="adj6" fmla="val -101611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当該物理アドレスに対応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する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BIT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を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0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に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する。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(3.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の処理）</a:t>
            </a:r>
          </a:p>
        </p:txBody>
      </p:sp>
      <p:sp>
        <p:nvSpPr>
          <p:cNvPr id="146" name="正方形/長方形 145"/>
          <p:cNvSpPr/>
          <p:nvPr/>
        </p:nvSpPr>
        <p:spPr>
          <a:xfrm>
            <a:off x="1345374" y="3140968"/>
            <a:ext cx="2603016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・未使用メモリ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・未使用メモリ数</a:t>
            </a:r>
            <a:endParaRPr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1345373" y="2276872"/>
            <a:ext cx="2603016" cy="53075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［物理メモリアロケータ情報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]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メモリ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RB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ツリー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rb_root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構造体</a:t>
            </a:r>
            <a:r>
              <a:rPr lang="en-US" altLang="ja-JP" sz="1000" dirty="0">
                <a:solidFill>
                  <a:schemeClr val="tx1"/>
                </a:solidFill>
                <a:latin typeface="+mn-ea"/>
              </a:rPr>
              <a:t>)</a:t>
            </a:r>
          </a:p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・未使用</a:t>
            </a:r>
            <a:r>
              <a:rPr lang="ja-JP" altLang="en-US" sz="1000" dirty="0">
                <a:solidFill>
                  <a:schemeClr val="tx1"/>
                </a:solidFill>
                <a:latin typeface="+mn-ea"/>
              </a:rPr>
              <a:t>メモリ数</a:t>
            </a:r>
          </a:p>
        </p:txBody>
      </p:sp>
      <p:sp>
        <p:nvSpPr>
          <p:cNvPr id="69" name="線吹き出し 2 (枠付き) 68"/>
          <p:cNvSpPr/>
          <p:nvPr/>
        </p:nvSpPr>
        <p:spPr>
          <a:xfrm>
            <a:off x="609575" y="471398"/>
            <a:ext cx="2858368" cy="468052"/>
          </a:xfrm>
          <a:prstGeom prst="borderCallout2">
            <a:avLst>
              <a:gd name="adj1" fmla="val 48258"/>
              <a:gd name="adj2" fmla="val -1810"/>
              <a:gd name="adj3" fmla="val 62503"/>
              <a:gd name="adj4" fmla="val -3916"/>
              <a:gd name="adj5" fmla="val 323126"/>
              <a:gd name="adj6" fmla="val 22058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全ての</a:t>
            </a:r>
            <a:r>
              <a:rPr lang="en-US" altLang="ja-JP" sz="1000" dirty="0" err="1" smtClean="0">
                <a:solidFill>
                  <a:schemeClr val="tx1"/>
                </a:solidFill>
                <a:latin typeface="+mn-ea"/>
              </a:rPr>
              <a:t>numa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 node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の物理メモリアロケータ情報を確認する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(1.</a:t>
            </a:r>
            <a:r>
              <a:rPr lang="ja-JP" altLang="en-US" sz="1000" dirty="0" smtClean="0">
                <a:solidFill>
                  <a:schemeClr val="tx1"/>
                </a:solidFill>
                <a:latin typeface="+mn-ea"/>
              </a:rPr>
              <a:t>の処理</a:t>
            </a:r>
            <a:r>
              <a:rPr lang="en-US" altLang="ja-JP" sz="1000" dirty="0" smtClean="0">
                <a:solidFill>
                  <a:schemeClr val="tx1"/>
                </a:solidFill>
                <a:latin typeface="+mn-ea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3" name="グループ化 22"/>
          <p:cNvGrpSpPr/>
          <p:nvPr/>
        </p:nvGrpSpPr>
        <p:grpSpPr>
          <a:xfrm>
            <a:off x="4211960" y="1714638"/>
            <a:ext cx="1743188" cy="1354322"/>
            <a:chOff x="4154528" y="2742365"/>
            <a:chExt cx="1743188" cy="1354322"/>
          </a:xfrm>
        </p:grpSpPr>
        <p:grpSp>
          <p:nvGrpSpPr>
            <p:cNvPr id="22" name="グループ化 21"/>
            <p:cNvGrpSpPr/>
            <p:nvPr/>
          </p:nvGrpSpPr>
          <p:grpSpPr>
            <a:xfrm>
              <a:off x="4156802" y="3037552"/>
              <a:ext cx="1740914" cy="1059135"/>
              <a:chOff x="4156802" y="3037552"/>
              <a:chExt cx="1740914" cy="1059135"/>
            </a:xfrm>
          </p:grpSpPr>
          <p:grpSp>
            <p:nvGrpSpPr>
              <p:cNvPr id="6" name="グループ化 5"/>
              <p:cNvGrpSpPr/>
              <p:nvPr/>
            </p:nvGrpSpPr>
            <p:grpSpPr>
              <a:xfrm>
                <a:off x="4864544" y="3037552"/>
                <a:ext cx="317604" cy="287515"/>
                <a:chOff x="5620409" y="1470274"/>
                <a:chExt cx="877536" cy="617063"/>
              </a:xfrm>
            </p:grpSpPr>
            <p:sp>
              <p:nvSpPr>
                <p:cNvPr id="75" name="正方形/長方形 74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4" name="正方形/長方形 83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3" name="正方形/長方形 92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5" name="正方形/長方形 94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6" name="正方形/長方形 95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0" name="グループ化 69"/>
              <p:cNvGrpSpPr/>
              <p:nvPr/>
            </p:nvGrpSpPr>
            <p:grpSpPr>
              <a:xfrm>
                <a:off x="4511448" y="3417116"/>
                <a:ext cx="317604" cy="287515"/>
                <a:chOff x="5620409" y="1470274"/>
                <a:chExt cx="877536" cy="617063"/>
              </a:xfrm>
            </p:grpSpPr>
            <p:sp>
              <p:nvSpPr>
                <p:cNvPr id="71" name="正方形/長方形 70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2" name="正方形/長方形 71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4" name="正方形/長方形 73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6" name="正方形/長方形 75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77" name="正方形/長方形 76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78" name="グループ化 77"/>
              <p:cNvGrpSpPr/>
              <p:nvPr/>
            </p:nvGrpSpPr>
            <p:grpSpPr>
              <a:xfrm>
                <a:off x="4156802" y="3809172"/>
                <a:ext cx="317604" cy="287515"/>
                <a:chOff x="5620409" y="1470274"/>
                <a:chExt cx="877536" cy="617063"/>
              </a:xfrm>
            </p:grpSpPr>
            <p:sp>
              <p:nvSpPr>
                <p:cNvPr id="79" name="正方形/長方形 78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0" name="正方形/長方形 79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1" name="正方形/長方形 80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2" name="正方形/長方形 81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3" name="正方形/長方形 82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85" name="グループ化 84"/>
              <p:cNvGrpSpPr/>
              <p:nvPr/>
            </p:nvGrpSpPr>
            <p:grpSpPr>
              <a:xfrm>
                <a:off x="4841878" y="3789040"/>
                <a:ext cx="317604" cy="287515"/>
                <a:chOff x="5620409" y="1470274"/>
                <a:chExt cx="877536" cy="617063"/>
              </a:xfrm>
            </p:grpSpPr>
            <p:sp>
              <p:nvSpPr>
                <p:cNvPr id="86" name="正方形/長方形 85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7" name="正方形/長方形 86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88" name="正方形/長方形 87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0" name="正方形/長方形 89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1" name="正方形/長方形 90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3" name="直線コネクタ 2"/>
              <p:cNvCxnSpPr>
                <a:stCxn id="71" idx="2"/>
                <a:endCxn id="80" idx="0"/>
              </p:cNvCxnSpPr>
              <p:nvPr/>
            </p:nvCxnSpPr>
            <p:spPr>
              <a:xfrm flipH="1">
                <a:off x="4315712" y="3704631"/>
                <a:ext cx="276461" cy="1045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" name="直線コネクタ 4"/>
              <p:cNvCxnSpPr>
                <a:stCxn id="74" idx="2"/>
                <a:endCxn id="87" idx="0"/>
              </p:cNvCxnSpPr>
              <p:nvPr/>
            </p:nvCxnSpPr>
            <p:spPr>
              <a:xfrm>
                <a:off x="4748542" y="3704631"/>
                <a:ext cx="252246" cy="8440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コネクタ 9"/>
              <p:cNvCxnSpPr>
                <a:stCxn id="75" idx="2"/>
                <a:endCxn id="72" idx="0"/>
              </p:cNvCxnSpPr>
              <p:nvPr/>
            </p:nvCxnSpPr>
            <p:spPr>
              <a:xfrm flipH="1">
                <a:off x="4670358" y="3325067"/>
                <a:ext cx="274911" cy="92049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4" name="グループ化 93"/>
              <p:cNvGrpSpPr/>
              <p:nvPr/>
            </p:nvGrpSpPr>
            <p:grpSpPr>
              <a:xfrm>
                <a:off x="5220072" y="3429517"/>
                <a:ext cx="317604" cy="287515"/>
                <a:chOff x="5620409" y="1470274"/>
                <a:chExt cx="877536" cy="617063"/>
              </a:xfrm>
            </p:grpSpPr>
            <p:sp>
              <p:nvSpPr>
                <p:cNvPr id="97" name="正方形/長方形 96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8" name="正方形/長方形 97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99" name="正方形/長方形 98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0" name="正方形/長方形 99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1" name="正方形/長方形 100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102" name="グループ化 101"/>
              <p:cNvGrpSpPr/>
              <p:nvPr/>
            </p:nvGrpSpPr>
            <p:grpSpPr>
              <a:xfrm>
                <a:off x="5580112" y="3789557"/>
                <a:ext cx="317604" cy="287515"/>
                <a:chOff x="5620409" y="1470274"/>
                <a:chExt cx="877536" cy="617063"/>
              </a:xfrm>
            </p:grpSpPr>
            <p:sp>
              <p:nvSpPr>
                <p:cNvPr id="103" name="正方形/長方形 102"/>
                <p:cNvSpPr/>
                <p:nvPr/>
              </p:nvSpPr>
              <p:spPr>
                <a:xfrm>
                  <a:off x="5621002" y="1928150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4" name="正方形/長方形 103"/>
                <p:cNvSpPr/>
                <p:nvPr/>
              </p:nvSpPr>
              <p:spPr>
                <a:xfrm>
                  <a:off x="5621002" y="1470274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7" name="正方形/長方形 106"/>
                <p:cNvSpPr/>
                <p:nvPr/>
              </p:nvSpPr>
              <p:spPr>
                <a:xfrm>
                  <a:off x="6053050" y="1928149"/>
                  <a:ext cx="444895" cy="159187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08" name="正方形/長方形 107"/>
                <p:cNvSpPr/>
                <p:nvPr/>
              </p:nvSpPr>
              <p:spPr>
                <a:xfrm>
                  <a:off x="5620409" y="1788698"/>
                  <a:ext cx="877536" cy="139452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  <p:sp>
              <p:nvSpPr>
                <p:cNvPr id="110" name="正方形/長方形 109"/>
                <p:cNvSpPr/>
                <p:nvPr/>
              </p:nvSpPr>
              <p:spPr>
                <a:xfrm>
                  <a:off x="5621001" y="1624241"/>
                  <a:ext cx="876943" cy="163090"/>
                </a:xfrm>
                <a:prstGeom prst="rect">
                  <a:avLst/>
                </a:prstGeom>
                <a:solidFill>
                  <a:schemeClr val="bg1"/>
                </a:solidFill>
                <a:ln w="2222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sz="800" dirty="0">
                    <a:solidFill>
                      <a:schemeClr val="tx1"/>
                    </a:solidFill>
                    <a:latin typeface="+mn-ea"/>
                  </a:endParaRPr>
                </a:p>
              </p:txBody>
            </p:sp>
          </p:grpSp>
          <p:cxnSp>
            <p:nvCxnSpPr>
              <p:cNvPr id="12" name="直線コネクタ 11"/>
              <p:cNvCxnSpPr>
                <a:stCxn id="93" idx="2"/>
                <a:endCxn id="98" idx="0"/>
              </p:cNvCxnSpPr>
              <p:nvPr/>
            </p:nvCxnSpPr>
            <p:spPr>
              <a:xfrm>
                <a:off x="5101638" y="3325067"/>
                <a:ext cx="277344" cy="1044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/>
              <p:cNvCxnSpPr>
                <a:stCxn id="99" idx="2"/>
                <a:endCxn id="104" idx="0"/>
              </p:cNvCxnSpPr>
              <p:nvPr/>
            </p:nvCxnSpPr>
            <p:spPr>
              <a:xfrm>
                <a:off x="5457166" y="3717032"/>
                <a:ext cx="281856" cy="7252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8" name="正方形/長方形 117"/>
            <p:cNvSpPr/>
            <p:nvPr/>
          </p:nvSpPr>
          <p:spPr>
            <a:xfrm>
              <a:off x="4154528" y="2742365"/>
              <a:ext cx="1256136" cy="29853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ja-JP" sz="1000" dirty="0">
                  <a:solidFill>
                    <a:schemeClr val="tx1"/>
                  </a:solidFill>
                  <a:latin typeface="+mn-ea"/>
                </a:rPr>
                <a:t>RB</a:t>
              </a:r>
              <a:r>
                <a:rPr lang="ja-JP" altLang="en-US" sz="1000" dirty="0" smtClean="0">
                  <a:solidFill>
                    <a:schemeClr val="tx1"/>
                  </a:solidFill>
                  <a:latin typeface="+mn-ea"/>
                </a:rPr>
                <a:t>ツリー</a:t>
              </a:r>
              <a:r>
                <a:rPr kumimoji="1" lang="ja-JP" altLang="en-US" sz="1000" dirty="0" smtClean="0">
                  <a:solidFill>
                    <a:schemeClr val="tx1"/>
                  </a:solidFill>
                  <a:latin typeface="+mn-ea"/>
                </a:rPr>
                <a:t>構造</a:t>
              </a:r>
              <a:endParaRPr kumimoji="1" lang="ja-JP" altLang="en-US" sz="1000" dirty="0">
                <a:solidFill>
                  <a:schemeClr val="tx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2449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229</Words>
  <Application>Microsoft Office PowerPoint</Application>
  <PresentationFormat>画面に合わせる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horigome</cp:lastModifiedBy>
  <cp:revision>77</cp:revision>
  <dcterms:created xsi:type="dcterms:W3CDTF">2017-06-30T02:28:48Z</dcterms:created>
  <dcterms:modified xsi:type="dcterms:W3CDTF">2017-07-14T05:25:49Z</dcterms:modified>
</cp:coreProperties>
</file>