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>
        <p:scale>
          <a:sx n="132" d="100"/>
          <a:sy n="132" d="100"/>
        </p:scale>
        <p:origin x="144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21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6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981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6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3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3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6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B735-6F88-444D-B68F-AAB214C80856}" type="datetimeFigureOut">
              <a:rPr kumimoji="1" lang="ja-JP" altLang="en-US" smtClean="0"/>
              <a:t>2017/7/28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" name="角丸四角形 1039"/>
          <p:cNvSpPr/>
          <p:nvPr/>
        </p:nvSpPr>
        <p:spPr>
          <a:xfrm>
            <a:off x="400986" y="1346178"/>
            <a:ext cx="5368200" cy="2514870"/>
          </a:xfrm>
          <a:prstGeom prst="roundRect">
            <a:avLst>
              <a:gd name="adj" fmla="val 7001"/>
            </a:avLst>
          </a:prstGeom>
          <a:solidFill>
            <a:schemeClr val="accent5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4" name="正方形/長方形 3"/>
          <p:cNvSpPr/>
          <p:nvPr/>
        </p:nvSpPr>
        <p:spPr>
          <a:xfrm>
            <a:off x="685143" y="2321595"/>
            <a:ext cx="864096" cy="12961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5" name="正方形/長方形 4"/>
          <p:cNvSpPr/>
          <p:nvPr/>
        </p:nvSpPr>
        <p:spPr>
          <a:xfrm>
            <a:off x="683568" y="2033563"/>
            <a:ext cx="864096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L4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85143" y="2321595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L3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1972184" y="2321595"/>
            <a:ext cx="864096" cy="722362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8" name="正方形/長方形 7"/>
          <p:cNvSpPr/>
          <p:nvPr/>
        </p:nvSpPr>
        <p:spPr>
          <a:xfrm>
            <a:off x="1972184" y="2033563"/>
            <a:ext cx="864096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L3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1972184" y="2321595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L2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285735" y="2321595"/>
            <a:ext cx="864096" cy="72008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>
              <a:solidFill>
                <a:schemeClr val="bg1"/>
              </a:solidFill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268328" y="2041085"/>
            <a:ext cx="864096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L2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285735" y="2321595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L1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4645583" y="2321595"/>
            <a:ext cx="864096" cy="4232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>
              <a:solidFill>
                <a:schemeClr val="bg1"/>
              </a:solidFill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4636480" y="2033563"/>
            <a:ext cx="864096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L1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4645583" y="2321595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50" dirty="0" smtClean="0">
                <a:solidFill>
                  <a:schemeClr val="tx1"/>
                </a:solidFill>
                <a:latin typeface="+mn-ea"/>
              </a:rPr>
              <a:t>エントリ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20" name="直線矢印コネクタ 19"/>
          <p:cNvCxnSpPr/>
          <p:nvPr/>
        </p:nvCxnSpPr>
        <p:spPr>
          <a:xfrm flipV="1">
            <a:off x="1549239" y="2321595"/>
            <a:ext cx="422945" cy="72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矢印コネクタ 39"/>
          <p:cNvCxnSpPr/>
          <p:nvPr/>
        </p:nvCxnSpPr>
        <p:spPr>
          <a:xfrm flipV="1">
            <a:off x="2836280" y="2361360"/>
            <a:ext cx="432048" cy="345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>
            <a:stCxn id="15" idx="3"/>
          </p:cNvCxnSpPr>
          <p:nvPr/>
        </p:nvCxnSpPr>
        <p:spPr>
          <a:xfrm flipV="1">
            <a:off x="4149831" y="2361360"/>
            <a:ext cx="501780" cy="481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正方形/長方形 43"/>
          <p:cNvSpPr/>
          <p:nvPr/>
        </p:nvSpPr>
        <p:spPr>
          <a:xfrm>
            <a:off x="1972184" y="2681635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3285735" y="2492896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636480" y="2505807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685143" y="2865847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下矢印 52"/>
          <p:cNvSpPr/>
          <p:nvPr/>
        </p:nvSpPr>
        <p:spPr>
          <a:xfrm>
            <a:off x="1882769" y="2426156"/>
            <a:ext cx="89415" cy="463549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67" name="正方形/長方形 66"/>
          <p:cNvSpPr/>
          <p:nvPr/>
        </p:nvSpPr>
        <p:spPr>
          <a:xfrm>
            <a:off x="685143" y="2492896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L3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1972184" y="3185691"/>
            <a:ext cx="864096" cy="43204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70" name="正方形/長方形 69"/>
          <p:cNvSpPr/>
          <p:nvPr/>
        </p:nvSpPr>
        <p:spPr>
          <a:xfrm>
            <a:off x="1972184" y="3185691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エントリ</a:t>
            </a:r>
            <a:endParaRPr lang="ja-JP" altLang="en-US" sz="105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1972184" y="3369903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72" name="直線矢印コネクタ 71"/>
          <p:cNvCxnSpPr/>
          <p:nvPr/>
        </p:nvCxnSpPr>
        <p:spPr>
          <a:xfrm>
            <a:off x="1549239" y="2593721"/>
            <a:ext cx="422945" cy="58722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下矢印 76"/>
          <p:cNvSpPr/>
          <p:nvPr/>
        </p:nvSpPr>
        <p:spPr>
          <a:xfrm>
            <a:off x="1882769" y="3249315"/>
            <a:ext cx="89415" cy="296416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80" name="正方形/長方形 79"/>
          <p:cNvSpPr/>
          <p:nvPr/>
        </p:nvSpPr>
        <p:spPr>
          <a:xfrm>
            <a:off x="1972184" y="2505807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L2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lang="ja-JP" altLang="en-US" sz="105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5" name="下矢印 84"/>
          <p:cNvSpPr/>
          <p:nvPr/>
        </p:nvSpPr>
        <p:spPr>
          <a:xfrm>
            <a:off x="3196320" y="2405993"/>
            <a:ext cx="89415" cy="463549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92" name="正方形/長方形 91"/>
          <p:cNvSpPr/>
          <p:nvPr/>
        </p:nvSpPr>
        <p:spPr>
          <a:xfrm>
            <a:off x="4636480" y="3009863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3300866" y="3185691"/>
            <a:ext cx="864096" cy="432048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96" name="正方形/長方形 95"/>
          <p:cNvSpPr/>
          <p:nvPr/>
        </p:nvSpPr>
        <p:spPr>
          <a:xfrm>
            <a:off x="3300866" y="3185691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エントリ</a:t>
            </a:r>
            <a:endParaRPr lang="en-US" altLang="ja-JP" sz="105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7" name="正方形/長方形 96"/>
          <p:cNvSpPr/>
          <p:nvPr/>
        </p:nvSpPr>
        <p:spPr>
          <a:xfrm>
            <a:off x="3300866" y="3369903"/>
            <a:ext cx="864096" cy="17582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50" dirty="0">
                <a:solidFill>
                  <a:schemeClr val="tx1"/>
                </a:solidFill>
                <a:latin typeface="+mn-ea"/>
              </a:rPr>
              <a:t>：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98" name="直線矢印コネクタ 97"/>
          <p:cNvCxnSpPr>
            <a:stCxn id="80" idx="3"/>
          </p:cNvCxnSpPr>
          <p:nvPr/>
        </p:nvCxnSpPr>
        <p:spPr>
          <a:xfrm>
            <a:off x="2836280" y="2593721"/>
            <a:ext cx="449455" cy="6251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下矢印 102"/>
          <p:cNvSpPr/>
          <p:nvPr/>
        </p:nvSpPr>
        <p:spPr>
          <a:xfrm>
            <a:off x="3184032" y="3249315"/>
            <a:ext cx="89415" cy="296416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17" name="正方形/長方形 116"/>
          <p:cNvSpPr/>
          <p:nvPr/>
        </p:nvSpPr>
        <p:spPr>
          <a:xfrm>
            <a:off x="685143" y="2677108"/>
            <a:ext cx="864096" cy="175828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L3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テーブル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8" name="下矢印 117"/>
          <p:cNvSpPr/>
          <p:nvPr/>
        </p:nvSpPr>
        <p:spPr>
          <a:xfrm>
            <a:off x="4534885" y="2426156"/>
            <a:ext cx="89415" cy="296416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20" name="下矢印 119"/>
          <p:cNvSpPr/>
          <p:nvPr/>
        </p:nvSpPr>
        <p:spPr>
          <a:xfrm>
            <a:off x="546956" y="2420976"/>
            <a:ext cx="89415" cy="940543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030" name="線吹き出し 2 (枠付き) 1029"/>
          <p:cNvSpPr/>
          <p:nvPr/>
        </p:nvSpPr>
        <p:spPr>
          <a:xfrm>
            <a:off x="690198" y="749160"/>
            <a:ext cx="2556000" cy="360000"/>
          </a:xfrm>
          <a:prstGeom prst="borderCallout2">
            <a:avLst>
              <a:gd name="adj1" fmla="val 60421"/>
              <a:gd name="adj2" fmla="val -2106"/>
              <a:gd name="adj3" fmla="val 303317"/>
              <a:gd name="adj4" fmla="val -24601"/>
              <a:gd name="adj5" fmla="val 649434"/>
              <a:gd name="adj6" fmla="val -6190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050" dirty="0" smtClean="0">
                <a:solidFill>
                  <a:schemeClr val="tx1"/>
                </a:solidFill>
              </a:rPr>
              <a:t>(1)</a:t>
            </a:r>
            <a:r>
              <a:rPr lang="ja-JP" altLang="en-US" sz="1050" dirty="0" smtClean="0">
                <a:solidFill>
                  <a:schemeClr val="tx1"/>
                </a:solidFill>
              </a:rPr>
              <a:t> プロセスごとのページテーブル</a:t>
            </a:r>
            <a:r>
              <a:rPr lang="ja-JP" altLang="en-US" sz="1050" dirty="0" smtClean="0">
                <a:solidFill>
                  <a:schemeClr val="tx1"/>
                </a:solidFill>
              </a:rPr>
              <a:t>を</a:t>
            </a:r>
            <a:r>
              <a:rPr lang="ja-JP" altLang="en-US" sz="1050" dirty="0" smtClean="0">
                <a:solidFill>
                  <a:schemeClr val="tx1"/>
                </a:solidFill>
              </a:rPr>
              <a:t>辿る</a:t>
            </a:r>
            <a:endParaRPr lang="en-US" altLang="ja-JP" sz="1050" dirty="0" smtClean="0">
              <a:solidFill>
                <a:schemeClr val="tx1"/>
              </a:solidFill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696961" y="1529507"/>
            <a:ext cx="1440000" cy="21600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resource_set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構造体</a:t>
            </a:r>
            <a:endParaRPr kumimoji="1" lang="ja-JP" altLang="en-US" sz="105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31" name="右カーブ矢印 1030"/>
          <p:cNvSpPr/>
          <p:nvPr/>
        </p:nvSpPr>
        <p:spPr>
          <a:xfrm>
            <a:off x="482650" y="1601515"/>
            <a:ext cx="153722" cy="759845"/>
          </a:xfrm>
          <a:prstGeom prst="curvedRightArrow">
            <a:avLst>
              <a:gd name="adj1" fmla="val 25000"/>
              <a:gd name="adj2" fmla="val 67904"/>
              <a:gd name="adj3" fmla="val 21971"/>
            </a:avLst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>
              <a:solidFill>
                <a:schemeClr val="tx1"/>
              </a:solidFill>
            </a:endParaRPr>
          </a:p>
        </p:txBody>
      </p:sp>
      <p:sp>
        <p:nvSpPr>
          <p:cNvPr id="108" name="下矢印 107"/>
          <p:cNvSpPr/>
          <p:nvPr/>
        </p:nvSpPr>
        <p:spPr>
          <a:xfrm rot="16200000">
            <a:off x="3185234" y="305083"/>
            <a:ext cx="135056" cy="3358555"/>
          </a:xfrm>
          <a:prstGeom prst="downArrow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10" name="線吹き出し 2 (枠付き) 109"/>
          <p:cNvSpPr/>
          <p:nvPr/>
        </p:nvSpPr>
        <p:spPr>
          <a:xfrm>
            <a:off x="3686312" y="745824"/>
            <a:ext cx="2082874" cy="360000"/>
          </a:xfrm>
          <a:prstGeom prst="borderCallout2">
            <a:avLst>
              <a:gd name="adj1" fmla="val 45944"/>
              <a:gd name="adj2" fmla="val -3902"/>
              <a:gd name="adj3" fmla="val 64232"/>
              <a:gd name="adj4" fmla="val -12807"/>
              <a:gd name="adj5" fmla="val 307952"/>
              <a:gd name="adj6" fmla="val -14147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/>
            <a:r>
              <a:rPr lang="en-US" altLang="ja-JP" sz="1050" dirty="0" smtClean="0">
                <a:solidFill>
                  <a:schemeClr val="tx1"/>
                </a:solidFill>
              </a:rPr>
              <a:t>(2)</a:t>
            </a:r>
            <a:r>
              <a:rPr lang="ja-JP" altLang="en-US" sz="1050" dirty="0">
                <a:solidFill>
                  <a:schemeClr val="tx1"/>
                </a:solidFill>
              </a:rPr>
              <a:t> </a:t>
            </a:r>
            <a:r>
              <a:rPr lang="ja-JP" altLang="en-US" sz="1050" dirty="0" smtClean="0">
                <a:solidFill>
                  <a:schemeClr val="tx1"/>
                </a:solidFill>
              </a:rPr>
              <a:t>ページテーブルツリーのリーフであるエ</a:t>
            </a:r>
            <a:r>
              <a:rPr lang="ja-JP" altLang="en-US" sz="1050" dirty="0" smtClean="0">
                <a:solidFill>
                  <a:schemeClr val="tx1"/>
                </a:solidFill>
              </a:rPr>
              <a:t>ントリを見つける</a:t>
            </a:r>
            <a:endParaRPr lang="ja-JP" altLang="en-US" sz="1050" dirty="0" smtClean="0">
              <a:solidFill>
                <a:schemeClr val="tx1"/>
              </a:solidFill>
            </a:endParaRPr>
          </a:p>
        </p:txBody>
      </p:sp>
      <p:sp>
        <p:nvSpPr>
          <p:cNvPr id="112" name="円/楕円 111"/>
          <p:cNvSpPr/>
          <p:nvPr/>
        </p:nvSpPr>
        <p:spPr>
          <a:xfrm>
            <a:off x="1907704" y="3140968"/>
            <a:ext cx="948169" cy="250196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113" name="円/楕円 112"/>
          <p:cNvSpPr/>
          <p:nvPr/>
        </p:nvSpPr>
        <p:spPr>
          <a:xfrm>
            <a:off x="3258829" y="3124217"/>
            <a:ext cx="948169" cy="250196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cxnSp>
        <p:nvCxnSpPr>
          <p:cNvPr id="12" name="Straight Connector 11"/>
          <p:cNvCxnSpPr>
            <a:stCxn id="112" idx="5"/>
          </p:cNvCxnSpPr>
          <p:nvPr/>
        </p:nvCxnSpPr>
        <p:spPr>
          <a:xfrm>
            <a:off x="2717017" y="3354524"/>
            <a:ext cx="846871" cy="886662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>
            <a:stCxn id="113" idx="3"/>
          </p:cNvCxnSpPr>
          <p:nvPr/>
        </p:nvCxnSpPr>
        <p:spPr>
          <a:xfrm>
            <a:off x="3397685" y="3337773"/>
            <a:ext cx="166203" cy="903413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円/楕円 112"/>
          <p:cNvSpPr/>
          <p:nvPr/>
        </p:nvSpPr>
        <p:spPr>
          <a:xfrm>
            <a:off x="4649984" y="2286312"/>
            <a:ext cx="948169" cy="250196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50"/>
          </a:p>
        </p:txBody>
      </p:sp>
      <p:sp>
        <p:nvSpPr>
          <p:cNvPr id="29" name="Line Callout 1 28"/>
          <p:cNvSpPr/>
          <p:nvPr/>
        </p:nvSpPr>
        <p:spPr>
          <a:xfrm>
            <a:off x="2987824" y="4257938"/>
            <a:ext cx="2844000" cy="543244"/>
          </a:xfrm>
          <a:prstGeom prst="borderCallout1">
            <a:avLst>
              <a:gd name="adj1" fmla="val 134"/>
              <a:gd name="adj2" fmla="val 20957"/>
              <a:gd name="adj3" fmla="val -317098"/>
              <a:gd name="adj4" fmla="val 65053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182563" indent="-182563"/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(3)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 エントリに対応するアドレス範囲のうち、</a:t>
            </a:r>
            <a:r>
              <a:rPr lang="en-US" altLang="ja-JP" sz="1050" dirty="0" smtClean="0">
                <a:solidFill>
                  <a:schemeClr val="tx1"/>
                </a:solidFill>
                <a:latin typeface="+mn-ea"/>
              </a:rPr>
              <a:t>IHK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が</a:t>
            </a:r>
            <a:r>
              <a:rPr lang="en-US" altLang="ja-JP" sz="1050" dirty="0" err="1" smtClean="0">
                <a:solidFill>
                  <a:schemeClr val="tx1"/>
                </a:solidFill>
                <a:latin typeface="+mn-ea"/>
              </a:rPr>
              <a:t>McKernel</a:t>
            </a:r>
            <a:r>
              <a:rPr lang="ja-JP" altLang="en-US" sz="1050" dirty="0" smtClean="0">
                <a:solidFill>
                  <a:schemeClr val="tx1"/>
                </a:solidFill>
                <a:latin typeface="+mn-ea"/>
              </a:rPr>
              <a:t>に割り当てた範囲内</a:t>
            </a:r>
            <a:r>
              <a:rPr lang="ja-JP" altLang="en-US" sz="1050" smtClean="0">
                <a:solidFill>
                  <a:schemeClr val="tx1"/>
                </a:solidFill>
                <a:latin typeface="+mn-ea"/>
              </a:rPr>
              <a:t>のものを返却する</a:t>
            </a:r>
            <a:endParaRPr lang="ja-JP" altLang="en-US" sz="105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124491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75</Words>
  <Application>Microsoft Macintosh PowerPoint</Application>
  <PresentationFormat>On-screen Show (4:3)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Calibri</vt:lpstr>
      <vt:lpstr>ＭＳ Ｐゴシック</vt:lpstr>
      <vt:lpstr>Arial</vt:lpstr>
      <vt:lpstr>Office ​​テーマ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Microsoft Office User</cp:lastModifiedBy>
  <cp:revision>77</cp:revision>
  <dcterms:created xsi:type="dcterms:W3CDTF">2017-06-30T02:28:48Z</dcterms:created>
  <dcterms:modified xsi:type="dcterms:W3CDTF">2017-07-28T10:06:42Z</dcterms:modified>
</cp:coreProperties>
</file>