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3"/>
    <p:sldId id="281" r:id="rId4"/>
    <p:sldId id="282" r:id="rId5"/>
    <p:sldId id="277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7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21" autoAdjust="0"/>
    <p:restoredTop sz="96366" autoAdjust="0"/>
  </p:normalViewPr>
  <p:slideViewPr>
    <p:cSldViewPr snapToGrid="0">
      <p:cViewPr varScale="1">
        <p:scale>
          <a:sx n="91" d="100"/>
          <a:sy n="91" d="100"/>
        </p:scale>
        <p:origin x="2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A76F-BA9B-4898-B9FF-ABDAA1C906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DBECD-D179-40C1-B30C-74E679401F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wmf"/><Relationship Id="rId4" Type="http://schemas.openxmlformats.org/officeDocument/2006/relationships/image" Target="../media/image3.wmf"/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4970" y="2380375"/>
            <a:ext cx="6343019" cy="2268559"/>
          </a:xfrm>
        </p:spPr>
        <p:txBody>
          <a:bodyPr/>
          <a:lstStyle/>
          <a:p>
            <a:r>
              <a:rPr lang="zh-CN" altLang="en-US" dirty="0"/>
              <a:t>网络工程</a:t>
            </a:r>
            <a:br>
              <a:rPr lang="en-US" altLang="zh-CN"/>
            </a:br>
            <a:r>
              <a:rPr lang="zh-CN" altLang="en-US"/>
              <a:t>之</a:t>
            </a:r>
            <a:r>
              <a:rPr lang="zh-CN" altLang="en-US" dirty="0"/>
              <a:t>防火墙</a:t>
            </a:r>
            <a:r>
              <a:rPr lang="en-US" altLang="zh-CN" dirty="0"/>
              <a:t>NAT</a:t>
            </a:r>
            <a:r>
              <a:rPr lang="zh-CN" altLang="en-US" dirty="0"/>
              <a:t>策略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65381" y="5347830"/>
            <a:ext cx="8915399" cy="1126283"/>
          </a:xfrm>
        </p:spPr>
        <p:txBody>
          <a:bodyPr/>
          <a:lstStyle/>
          <a:p>
            <a:r>
              <a:rPr lang="zh-CN" altLang="en-US" dirty="0"/>
              <a:t>教员：胡罡  张军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NAT</a:t>
            </a:r>
            <a:r>
              <a:rPr lang="zh-CN" altLang="en-US" sz="2400" dirty="0"/>
              <a:t>作用</a:t>
            </a:r>
            <a:endParaRPr lang="en-US" altLang="zh-CN" sz="2400" dirty="0"/>
          </a:p>
          <a:p>
            <a:r>
              <a:rPr lang="en-US" altLang="zh-CN" sz="2400" dirty="0"/>
              <a:t>NAT</a:t>
            </a:r>
            <a:r>
              <a:rPr lang="zh-CN" altLang="en-US" sz="2400" dirty="0"/>
              <a:t>分类</a:t>
            </a:r>
            <a:endParaRPr lang="en-US" altLang="zh-CN" sz="2400" dirty="0"/>
          </a:p>
          <a:p>
            <a:r>
              <a:rPr lang="en-US" altLang="zh-CN" sz="2400" dirty="0" err="1"/>
              <a:t>NATServer</a:t>
            </a:r>
            <a:r>
              <a:rPr lang="en-US" altLang="zh-CN" sz="2400" dirty="0"/>
              <a:t> </a:t>
            </a:r>
            <a:r>
              <a:rPr lang="zh-CN" altLang="en-US" sz="2400" dirty="0"/>
              <a:t>介绍</a:t>
            </a:r>
            <a:endParaRPr lang="en-US" altLang="zh-CN" sz="2400" dirty="0"/>
          </a:p>
          <a:p>
            <a:r>
              <a:rPr lang="en-US" altLang="zh-CN" sz="2400" dirty="0"/>
              <a:t>NAT</a:t>
            </a:r>
            <a:r>
              <a:rPr lang="zh-CN" altLang="en-US" sz="2400" dirty="0"/>
              <a:t>册罗工作流程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合理设置私有地址</a:t>
            </a:r>
            <a:endParaRPr lang="en-US" altLang="zh-CN" sz="2400" dirty="0"/>
          </a:p>
          <a:p>
            <a:r>
              <a:rPr lang="zh-CN" altLang="en-US" sz="2400" dirty="0"/>
              <a:t>设置</a:t>
            </a:r>
            <a:r>
              <a:rPr lang="en-US" altLang="zh-CN" sz="2400" dirty="0"/>
              <a:t>NAT</a:t>
            </a:r>
            <a:r>
              <a:rPr lang="zh-CN" altLang="en-US" sz="2400" dirty="0"/>
              <a:t>策略</a:t>
            </a:r>
            <a:endParaRPr lang="en-US" altLang="zh-CN" sz="2400" dirty="0"/>
          </a:p>
          <a:p>
            <a:r>
              <a:rPr lang="zh-CN" altLang="en-US" sz="2400" dirty="0"/>
              <a:t>设置</a:t>
            </a:r>
            <a:r>
              <a:rPr lang="en-US" altLang="zh-CN" sz="2400" dirty="0"/>
              <a:t>NAT server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公网地址和私网地址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11525" y="1540189"/>
            <a:ext cx="8915400" cy="3777622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云形 3"/>
          <p:cNvSpPr/>
          <p:nvPr/>
        </p:nvSpPr>
        <p:spPr>
          <a:xfrm>
            <a:off x="2880023" y="1270954"/>
            <a:ext cx="5789853" cy="2649235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16235" y="4647011"/>
            <a:ext cx="1855428" cy="1390516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6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862263" y="4676418"/>
            <a:ext cx="846228" cy="495514"/>
          </a:xfrm>
          <a:prstGeom prst="rect">
            <a:avLst/>
          </a:prstGeom>
          <a:noFill/>
        </p:spPr>
      </p:pic>
      <p:pic>
        <p:nvPicPr>
          <p:cNvPr id="7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359696" y="3207720"/>
            <a:ext cx="755793" cy="442559"/>
          </a:xfrm>
          <a:prstGeom prst="rect">
            <a:avLst/>
          </a:prstGeom>
          <a:noFill/>
        </p:spPr>
      </p:pic>
      <p:pic>
        <p:nvPicPr>
          <p:cNvPr id="8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86312" y="4504614"/>
            <a:ext cx="755793" cy="442559"/>
          </a:xfrm>
          <a:prstGeom prst="rect">
            <a:avLst/>
          </a:prstGeom>
          <a:noFill/>
        </p:spPr>
      </p:pic>
      <p:cxnSp>
        <p:nvCxnSpPr>
          <p:cNvPr id="9" name="直接连接符 8"/>
          <p:cNvCxnSpPr/>
          <p:nvPr/>
        </p:nvCxnSpPr>
        <p:spPr>
          <a:xfrm flipV="1">
            <a:off x="2639616" y="3644873"/>
            <a:ext cx="936104" cy="85974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8981468" y="3846672"/>
            <a:ext cx="2096619" cy="1514197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1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10788" y="3644873"/>
            <a:ext cx="846228" cy="495514"/>
          </a:xfrm>
          <a:prstGeom prst="rect">
            <a:avLst/>
          </a:prstGeom>
          <a:noFill/>
        </p:spPr>
      </p:pic>
      <p:pic>
        <p:nvPicPr>
          <p:cNvPr id="12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34959" y="2768430"/>
            <a:ext cx="755793" cy="442559"/>
          </a:xfrm>
          <a:prstGeom prst="rect">
            <a:avLst/>
          </a:prstGeom>
          <a:noFill/>
        </p:spPr>
      </p:pic>
      <p:pic>
        <p:nvPicPr>
          <p:cNvPr id="13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34736" y="3554195"/>
            <a:ext cx="755793" cy="442559"/>
          </a:xfrm>
          <a:prstGeom prst="rect">
            <a:avLst/>
          </a:prstGeom>
          <a:noFill/>
        </p:spPr>
      </p:pic>
      <p:cxnSp>
        <p:nvCxnSpPr>
          <p:cNvPr id="14" name="直接连接符 13"/>
          <p:cNvCxnSpPr>
            <a:stCxn id="6" idx="0"/>
            <a:endCxn id="13" idx="2"/>
          </p:cNvCxnSpPr>
          <p:nvPr/>
        </p:nvCxnSpPr>
        <p:spPr>
          <a:xfrm flipH="1" flipV="1">
            <a:off x="6112633" y="3996754"/>
            <a:ext cx="172744" cy="6796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8217376" y="3145122"/>
            <a:ext cx="853690" cy="56775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924652" y="2206584"/>
            <a:ext cx="1700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Internet</a:t>
            </a:r>
            <a:endParaRPr lang="zh-CN" altLang="en-US" sz="3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597343" y="5089569"/>
            <a:ext cx="104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10.0.0.0/8</a:t>
            </a:r>
            <a:endParaRPr lang="en-US" altLang="zh-CN" sz="1600" dirty="0"/>
          </a:p>
          <a:p>
            <a:r>
              <a:rPr lang="zh-CN" altLang="en-US" sz="1600" dirty="0"/>
              <a:t>   私网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9248153" y="4362398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192.168.10.0/24</a:t>
            </a:r>
            <a:endParaRPr lang="en-US" altLang="zh-CN" sz="1600" dirty="0"/>
          </a:p>
          <a:p>
            <a:pPr algn="ctr"/>
            <a:r>
              <a:rPr lang="zh-CN" altLang="en-US" sz="1600" dirty="0"/>
              <a:t>私网</a:t>
            </a:r>
            <a:endParaRPr lang="zh-CN" altLang="en-US" sz="1600" dirty="0"/>
          </a:p>
        </p:txBody>
      </p:sp>
      <p:sp>
        <p:nvSpPr>
          <p:cNvPr id="19" name="椭圆 18"/>
          <p:cNvSpPr/>
          <p:nvPr/>
        </p:nvSpPr>
        <p:spPr>
          <a:xfrm>
            <a:off x="5229353" y="4795123"/>
            <a:ext cx="2329062" cy="1514197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39976" y="5297791"/>
            <a:ext cx="104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10.0.0.0/8</a:t>
            </a:r>
            <a:endParaRPr lang="en-US" altLang="zh-CN" sz="1600" dirty="0"/>
          </a:p>
          <a:p>
            <a:r>
              <a:rPr lang="zh-CN" altLang="en-US" sz="1600" dirty="0"/>
              <a:t>   私网</a:t>
            </a:r>
            <a:endParaRPr lang="zh-CN" altLang="en-US" sz="16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930974" y="4114551"/>
            <a:ext cx="519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NAT</a:t>
            </a:r>
            <a:endParaRPr lang="zh-CN" altLang="en-US" sz="1600" dirty="0"/>
          </a:p>
        </p:txBody>
      </p:sp>
      <p:sp>
        <p:nvSpPr>
          <p:cNvPr id="22" name="文本框 21"/>
          <p:cNvSpPr txBox="1"/>
          <p:nvPr/>
        </p:nvSpPr>
        <p:spPr>
          <a:xfrm>
            <a:off x="5623400" y="4337864"/>
            <a:ext cx="519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NAT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8953599" y="3308499"/>
            <a:ext cx="519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NAT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1709064" y="5674344"/>
            <a:ext cx="713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A</a:t>
            </a:r>
            <a:r>
              <a:rPr lang="zh-CN" altLang="en-US" sz="1600" dirty="0"/>
              <a:t>学校</a:t>
            </a:r>
            <a:endParaRPr lang="zh-CN" altLang="en-US" sz="1600" dirty="0"/>
          </a:p>
        </p:txBody>
      </p:sp>
      <p:sp>
        <p:nvSpPr>
          <p:cNvPr id="25" name="文本框 24"/>
          <p:cNvSpPr txBox="1"/>
          <p:nvPr/>
        </p:nvSpPr>
        <p:spPr>
          <a:xfrm>
            <a:off x="5960325" y="5877589"/>
            <a:ext cx="713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B</a:t>
            </a:r>
            <a:r>
              <a:rPr lang="zh-CN" altLang="en-US" sz="1600" dirty="0"/>
              <a:t>学校</a:t>
            </a:r>
            <a:endParaRPr lang="zh-CN" altLang="en-US" sz="1600" dirty="0"/>
          </a:p>
        </p:txBody>
      </p:sp>
      <p:sp>
        <p:nvSpPr>
          <p:cNvPr id="26" name="文本框 25"/>
          <p:cNvSpPr txBox="1"/>
          <p:nvPr/>
        </p:nvSpPr>
        <p:spPr>
          <a:xfrm>
            <a:off x="9672948" y="4909543"/>
            <a:ext cx="713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C</a:t>
            </a:r>
            <a:r>
              <a:rPr lang="zh-CN" altLang="en-US" sz="1600" dirty="0"/>
              <a:t>学校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保留的私网地址</a:t>
            </a:r>
            <a:endParaRPr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idx="1"/>
          </p:nvPr>
        </p:nvSpPr>
        <p:spPr>
          <a:xfrm>
            <a:off x="2589213" y="2133600"/>
            <a:ext cx="8915400" cy="3778250"/>
          </a:xfrm>
        </p:spPr>
        <p:txBody>
          <a:bodyPr/>
          <a:lstStyle/>
          <a:p>
            <a:r>
              <a:rPr lang="en-US" altLang="zh-CN" sz="2800" dirty="0"/>
              <a:t>A</a:t>
            </a:r>
            <a:r>
              <a:rPr lang="zh-CN" altLang="zh-CN" sz="2800" dirty="0"/>
              <a:t>类地址：</a:t>
            </a:r>
            <a:r>
              <a:rPr lang="en-US" altLang="zh-CN" sz="2800" dirty="0"/>
              <a:t>10.0.0.0</a:t>
            </a:r>
            <a:r>
              <a:rPr lang="zh-CN" altLang="zh-CN" sz="2800" dirty="0"/>
              <a:t>～</a:t>
            </a:r>
            <a:r>
              <a:rPr lang="en-US" altLang="zh-CN" sz="2800" dirty="0"/>
              <a:t>10.255.255.255</a:t>
            </a:r>
            <a:r>
              <a:rPr lang="zh-CN" altLang="zh-CN" sz="2800" dirty="0"/>
              <a:t>。</a:t>
            </a:r>
            <a:endParaRPr lang="zh-CN" altLang="zh-CN" sz="2800" dirty="0"/>
          </a:p>
          <a:p>
            <a:r>
              <a:rPr lang="en-US" altLang="zh-CN" sz="2800" dirty="0"/>
              <a:t>B</a:t>
            </a:r>
            <a:r>
              <a:rPr lang="zh-CN" altLang="zh-CN" sz="2800" dirty="0"/>
              <a:t>类地址：</a:t>
            </a:r>
            <a:r>
              <a:rPr lang="en-US" altLang="zh-CN" sz="2800" dirty="0"/>
              <a:t>172.16.0.0</a:t>
            </a:r>
            <a:r>
              <a:rPr lang="zh-CN" altLang="zh-CN" sz="2800" dirty="0"/>
              <a:t>～</a:t>
            </a:r>
            <a:r>
              <a:rPr lang="en-US" altLang="zh-CN" sz="2800" dirty="0"/>
              <a:t>172.31.255.255</a:t>
            </a:r>
            <a:r>
              <a:rPr lang="zh-CN" altLang="zh-CN" sz="2800" dirty="0"/>
              <a:t>。</a:t>
            </a:r>
            <a:endParaRPr lang="zh-CN" altLang="zh-CN" sz="2800" dirty="0"/>
          </a:p>
          <a:p>
            <a:r>
              <a:rPr lang="en-US" altLang="zh-CN" sz="2800" dirty="0"/>
              <a:t>C</a:t>
            </a:r>
            <a:r>
              <a:rPr lang="zh-CN" altLang="zh-CN" sz="2800" dirty="0"/>
              <a:t>类地址：</a:t>
            </a:r>
            <a:r>
              <a:rPr lang="en-US" altLang="zh-CN" sz="2800" dirty="0"/>
              <a:t>192.168.0.0</a:t>
            </a:r>
            <a:r>
              <a:rPr lang="zh-CN" altLang="zh-CN" sz="2800" dirty="0"/>
              <a:t>～</a:t>
            </a:r>
            <a:r>
              <a:rPr lang="en-US" altLang="zh-CN" sz="2800" dirty="0"/>
              <a:t>192.168.255.255</a:t>
            </a:r>
            <a:r>
              <a:rPr lang="zh-CN" altLang="zh-CN" sz="2800" dirty="0"/>
              <a:t>。</a:t>
            </a:r>
            <a:endParaRPr lang="zh-CN" altLang="zh-CN" sz="2800" dirty="0"/>
          </a:p>
          <a:p>
            <a:endParaRPr lang="zh-CN" altLang="en-US" dirty="0"/>
          </a:p>
        </p:txBody>
      </p:sp>
      <p:sp>
        <p:nvSpPr>
          <p:cNvPr id="5" name="文本占位符 2"/>
          <p:cNvSpPr txBox="1"/>
          <p:nvPr/>
        </p:nvSpPr>
        <p:spPr>
          <a:xfrm>
            <a:off x="479425" y="1268413"/>
            <a:ext cx="11315700" cy="4897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私网地址和公网地址相互访问一般原则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38300" y="1736034"/>
            <a:ext cx="9781761" cy="4644887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企业或学校内网最好使用私网地址</a:t>
            </a:r>
            <a:endParaRPr lang="en-US" altLang="zh-CN" sz="2800" dirty="0"/>
          </a:p>
          <a:p>
            <a:r>
              <a:rPr lang="zh-CN" altLang="en-US" sz="2800" dirty="0"/>
              <a:t>私网地址在</a:t>
            </a:r>
            <a:r>
              <a:rPr lang="en-US" altLang="zh-CN" sz="2800" dirty="0"/>
              <a:t>Internet</a:t>
            </a:r>
            <a:r>
              <a:rPr lang="zh-CN" altLang="en-US" sz="2800" dirty="0"/>
              <a:t>上不可见  比较安全</a:t>
            </a:r>
            <a:endParaRPr lang="en-US" altLang="zh-CN" sz="2800" dirty="0"/>
          </a:p>
          <a:p>
            <a:r>
              <a:rPr lang="zh-CN" altLang="en-US" sz="2800" dirty="0"/>
              <a:t>内网能够主动访问</a:t>
            </a:r>
            <a:r>
              <a:rPr lang="en-US" altLang="zh-CN" sz="2800" dirty="0"/>
              <a:t>Internet</a:t>
            </a:r>
            <a:endParaRPr lang="en-US" altLang="zh-CN" sz="2800" dirty="0"/>
          </a:p>
          <a:p>
            <a:r>
              <a:rPr lang="en-US" altLang="zh-CN" sz="2800" dirty="0"/>
              <a:t> Internet</a:t>
            </a:r>
            <a:r>
              <a:rPr lang="zh-CN" altLang="en-US" sz="2800" dirty="0"/>
              <a:t>中的计算机不能主动访问内网</a:t>
            </a:r>
            <a:endParaRPr lang="en-US" altLang="zh-CN" sz="2800" dirty="0"/>
          </a:p>
          <a:p>
            <a:r>
              <a:rPr lang="zh-CN" altLang="en-US" sz="2800" dirty="0"/>
              <a:t>如果企业的服务器在内网 让</a:t>
            </a:r>
            <a:r>
              <a:rPr lang="en-US" altLang="zh-CN" sz="2800" dirty="0"/>
              <a:t>Internet</a:t>
            </a:r>
            <a:r>
              <a:rPr lang="zh-CN" altLang="en-US" sz="2800" dirty="0"/>
              <a:t>中的计算机访问需要做端口映射</a:t>
            </a:r>
            <a:endParaRPr lang="en-US" altLang="zh-CN" sz="2800" dirty="0"/>
          </a:p>
          <a:p>
            <a:pPr lvl="1"/>
            <a:r>
              <a:rPr lang="en-US" altLang="zh-CN" sz="2600" dirty="0"/>
              <a:t>https://www.ip138.com/</a:t>
            </a:r>
            <a:endParaRPr lang="zh-CN" altLang="en-US" sz="2600" dirty="0"/>
          </a:p>
        </p:txBody>
      </p:sp>
      <p:sp>
        <p:nvSpPr>
          <p:cNvPr id="6" name="文本框 5"/>
          <p:cNvSpPr txBox="1"/>
          <p:nvPr/>
        </p:nvSpPr>
        <p:spPr>
          <a:xfrm>
            <a:off x="2935424" y="5644133"/>
            <a:ext cx="6813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/>
              <a:t>NAT</a:t>
            </a:r>
            <a:r>
              <a:rPr lang="zh-CN" altLang="en-US" sz="4000" b="1" dirty="0"/>
              <a:t>（</a:t>
            </a:r>
            <a:r>
              <a:rPr lang="zh-CN" altLang="en-US" sz="4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网络</a:t>
            </a:r>
            <a:r>
              <a:rPr lang="zh-CN" altLang="zh-CN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地址转换</a:t>
            </a:r>
            <a:r>
              <a:rPr lang="zh-CN" altLang="en-US" sz="4000" b="1" dirty="0"/>
              <a:t>）</a:t>
            </a:r>
            <a:r>
              <a:rPr lang="zh-CN" altLang="zh-CN" sz="4000" b="1" dirty="0"/>
              <a:t>的</a:t>
            </a:r>
            <a:r>
              <a:rPr lang="zh-CN" altLang="en-US" sz="4000" b="1" dirty="0"/>
              <a:t>作用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</a:t>
            </a:r>
            <a:r>
              <a:rPr lang="zh-CN" altLang="zh-CN" dirty="0"/>
              <a:t>的类型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2800" dirty="0"/>
              <a:t>静态</a:t>
            </a:r>
            <a:r>
              <a:rPr lang="en-US" altLang="zh-CN" sz="2800" dirty="0"/>
              <a:t>NAT</a:t>
            </a:r>
            <a:endParaRPr lang="zh-CN" altLang="zh-CN" sz="2800" dirty="0"/>
          </a:p>
          <a:p>
            <a:r>
              <a:rPr lang="zh-CN" altLang="zh-CN" sz="2800" dirty="0"/>
              <a:t>动态</a:t>
            </a:r>
            <a:r>
              <a:rPr lang="en-US" altLang="zh-CN" sz="2800" dirty="0"/>
              <a:t>NAT</a:t>
            </a:r>
            <a:endParaRPr lang="en-US" altLang="zh-CN" sz="2800" dirty="0"/>
          </a:p>
          <a:p>
            <a:r>
              <a:rPr lang="zh-CN" altLang="zh-CN" sz="2800" dirty="0"/>
              <a:t>网络地址端口转换</a:t>
            </a:r>
            <a:endParaRPr lang="zh-CN" altLang="en-US" sz="28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静态</a:t>
            </a:r>
            <a:r>
              <a:rPr lang="en-US" altLang="zh-CN" dirty="0"/>
              <a:t>NAT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云形 5"/>
          <p:cNvSpPr/>
          <p:nvPr/>
        </p:nvSpPr>
        <p:spPr>
          <a:xfrm>
            <a:off x="7847359" y="2556836"/>
            <a:ext cx="3725903" cy="1747554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781416" y="2277683"/>
            <a:ext cx="3455929" cy="2952328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8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79520" y="3354357"/>
            <a:ext cx="936104" cy="514275"/>
          </a:xfrm>
          <a:prstGeom prst="rect">
            <a:avLst/>
          </a:prstGeom>
          <a:noFill/>
        </p:spPr>
      </p:pic>
      <p:pic>
        <p:nvPicPr>
          <p:cNvPr id="9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8727" y="2111804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6064" y="3282546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878" y="4482299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>
            <a:endCxn id="8" idx="1"/>
          </p:cNvCxnSpPr>
          <p:nvPr/>
        </p:nvCxnSpPr>
        <p:spPr>
          <a:xfrm>
            <a:off x="5173449" y="3611495"/>
            <a:ext cx="190607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10" idx="3"/>
          </p:cNvCxnSpPr>
          <p:nvPr/>
        </p:nvCxnSpPr>
        <p:spPr>
          <a:xfrm flipV="1">
            <a:off x="1670614" y="3654642"/>
            <a:ext cx="2585208" cy="17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15" idx="0"/>
          </p:cNvCxnSpPr>
          <p:nvPr/>
        </p:nvCxnSpPr>
        <p:spPr>
          <a:xfrm>
            <a:off x="2047269" y="2646530"/>
            <a:ext cx="953036" cy="7739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29" descr="抽象图标3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9380" y="3420469"/>
            <a:ext cx="981850" cy="448163"/>
          </a:xfrm>
          <a:prstGeom prst="rect">
            <a:avLst/>
          </a:prstGeom>
          <a:noFill/>
        </p:spPr>
      </p:pic>
      <p:cxnSp>
        <p:nvCxnSpPr>
          <p:cNvPr id="16" name="直接连接符 15"/>
          <p:cNvCxnSpPr>
            <a:endCxn id="15" idx="2"/>
          </p:cNvCxnSpPr>
          <p:nvPr/>
        </p:nvCxnSpPr>
        <p:spPr>
          <a:xfrm flipV="1">
            <a:off x="2251428" y="3868632"/>
            <a:ext cx="748877" cy="7739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 descr="计算机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56440" y="1423662"/>
            <a:ext cx="520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630" y="2056554"/>
            <a:ext cx="1764303" cy="502621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V="1">
            <a:off x="4799856" y="2644050"/>
            <a:ext cx="0" cy="710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430738" y="386426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FW1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023085" y="2859516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192.168.1.2</a:t>
            </a:r>
            <a:endParaRPr lang="zh-CN" altLang="en-US" sz="1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81734" y="3993190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192.168.1.3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182880" y="5289108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192.168.1.4</a:t>
            </a:r>
            <a:endParaRPr lang="zh-CN" altLang="en-US" sz="1400" dirty="0"/>
          </a:p>
        </p:txBody>
      </p:sp>
      <p:sp>
        <p:nvSpPr>
          <p:cNvPr id="24" name="文本框 23"/>
          <p:cNvSpPr txBox="1"/>
          <p:nvPr/>
        </p:nvSpPr>
        <p:spPr>
          <a:xfrm>
            <a:off x="5127511" y="3663935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12.2.2.1</a:t>
            </a:r>
            <a:endParaRPr lang="zh-CN" altLang="en-US" sz="1400" dirty="0"/>
          </a:p>
        </p:txBody>
      </p:sp>
      <p:sp>
        <p:nvSpPr>
          <p:cNvPr id="25" name="文本框 24"/>
          <p:cNvSpPr txBox="1"/>
          <p:nvPr/>
        </p:nvSpPr>
        <p:spPr>
          <a:xfrm>
            <a:off x="6270260" y="3643502"/>
            <a:ext cx="958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12.2.2.254</a:t>
            </a:r>
            <a:endParaRPr lang="zh-CN" altLang="en-US" sz="1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0357492" y="2235388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20.1.2.2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9070935" y="3169003"/>
            <a:ext cx="1364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Internet</a:t>
            </a:r>
            <a:endParaRPr lang="zh-CN" altLang="en-US" sz="2800" dirty="0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10240260" y="2190273"/>
            <a:ext cx="0" cy="3665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2303721" y="2920804"/>
            <a:ext cx="2229783" cy="132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2767098" y="2803298"/>
            <a:ext cx="86754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192.168.1.2</a:t>
            </a:r>
            <a:endParaRPr lang="zh-CN" altLang="en-US" sz="1100" dirty="0"/>
          </a:p>
        </p:txBody>
      </p:sp>
      <p:sp>
        <p:nvSpPr>
          <p:cNvPr id="31" name="文本框 30"/>
          <p:cNvSpPr txBox="1"/>
          <p:nvPr/>
        </p:nvSpPr>
        <p:spPr>
          <a:xfrm>
            <a:off x="3630557" y="2803298"/>
            <a:ext cx="692818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12.2.2.2</a:t>
            </a:r>
            <a:endParaRPr lang="zh-CN" altLang="en-US" sz="1100" dirty="0"/>
          </a:p>
        </p:txBody>
      </p:sp>
      <p:sp>
        <p:nvSpPr>
          <p:cNvPr id="32" name="矩形 31"/>
          <p:cNvSpPr/>
          <p:nvPr/>
        </p:nvSpPr>
        <p:spPr>
          <a:xfrm>
            <a:off x="2303721" y="2803299"/>
            <a:ext cx="463377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33" name="直接箭头连接符 32"/>
          <p:cNvCxnSpPr>
            <a:stCxn id="36" idx="1"/>
          </p:cNvCxnSpPr>
          <p:nvPr/>
        </p:nvCxnSpPr>
        <p:spPr>
          <a:xfrm>
            <a:off x="5321425" y="2899723"/>
            <a:ext cx="1975429" cy="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5784802" y="2768927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12.2.2.2</a:t>
            </a:r>
            <a:endParaRPr lang="zh-CN" altLang="en-US" sz="1100" dirty="0"/>
          </a:p>
        </p:txBody>
      </p:sp>
      <p:sp>
        <p:nvSpPr>
          <p:cNvPr id="35" name="文本框 34"/>
          <p:cNvSpPr txBox="1"/>
          <p:nvPr/>
        </p:nvSpPr>
        <p:spPr>
          <a:xfrm>
            <a:off x="6425954" y="2768927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20.1.2.2</a:t>
            </a:r>
            <a:endParaRPr lang="zh-CN" altLang="en-US" sz="1100" dirty="0"/>
          </a:p>
        </p:txBody>
      </p:sp>
      <p:sp>
        <p:nvSpPr>
          <p:cNvPr id="36" name="矩形 35"/>
          <p:cNvSpPr/>
          <p:nvPr/>
        </p:nvSpPr>
        <p:spPr>
          <a:xfrm>
            <a:off x="5321425" y="2768928"/>
            <a:ext cx="463377" cy="261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37" name="直接箭头连接符 36"/>
          <p:cNvCxnSpPr>
            <a:stCxn id="39" idx="3"/>
          </p:cNvCxnSpPr>
          <p:nvPr/>
        </p:nvCxnSpPr>
        <p:spPr>
          <a:xfrm flipH="1">
            <a:off x="2204857" y="3254810"/>
            <a:ext cx="1886675" cy="129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535255" y="3124005"/>
            <a:ext cx="86754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192.168.1.2</a:t>
            </a:r>
            <a:endParaRPr lang="zh-CN" altLang="en-US" sz="1100" dirty="0"/>
          </a:p>
        </p:txBody>
      </p:sp>
      <p:sp>
        <p:nvSpPr>
          <p:cNvPr id="39" name="文本框 38"/>
          <p:cNvSpPr txBox="1"/>
          <p:nvPr/>
        </p:nvSpPr>
        <p:spPr>
          <a:xfrm>
            <a:off x="3398714" y="3124005"/>
            <a:ext cx="692818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12.2.2.2</a:t>
            </a:r>
            <a:endParaRPr lang="zh-CN" altLang="en-US" sz="1100" dirty="0"/>
          </a:p>
        </p:txBody>
      </p:sp>
      <p:cxnSp>
        <p:nvCxnSpPr>
          <p:cNvPr id="41" name="直接箭头连接符 40"/>
          <p:cNvCxnSpPr/>
          <p:nvPr/>
        </p:nvCxnSpPr>
        <p:spPr>
          <a:xfrm flipH="1">
            <a:off x="5336728" y="3295220"/>
            <a:ext cx="104503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5553113" y="3164220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12.2.2.2</a:t>
            </a:r>
            <a:endParaRPr lang="zh-CN" altLang="en-US" sz="1100" dirty="0"/>
          </a:p>
        </p:txBody>
      </p:sp>
      <p:sp>
        <p:nvSpPr>
          <p:cNvPr id="43" name="文本框 42"/>
          <p:cNvSpPr txBox="1"/>
          <p:nvPr/>
        </p:nvSpPr>
        <p:spPr>
          <a:xfrm>
            <a:off x="6194265" y="3164220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20.1.2.2</a:t>
            </a:r>
            <a:endParaRPr lang="zh-CN" altLang="en-US" sz="1100" dirty="0"/>
          </a:p>
        </p:txBody>
      </p:sp>
      <p:sp>
        <p:nvSpPr>
          <p:cNvPr id="44" name="矩形 43"/>
          <p:cNvSpPr/>
          <p:nvPr/>
        </p:nvSpPr>
        <p:spPr>
          <a:xfrm>
            <a:off x="6845405" y="3164220"/>
            <a:ext cx="463377" cy="261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54458" y="5239272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企业内网</a:t>
            </a:r>
            <a:endParaRPr lang="en-US" altLang="zh-CN" sz="1400" dirty="0"/>
          </a:p>
          <a:p>
            <a:r>
              <a:rPr lang="en-US" altLang="zh-CN" sz="1400" dirty="0"/>
              <a:t>192.168.1.0/24</a:t>
            </a:r>
            <a:endParaRPr lang="zh-CN" altLang="en-US" sz="1400" dirty="0"/>
          </a:p>
        </p:txBody>
      </p:sp>
      <p:cxnSp>
        <p:nvCxnSpPr>
          <p:cNvPr id="46" name="直接箭头连接符 45"/>
          <p:cNvCxnSpPr/>
          <p:nvPr/>
        </p:nvCxnSpPr>
        <p:spPr>
          <a:xfrm flipV="1">
            <a:off x="2091081" y="4114597"/>
            <a:ext cx="2229783" cy="132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2554458" y="3997091"/>
            <a:ext cx="86754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192.168.1.3</a:t>
            </a:r>
            <a:endParaRPr lang="zh-CN" altLang="en-US" sz="1100" dirty="0"/>
          </a:p>
        </p:txBody>
      </p:sp>
      <p:sp>
        <p:nvSpPr>
          <p:cNvPr id="48" name="文本框 47"/>
          <p:cNvSpPr txBox="1"/>
          <p:nvPr/>
        </p:nvSpPr>
        <p:spPr>
          <a:xfrm>
            <a:off x="3417917" y="3997091"/>
            <a:ext cx="692818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12.1.2.3</a:t>
            </a:r>
            <a:endParaRPr lang="zh-CN" altLang="en-US" sz="1100" dirty="0"/>
          </a:p>
        </p:txBody>
      </p:sp>
      <p:sp>
        <p:nvSpPr>
          <p:cNvPr id="49" name="矩形 48"/>
          <p:cNvSpPr/>
          <p:nvPr/>
        </p:nvSpPr>
        <p:spPr>
          <a:xfrm>
            <a:off x="2091081" y="3997092"/>
            <a:ext cx="463377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50" name="直接箭头连接符 49"/>
          <p:cNvCxnSpPr>
            <a:stCxn id="53" idx="1"/>
          </p:cNvCxnSpPr>
          <p:nvPr/>
        </p:nvCxnSpPr>
        <p:spPr>
          <a:xfrm>
            <a:off x="5108785" y="4093516"/>
            <a:ext cx="1975429" cy="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5572162" y="3962720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12.2.2.3</a:t>
            </a:r>
            <a:endParaRPr lang="zh-CN" altLang="en-US" sz="1100" dirty="0"/>
          </a:p>
        </p:txBody>
      </p:sp>
      <p:sp>
        <p:nvSpPr>
          <p:cNvPr id="52" name="文本框 51"/>
          <p:cNvSpPr txBox="1"/>
          <p:nvPr/>
        </p:nvSpPr>
        <p:spPr>
          <a:xfrm>
            <a:off x="6213314" y="3962720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20.1.2.2</a:t>
            </a:r>
            <a:endParaRPr lang="zh-CN" altLang="en-US" sz="1100" dirty="0"/>
          </a:p>
        </p:txBody>
      </p:sp>
      <p:sp>
        <p:nvSpPr>
          <p:cNvPr id="53" name="矩形 52"/>
          <p:cNvSpPr/>
          <p:nvPr/>
        </p:nvSpPr>
        <p:spPr>
          <a:xfrm>
            <a:off x="5108785" y="3962721"/>
            <a:ext cx="463377" cy="261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408865" y="3862828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R2</a:t>
            </a:r>
            <a:endParaRPr lang="zh-CN" altLang="en-US" sz="1400" dirty="0"/>
          </a:p>
        </p:txBody>
      </p:sp>
      <p:sp>
        <p:nvSpPr>
          <p:cNvPr id="55" name="文本框 54"/>
          <p:cNvSpPr txBox="1"/>
          <p:nvPr/>
        </p:nvSpPr>
        <p:spPr>
          <a:xfrm>
            <a:off x="9214950" y="2190273"/>
            <a:ext cx="990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/>
              <a:t>WebServer</a:t>
            </a:r>
            <a:endParaRPr lang="zh-CN" altLang="en-US" sz="1400" dirty="0"/>
          </a:p>
        </p:txBody>
      </p:sp>
      <p:sp>
        <p:nvSpPr>
          <p:cNvPr id="56" name="文本框 55"/>
          <p:cNvSpPr txBox="1"/>
          <p:nvPr/>
        </p:nvSpPr>
        <p:spPr>
          <a:xfrm>
            <a:off x="1466830" y="2220649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PC1</a:t>
            </a:r>
            <a:endParaRPr lang="zh-CN" altLang="en-US" sz="1400" dirty="0"/>
          </a:p>
        </p:txBody>
      </p:sp>
      <p:sp>
        <p:nvSpPr>
          <p:cNvPr id="57" name="文本框 56"/>
          <p:cNvSpPr txBox="1"/>
          <p:nvPr/>
        </p:nvSpPr>
        <p:spPr>
          <a:xfrm>
            <a:off x="1018158" y="3377715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PC2</a:t>
            </a:r>
            <a:endParaRPr lang="zh-CN" altLang="en-US" sz="1400" dirty="0"/>
          </a:p>
        </p:txBody>
      </p:sp>
      <p:sp>
        <p:nvSpPr>
          <p:cNvPr id="58" name="文本框 57"/>
          <p:cNvSpPr txBox="1"/>
          <p:nvPr/>
        </p:nvSpPr>
        <p:spPr>
          <a:xfrm>
            <a:off x="1617948" y="4587013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PC3</a:t>
            </a:r>
            <a:endParaRPr lang="zh-CN" altLang="en-US" sz="1400" dirty="0"/>
          </a:p>
        </p:txBody>
      </p:sp>
      <p:sp>
        <p:nvSpPr>
          <p:cNvPr id="59" name="文本框 58"/>
          <p:cNvSpPr txBox="1"/>
          <p:nvPr/>
        </p:nvSpPr>
        <p:spPr>
          <a:xfrm>
            <a:off x="4430738" y="181261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静态映射</a:t>
            </a:r>
            <a:endParaRPr lang="zh-CN" altLang="en-US" sz="1400" dirty="0"/>
          </a:p>
        </p:txBody>
      </p:sp>
      <p:cxnSp>
        <p:nvCxnSpPr>
          <p:cNvPr id="60" name="直接箭头连接符 59"/>
          <p:cNvCxnSpPr/>
          <p:nvPr/>
        </p:nvCxnSpPr>
        <p:spPr>
          <a:xfrm flipH="1">
            <a:off x="5065193" y="4528613"/>
            <a:ext cx="104503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281578" y="4397613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12.2.2.3</a:t>
            </a:r>
            <a:endParaRPr lang="zh-CN" altLang="en-US" sz="1100" dirty="0"/>
          </a:p>
        </p:txBody>
      </p:sp>
      <p:sp>
        <p:nvSpPr>
          <p:cNvPr id="62" name="文本框 61"/>
          <p:cNvSpPr txBox="1"/>
          <p:nvPr/>
        </p:nvSpPr>
        <p:spPr>
          <a:xfrm>
            <a:off x="5922730" y="4397613"/>
            <a:ext cx="651140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20.1.2.2</a:t>
            </a:r>
            <a:endParaRPr lang="zh-CN" altLang="en-US" sz="1100" dirty="0"/>
          </a:p>
        </p:txBody>
      </p:sp>
      <p:sp>
        <p:nvSpPr>
          <p:cNvPr id="63" name="矩形 62"/>
          <p:cNvSpPr/>
          <p:nvPr/>
        </p:nvSpPr>
        <p:spPr>
          <a:xfrm>
            <a:off x="6573870" y="4397613"/>
            <a:ext cx="463377" cy="261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64" name="直接箭头连接符 63"/>
          <p:cNvCxnSpPr/>
          <p:nvPr/>
        </p:nvCxnSpPr>
        <p:spPr>
          <a:xfrm flipH="1">
            <a:off x="2247924" y="4467973"/>
            <a:ext cx="104503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2464309" y="4336973"/>
            <a:ext cx="86754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192.168.1.3</a:t>
            </a:r>
            <a:endParaRPr lang="zh-CN" altLang="en-US" sz="1100" dirty="0"/>
          </a:p>
        </p:txBody>
      </p:sp>
      <p:sp>
        <p:nvSpPr>
          <p:cNvPr id="66" name="文本框 65"/>
          <p:cNvSpPr txBox="1"/>
          <p:nvPr/>
        </p:nvSpPr>
        <p:spPr>
          <a:xfrm>
            <a:off x="3325299" y="4336973"/>
            <a:ext cx="692818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12.1.2.3</a:t>
            </a:r>
            <a:endParaRPr lang="zh-CN" altLang="en-US" sz="1100" dirty="0"/>
          </a:p>
        </p:txBody>
      </p:sp>
      <p:sp>
        <p:nvSpPr>
          <p:cNvPr id="67" name="矩形 66"/>
          <p:cNvSpPr/>
          <p:nvPr/>
        </p:nvSpPr>
        <p:spPr>
          <a:xfrm>
            <a:off x="3976439" y="4336973"/>
            <a:ext cx="463377" cy="261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802" y="3314930"/>
            <a:ext cx="666667" cy="657143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4043952" y="3124005"/>
            <a:ext cx="463377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动态</a:t>
            </a:r>
            <a:r>
              <a:rPr lang="en-US" altLang="zh-CN" dirty="0"/>
              <a:t>NAT</a:t>
            </a:r>
            <a:endParaRPr lang="zh-CN" altLang="en-US" dirty="0"/>
          </a:p>
        </p:txBody>
      </p:sp>
      <p:sp>
        <p:nvSpPr>
          <p:cNvPr id="5" name="云形 4"/>
          <p:cNvSpPr/>
          <p:nvPr/>
        </p:nvSpPr>
        <p:spPr>
          <a:xfrm>
            <a:off x="8276929" y="3402273"/>
            <a:ext cx="3725903" cy="1747554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347474" y="2675616"/>
            <a:ext cx="3455929" cy="2952328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7" name="Picture 152" descr="抽象图标56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645578" y="3752290"/>
            <a:ext cx="936104" cy="514275"/>
          </a:xfrm>
          <a:prstGeom prst="rect">
            <a:avLst/>
          </a:prstGeom>
          <a:noFill/>
        </p:spPr>
      </p:pic>
      <p:pic>
        <p:nvPicPr>
          <p:cNvPr id="8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785" y="2509737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2122" y="3680479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936" y="4880232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直接连接符 10"/>
          <p:cNvCxnSpPr>
            <a:endCxn id="7" idx="1"/>
          </p:cNvCxnSpPr>
          <p:nvPr/>
        </p:nvCxnSpPr>
        <p:spPr>
          <a:xfrm>
            <a:off x="5739507" y="4009428"/>
            <a:ext cx="190607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9" idx="3"/>
          </p:cNvCxnSpPr>
          <p:nvPr/>
        </p:nvCxnSpPr>
        <p:spPr>
          <a:xfrm flipV="1">
            <a:off x="2236672" y="4052575"/>
            <a:ext cx="2585208" cy="17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9" descr="抽象图标3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5438" y="3818402"/>
            <a:ext cx="981850" cy="448163"/>
          </a:xfrm>
          <a:prstGeom prst="rect">
            <a:avLst/>
          </a:prstGeom>
          <a:noFill/>
        </p:spPr>
      </p:pic>
      <p:cxnSp>
        <p:nvCxnSpPr>
          <p:cNvPr id="14" name="直接连接符 13"/>
          <p:cNvCxnSpPr/>
          <p:nvPr/>
        </p:nvCxnSpPr>
        <p:spPr>
          <a:xfrm flipV="1">
            <a:off x="2817486" y="4286306"/>
            <a:ext cx="577827" cy="7541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7" descr="计算机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45023" y="2051236"/>
            <a:ext cx="520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文本框 15"/>
          <p:cNvSpPr txBox="1"/>
          <p:nvPr/>
        </p:nvSpPr>
        <p:spPr>
          <a:xfrm>
            <a:off x="5106800" y="42591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FW1</a:t>
            </a:r>
            <a:endParaRPr lang="zh-CN" altLang="en-US" sz="1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589143" y="3257449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192.168.1.2</a:t>
            </a:r>
            <a:endParaRPr lang="zh-CN" altLang="en-US" sz="1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447792" y="4391123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192.168.1.3</a:t>
            </a:r>
            <a:endParaRPr lang="zh-CN" altLang="en-US" sz="1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748938" y="5687041"/>
            <a:ext cx="105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192.168.1.4</a:t>
            </a:r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5693569" y="4061868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12.2.2.1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747382" y="4052575"/>
            <a:ext cx="958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12.2.2.254</a:t>
            </a:r>
            <a:endParaRPr lang="zh-CN" altLang="en-US" sz="1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9869113" y="2922828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20.1.2.2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9636993" y="3566936"/>
            <a:ext cx="1364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Internet</a:t>
            </a:r>
            <a:endParaRPr lang="zh-CN" altLang="en-US" sz="2800" dirty="0"/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9751881" y="2877713"/>
            <a:ext cx="0" cy="3665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199184" y="3035987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企业内网</a:t>
            </a:r>
            <a:endParaRPr lang="en-US" altLang="zh-CN" sz="1400" dirty="0"/>
          </a:p>
          <a:p>
            <a:r>
              <a:rPr lang="en-US" altLang="zh-CN" sz="1400" dirty="0"/>
              <a:t>192.168.1.0/24</a:t>
            </a:r>
            <a:endParaRPr lang="zh-CN" altLang="en-US" sz="1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7974923" y="4260761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R2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8726571" y="2877713"/>
            <a:ext cx="990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/>
              <a:t>WebServer</a:t>
            </a:r>
            <a:endParaRPr lang="zh-CN" altLang="en-US" sz="1400" dirty="0"/>
          </a:p>
        </p:txBody>
      </p:sp>
      <p:sp>
        <p:nvSpPr>
          <p:cNvPr id="28" name="文本框 27"/>
          <p:cNvSpPr txBox="1"/>
          <p:nvPr/>
        </p:nvSpPr>
        <p:spPr>
          <a:xfrm>
            <a:off x="2032888" y="2618582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PC1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1584216" y="3775648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PC2</a:t>
            </a:r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2184006" y="4984946"/>
            <a:ext cx="465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PC3</a:t>
            </a:r>
            <a:endParaRPr lang="zh-CN" altLang="en-US" sz="1400" dirty="0"/>
          </a:p>
        </p:txBody>
      </p:sp>
      <p:sp>
        <p:nvSpPr>
          <p:cNvPr id="31" name="文本框 30"/>
          <p:cNvSpPr txBox="1"/>
          <p:nvPr/>
        </p:nvSpPr>
        <p:spPr>
          <a:xfrm>
            <a:off x="4607220" y="140136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动态映射</a:t>
            </a:r>
            <a:endParaRPr lang="zh-CN" altLang="en-US" sz="1400" dirty="0"/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5242272" y="2962006"/>
            <a:ext cx="15288" cy="742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 flipV="1">
            <a:off x="2619313" y="3080998"/>
            <a:ext cx="736509" cy="7078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5697" y="1730440"/>
            <a:ext cx="1982205" cy="1153664"/>
          </a:xfrm>
          <a:prstGeom prst="rect">
            <a:avLst/>
          </a:prstGeom>
        </p:spPr>
      </p:pic>
      <p:pic>
        <p:nvPicPr>
          <p:cNvPr id="35" name="Picture 8" descr="计算机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5528" y="5028705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文本框 35"/>
          <p:cNvSpPr txBox="1"/>
          <p:nvPr/>
        </p:nvSpPr>
        <p:spPr>
          <a:xfrm>
            <a:off x="3325019" y="5783226"/>
            <a:ext cx="105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192.168.1.5</a:t>
            </a:r>
            <a:endParaRPr lang="zh-CN" altLang="en-US" sz="1400" dirty="0"/>
          </a:p>
        </p:txBody>
      </p:sp>
      <p:sp>
        <p:nvSpPr>
          <p:cNvPr id="37" name="文本框 36"/>
          <p:cNvSpPr txBox="1"/>
          <p:nvPr/>
        </p:nvSpPr>
        <p:spPr>
          <a:xfrm>
            <a:off x="3556598" y="5133419"/>
            <a:ext cx="465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PC4</a:t>
            </a:r>
            <a:endParaRPr lang="zh-CN" altLang="en-US" sz="1400" dirty="0"/>
          </a:p>
        </p:txBody>
      </p:sp>
      <p:cxnSp>
        <p:nvCxnSpPr>
          <p:cNvPr id="38" name="直接连接符 37"/>
          <p:cNvCxnSpPr>
            <a:stCxn id="35" idx="0"/>
          </p:cNvCxnSpPr>
          <p:nvPr/>
        </p:nvCxnSpPr>
        <p:spPr>
          <a:xfrm flipH="1" flipV="1">
            <a:off x="3698710" y="4286306"/>
            <a:ext cx="69093" cy="7423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138" y="3690063"/>
            <a:ext cx="666667" cy="6571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83133" y="167955"/>
            <a:ext cx="8911687" cy="1280890"/>
          </a:xfrm>
        </p:spPr>
        <p:txBody>
          <a:bodyPr/>
          <a:lstStyle/>
          <a:p>
            <a:r>
              <a:rPr lang="zh-CN" altLang="en-US" dirty="0"/>
              <a:t>网络地址端口转换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8289" y="2375023"/>
            <a:ext cx="5743575" cy="1533525"/>
          </a:xfrm>
          <a:prstGeom prst="rect">
            <a:avLst/>
          </a:prstGeom>
        </p:spPr>
      </p:pic>
      <p:sp>
        <p:nvSpPr>
          <p:cNvPr id="6" name="云形 5"/>
          <p:cNvSpPr/>
          <p:nvPr/>
        </p:nvSpPr>
        <p:spPr>
          <a:xfrm>
            <a:off x="8197703" y="3785112"/>
            <a:ext cx="3725903" cy="1747554"/>
          </a:xfrm>
          <a:prstGeom prst="cloud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31760" y="3505959"/>
            <a:ext cx="3455929" cy="2952328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8" name="Picture 152" descr="抽象图标56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864" y="4582633"/>
            <a:ext cx="936104" cy="514275"/>
          </a:xfrm>
          <a:prstGeom prst="rect">
            <a:avLst/>
          </a:prstGeom>
          <a:noFill/>
        </p:spPr>
      </p:pic>
      <p:pic>
        <p:nvPicPr>
          <p:cNvPr id="9" name="Picture 8" descr="计算机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9071" y="3340080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计算机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6408" y="4510822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计算机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7222" y="5710575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>
            <a:endCxn id="8" idx="1"/>
          </p:cNvCxnSpPr>
          <p:nvPr/>
        </p:nvCxnSpPr>
        <p:spPr>
          <a:xfrm>
            <a:off x="5523793" y="4839771"/>
            <a:ext cx="190607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10" idx="3"/>
          </p:cNvCxnSpPr>
          <p:nvPr/>
        </p:nvCxnSpPr>
        <p:spPr>
          <a:xfrm flipV="1">
            <a:off x="2020958" y="4882918"/>
            <a:ext cx="2585208" cy="17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29" descr="抽象图标3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9724" y="4648745"/>
            <a:ext cx="981850" cy="448163"/>
          </a:xfrm>
          <a:prstGeom prst="rect">
            <a:avLst/>
          </a:prstGeom>
          <a:noFill/>
        </p:spPr>
      </p:pic>
      <p:cxnSp>
        <p:nvCxnSpPr>
          <p:cNvPr id="15" name="直接连接符 14"/>
          <p:cNvCxnSpPr/>
          <p:nvPr/>
        </p:nvCxnSpPr>
        <p:spPr>
          <a:xfrm flipV="1">
            <a:off x="2601772" y="5116649"/>
            <a:ext cx="577827" cy="7541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7" descr="计算机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06784" y="2651938"/>
            <a:ext cx="520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文本框 16"/>
          <p:cNvSpPr txBox="1"/>
          <p:nvPr/>
        </p:nvSpPr>
        <p:spPr>
          <a:xfrm>
            <a:off x="4891086" y="508953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FW1</a:t>
            </a:r>
            <a:endParaRPr lang="zh-CN" altLang="en-US" sz="1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373429" y="4087792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192.168.1.2</a:t>
            </a:r>
            <a:endParaRPr lang="zh-CN" altLang="en-US" sz="1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232078" y="5221466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192.168.1.3</a:t>
            </a:r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1533224" y="6517384"/>
            <a:ext cx="1326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192.168.1.4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5477855" y="4892211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12.2.2.1</a:t>
            </a:r>
            <a:endParaRPr lang="zh-CN" altLang="en-US" sz="1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6620604" y="4871778"/>
            <a:ext cx="958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12.2.2.254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0707836" y="3463664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20.1.2.2</a:t>
            </a:r>
            <a:endParaRPr lang="zh-CN" altLang="en-US" sz="1400" dirty="0"/>
          </a:p>
        </p:txBody>
      </p:sp>
      <p:sp>
        <p:nvSpPr>
          <p:cNvPr id="24" name="文本框 23"/>
          <p:cNvSpPr txBox="1"/>
          <p:nvPr/>
        </p:nvSpPr>
        <p:spPr>
          <a:xfrm>
            <a:off x="9421279" y="4397279"/>
            <a:ext cx="1364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Internet</a:t>
            </a:r>
            <a:endParaRPr lang="zh-CN" altLang="en-US" sz="2800" dirty="0"/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0590604" y="3418549"/>
            <a:ext cx="0" cy="3665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83470" y="3866330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企业内网</a:t>
            </a:r>
            <a:endParaRPr lang="en-US" altLang="zh-CN" sz="1400" dirty="0"/>
          </a:p>
          <a:p>
            <a:r>
              <a:rPr lang="en-US" altLang="zh-CN" sz="1400" dirty="0"/>
              <a:t>192.168.1.0/24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7759209" y="5091104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R2</a:t>
            </a:r>
            <a:endParaRPr lang="zh-CN" altLang="en-US" sz="1400" dirty="0"/>
          </a:p>
        </p:txBody>
      </p:sp>
      <p:sp>
        <p:nvSpPr>
          <p:cNvPr id="28" name="文本框 27"/>
          <p:cNvSpPr txBox="1"/>
          <p:nvPr/>
        </p:nvSpPr>
        <p:spPr>
          <a:xfrm>
            <a:off x="9565294" y="3418549"/>
            <a:ext cx="990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/>
              <a:t>WebServer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1817174" y="3448925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PC1</a:t>
            </a:r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368502" y="4605991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PC2</a:t>
            </a:r>
            <a:endParaRPr lang="zh-CN" altLang="en-US" sz="14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968292" y="5815289"/>
            <a:ext cx="465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PC3</a:t>
            </a:r>
            <a:endParaRPr lang="zh-CN" altLang="en-US" sz="1400" dirty="0"/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5041846" y="3908548"/>
            <a:ext cx="0" cy="6266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 flipV="1">
            <a:off x="2403599" y="3911341"/>
            <a:ext cx="736509" cy="70785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8" descr="计算机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9814" y="5859048"/>
            <a:ext cx="8445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文本框 34"/>
          <p:cNvSpPr txBox="1"/>
          <p:nvPr/>
        </p:nvSpPr>
        <p:spPr>
          <a:xfrm>
            <a:off x="3109305" y="6613569"/>
            <a:ext cx="1427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192.168.1.5</a:t>
            </a:r>
            <a:endParaRPr lang="zh-CN" altLang="en-US" sz="1400" dirty="0"/>
          </a:p>
        </p:txBody>
      </p:sp>
      <p:sp>
        <p:nvSpPr>
          <p:cNvPr id="36" name="文本框 35"/>
          <p:cNvSpPr txBox="1"/>
          <p:nvPr/>
        </p:nvSpPr>
        <p:spPr>
          <a:xfrm>
            <a:off x="3340884" y="5963762"/>
            <a:ext cx="465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PC4</a:t>
            </a:r>
            <a:endParaRPr lang="zh-CN" altLang="en-US" sz="1400" dirty="0"/>
          </a:p>
        </p:txBody>
      </p:sp>
      <p:cxnSp>
        <p:nvCxnSpPr>
          <p:cNvPr id="37" name="直接连接符 36"/>
          <p:cNvCxnSpPr>
            <a:stCxn id="34" idx="0"/>
          </p:cNvCxnSpPr>
          <p:nvPr/>
        </p:nvCxnSpPr>
        <p:spPr>
          <a:xfrm flipH="1" flipV="1">
            <a:off x="3482996" y="5116649"/>
            <a:ext cx="69093" cy="7423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574094" y="209475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地址端口转换表</a:t>
            </a:r>
            <a:endParaRPr lang="zh-CN" altLang="en-US" sz="1400" dirty="0"/>
          </a:p>
        </p:txBody>
      </p:sp>
      <p:sp>
        <p:nvSpPr>
          <p:cNvPr id="39" name="任意多边形: 形状 38"/>
          <p:cNvSpPr/>
          <p:nvPr/>
        </p:nvSpPr>
        <p:spPr>
          <a:xfrm>
            <a:off x="2478211" y="2718989"/>
            <a:ext cx="7893983" cy="780161"/>
          </a:xfrm>
          <a:custGeom>
            <a:avLst/>
            <a:gdLst>
              <a:gd name="connsiteX0" fmla="*/ 0 w 8790432"/>
              <a:gd name="connsiteY0" fmla="*/ 789506 h 789506"/>
              <a:gd name="connsiteX1" fmla="*/ 1414272 w 8790432"/>
              <a:gd name="connsiteY1" fmla="*/ 94562 h 789506"/>
              <a:gd name="connsiteX2" fmla="*/ 2316480 w 8790432"/>
              <a:gd name="connsiteY2" fmla="*/ 21410 h 789506"/>
              <a:gd name="connsiteX3" fmla="*/ 6949440 w 8790432"/>
              <a:gd name="connsiteY3" fmla="*/ 33602 h 789506"/>
              <a:gd name="connsiteX4" fmla="*/ 8790432 w 8790432"/>
              <a:gd name="connsiteY4" fmla="*/ 387170 h 789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0432" h="789506">
                <a:moveTo>
                  <a:pt x="0" y="789506"/>
                </a:moveTo>
                <a:cubicBezTo>
                  <a:pt x="514096" y="506042"/>
                  <a:pt x="1028192" y="222578"/>
                  <a:pt x="1414272" y="94562"/>
                </a:cubicBezTo>
                <a:cubicBezTo>
                  <a:pt x="1800352" y="-33454"/>
                  <a:pt x="2316480" y="21410"/>
                  <a:pt x="2316480" y="21410"/>
                </a:cubicBezTo>
                <a:cubicBezTo>
                  <a:pt x="3239008" y="11250"/>
                  <a:pt x="5870448" y="-27358"/>
                  <a:pt x="6949440" y="33602"/>
                </a:cubicBezTo>
                <a:cubicBezTo>
                  <a:pt x="8028432" y="94562"/>
                  <a:pt x="8409432" y="240866"/>
                  <a:pt x="8790432" y="387170"/>
                </a:cubicBezTo>
              </a:path>
            </a:pathLst>
          </a:custGeom>
          <a:noFill/>
          <a:ln>
            <a:solidFill>
              <a:schemeClr val="accent1">
                <a:shade val="50000"/>
                <a:alpha val="37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箭头连接符 39"/>
          <p:cNvCxnSpPr/>
          <p:nvPr/>
        </p:nvCxnSpPr>
        <p:spPr>
          <a:xfrm flipV="1">
            <a:off x="1757222" y="1655694"/>
            <a:ext cx="4108720" cy="957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040020" y="1506870"/>
            <a:ext cx="367408" cy="31680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80</a:t>
            </a:r>
            <a:endParaRPr lang="zh-CN" altLang="en-US" sz="1400" dirty="0"/>
          </a:p>
        </p:txBody>
      </p:sp>
      <p:sp>
        <p:nvSpPr>
          <p:cNvPr id="42" name="文本框 41"/>
          <p:cNvSpPr txBox="1"/>
          <p:nvPr/>
        </p:nvSpPr>
        <p:spPr>
          <a:xfrm>
            <a:off x="2489869" y="1506870"/>
            <a:ext cx="550151" cy="316800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1035</a:t>
            </a:r>
            <a:endParaRPr lang="zh-CN" altLang="en-US" sz="1400" dirty="0"/>
          </a:p>
        </p:txBody>
      </p:sp>
      <p:sp>
        <p:nvSpPr>
          <p:cNvPr id="43" name="文本框 42"/>
          <p:cNvSpPr txBox="1"/>
          <p:nvPr/>
        </p:nvSpPr>
        <p:spPr>
          <a:xfrm>
            <a:off x="3355665" y="1506871"/>
            <a:ext cx="1181222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192.168.1.2</a:t>
            </a:r>
            <a:endParaRPr lang="zh-CN" altLang="en-US" sz="1400" dirty="0"/>
          </a:p>
        </p:txBody>
      </p:sp>
      <p:sp>
        <p:nvSpPr>
          <p:cNvPr id="44" name="文本框 43"/>
          <p:cNvSpPr txBox="1"/>
          <p:nvPr/>
        </p:nvSpPr>
        <p:spPr>
          <a:xfrm>
            <a:off x="4472940" y="1498600"/>
            <a:ext cx="1100455" cy="306705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20.1.2.2</a:t>
            </a:r>
            <a:endParaRPr lang="zh-CN" altLang="en-US" sz="1400" dirty="0"/>
          </a:p>
        </p:txBody>
      </p:sp>
      <p:sp>
        <p:nvSpPr>
          <p:cNvPr id="45" name="矩形 44"/>
          <p:cNvSpPr/>
          <p:nvPr/>
        </p:nvSpPr>
        <p:spPr>
          <a:xfrm flipV="1">
            <a:off x="1945620" y="1506870"/>
            <a:ext cx="546302" cy="316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>
            <a:off x="6583314" y="1698881"/>
            <a:ext cx="4022975" cy="27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8125427" y="1562640"/>
            <a:ext cx="367408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80</a:t>
            </a:r>
            <a:endParaRPr lang="zh-CN" altLang="en-US" sz="1400" dirty="0"/>
          </a:p>
        </p:txBody>
      </p:sp>
      <p:sp>
        <p:nvSpPr>
          <p:cNvPr id="48" name="文本框 47"/>
          <p:cNvSpPr txBox="1"/>
          <p:nvPr/>
        </p:nvSpPr>
        <p:spPr>
          <a:xfrm>
            <a:off x="7512689" y="1562640"/>
            <a:ext cx="641522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40000</a:t>
            </a:r>
            <a:endParaRPr lang="zh-CN" altLang="en-US" sz="1400" dirty="0"/>
          </a:p>
        </p:txBody>
      </p:sp>
      <p:sp>
        <p:nvSpPr>
          <p:cNvPr id="49" name="文本框 48"/>
          <p:cNvSpPr txBox="1"/>
          <p:nvPr/>
        </p:nvSpPr>
        <p:spPr>
          <a:xfrm>
            <a:off x="8491874" y="1562641"/>
            <a:ext cx="972875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12.2.2.1</a:t>
            </a:r>
            <a:endParaRPr lang="zh-CN" altLang="en-US" sz="1400" dirty="0"/>
          </a:p>
        </p:txBody>
      </p:sp>
      <p:sp>
        <p:nvSpPr>
          <p:cNvPr id="50" name="文本框 49"/>
          <p:cNvSpPr txBox="1"/>
          <p:nvPr/>
        </p:nvSpPr>
        <p:spPr>
          <a:xfrm>
            <a:off x="9268460" y="1562735"/>
            <a:ext cx="975995" cy="306705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20.1.2.2</a:t>
            </a:r>
            <a:endParaRPr lang="zh-CN" altLang="en-US" sz="1400" dirty="0"/>
          </a:p>
        </p:txBody>
      </p:sp>
      <p:sp>
        <p:nvSpPr>
          <p:cNvPr id="51" name="矩形 50"/>
          <p:cNvSpPr/>
          <p:nvPr/>
        </p:nvSpPr>
        <p:spPr>
          <a:xfrm flipV="1">
            <a:off x="6980282" y="1570106"/>
            <a:ext cx="546302" cy="314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316745" y="106955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源端口</a:t>
            </a:r>
            <a:endParaRPr lang="zh-CN" altLang="en-US" sz="1400" dirty="0"/>
          </a:p>
        </p:txBody>
      </p:sp>
      <p:sp>
        <p:nvSpPr>
          <p:cNvPr id="53" name="文本框 52"/>
          <p:cNvSpPr txBox="1"/>
          <p:nvPr/>
        </p:nvSpPr>
        <p:spPr>
          <a:xfrm>
            <a:off x="2983470" y="106702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目标端口</a:t>
            </a:r>
            <a:endParaRPr lang="zh-CN" altLang="en-US" sz="1400" dirty="0"/>
          </a:p>
        </p:txBody>
      </p:sp>
      <p:sp>
        <p:nvSpPr>
          <p:cNvPr id="54" name="文本框 53"/>
          <p:cNvSpPr txBox="1"/>
          <p:nvPr/>
        </p:nvSpPr>
        <p:spPr>
          <a:xfrm>
            <a:off x="7985106" y="113739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目标端口</a:t>
            </a:r>
            <a:endParaRPr lang="zh-CN" altLang="en-US" sz="1400" dirty="0"/>
          </a:p>
        </p:txBody>
      </p:sp>
      <p:sp>
        <p:nvSpPr>
          <p:cNvPr id="55" name="文本框 54"/>
          <p:cNvSpPr txBox="1"/>
          <p:nvPr/>
        </p:nvSpPr>
        <p:spPr>
          <a:xfrm>
            <a:off x="7314675" y="113949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源端口</a:t>
            </a:r>
            <a:endParaRPr lang="zh-CN" altLang="en-US" sz="1400" dirty="0"/>
          </a:p>
        </p:txBody>
      </p:sp>
      <p:cxnSp>
        <p:nvCxnSpPr>
          <p:cNvPr id="56" name="直接箭头连接符 55"/>
          <p:cNvCxnSpPr>
            <a:endCxn id="42" idx="2"/>
          </p:cNvCxnSpPr>
          <p:nvPr/>
        </p:nvCxnSpPr>
        <p:spPr>
          <a:xfrm flipH="1" flipV="1">
            <a:off x="2764945" y="1823670"/>
            <a:ext cx="3291562" cy="8244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endCxn id="48" idx="2"/>
          </p:cNvCxnSpPr>
          <p:nvPr/>
        </p:nvCxnSpPr>
        <p:spPr>
          <a:xfrm flipV="1">
            <a:off x="7676312" y="1870417"/>
            <a:ext cx="157138" cy="716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343" y="4535184"/>
            <a:ext cx="666667" cy="6571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服务器映射（</a:t>
            </a:r>
            <a:r>
              <a:rPr lang="en-US" altLang="zh-CN" dirty="0"/>
              <a:t>Nat server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47345" y="1540189"/>
            <a:ext cx="8915400" cy="3777622"/>
          </a:xfrm>
        </p:spPr>
        <p:txBody>
          <a:bodyPr/>
          <a:lstStyle/>
          <a:p>
            <a:r>
              <a:rPr lang="zh-CN" altLang="en-US" sz="3000" b="0" i="0" dirty="0">
                <a:solidFill>
                  <a:srgbClr val="333333"/>
                </a:solidFill>
                <a:effectLst/>
                <a:latin typeface="PingFang-SC-Medium"/>
              </a:rPr>
              <a:t>主要应用于实现私网服务器以公网</a:t>
            </a:r>
            <a:r>
              <a:rPr lang="en-US" altLang="zh-CN" sz="3000" b="0" i="0" dirty="0">
                <a:solidFill>
                  <a:srgbClr val="333333"/>
                </a:solidFill>
                <a:effectLst/>
                <a:latin typeface="PingFang-SC-Medium"/>
              </a:rPr>
              <a:t>IP</a:t>
            </a:r>
            <a:r>
              <a:rPr lang="zh-CN" altLang="en-US" sz="3000" b="0" i="0" dirty="0">
                <a:solidFill>
                  <a:srgbClr val="333333"/>
                </a:solidFill>
                <a:effectLst/>
                <a:latin typeface="PingFang-SC-Medium"/>
              </a:rPr>
              <a:t>地址对外提供服务的场景</a:t>
            </a:r>
            <a:endParaRPr lang="en-US" altLang="zh-CN" sz="3000" b="0" i="0" dirty="0">
              <a:solidFill>
                <a:srgbClr val="333333"/>
              </a:solidFill>
              <a:effectLst/>
              <a:latin typeface="PingFang-SC-Medium"/>
            </a:endParaRPr>
          </a:p>
          <a:p>
            <a:r>
              <a:rPr lang="zh-CN" altLang="en-US" sz="3000" dirty="0">
                <a:solidFill>
                  <a:srgbClr val="333333"/>
                </a:solidFill>
                <a:latin typeface="PingFang-SC-Medium"/>
              </a:rPr>
              <a:t>需要与“基于目的地址的</a:t>
            </a:r>
            <a:r>
              <a:rPr lang="en-US" altLang="zh-CN" sz="3000" dirty="0">
                <a:solidFill>
                  <a:srgbClr val="333333"/>
                </a:solidFill>
                <a:latin typeface="PingFang-SC-Medium"/>
              </a:rPr>
              <a:t>NAT</a:t>
            </a:r>
            <a:r>
              <a:rPr lang="zh-CN" altLang="en-US" sz="3000" dirty="0">
                <a:solidFill>
                  <a:srgbClr val="333333"/>
                </a:solidFill>
                <a:latin typeface="PingFang-SC-Medium"/>
              </a:rPr>
              <a:t>”配合使用</a:t>
            </a:r>
            <a:endParaRPr lang="en-US" altLang="zh-CN" sz="3000" dirty="0">
              <a:solidFill>
                <a:srgbClr val="333333"/>
              </a:solidFill>
              <a:latin typeface="PingFang-SC-Medium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服务器映射</a:t>
            </a:r>
            <a:endParaRPr lang="zh-CN" altLang="en-US" dirty="0"/>
          </a:p>
        </p:txBody>
      </p:sp>
      <p:pic>
        <p:nvPicPr>
          <p:cNvPr id="102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56" y="1905000"/>
            <a:ext cx="10721410" cy="343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75" y="-211666"/>
            <a:ext cx="7049858" cy="708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08098" y="373944"/>
            <a:ext cx="5604144" cy="1280890"/>
          </a:xfrm>
        </p:spPr>
        <p:txBody>
          <a:bodyPr/>
          <a:lstStyle/>
          <a:p>
            <a:r>
              <a:rPr lang="zh-CN" altLang="en-US" dirty="0"/>
              <a:t>防火墙基本原理</a:t>
            </a:r>
            <a:r>
              <a:rPr lang="en-US" altLang="zh-CN" dirty="0"/>
              <a:t>--NAT</a:t>
            </a:r>
            <a:r>
              <a:rPr lang="zh-CN" altLang="en-US" dirty="0"/>
              <a:t>策略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18694" y="1753878"/>
            <a:ext cx="5408612" cy="3777622"/>
          </a:xfrm>
        </p:spPr>
        <p:txBody>
          <a:bodyPr/>
          <a:lstStyle/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目标地址转换→安全策略→源地址转换，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所以在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NAT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环境中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pPr lvl="1"/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安全策略的源地址应该是源地址转换之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-apple-system"/>
              </a:rPr>
              <a:t>前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的地址，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pPr lvl="1"/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安全策略的目标地址应该是目标地址转换之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-apple-system"/>
              </a:rPr>
              <a:t>后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的地址。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r>
              <a:rPr lang="zh-CN" altLang="en-US" dirty="0">
                <a:solidFill>
                  <a:srgbClr val="4D4D4D"/>
                </a:solidFill>
                <a:latin typeface="-apple-system"/>
              </a:rPr>
              <a:t>步骤：</a:t>
            </a:r>
            <a:endParaRPr lang="en-US" altLang="zh-CN" dirty="0">
              <a:solidFill>
                <a:srgbClr val="4D4D4D"/>
              </a:solidFill>
              <a:latin typeface="-apple-system"/>
            </a:endParaRPr>
          </a:p>
          <a:p>
            <a:pPr lvl="1"/>
            <a:r>
              <a:rPr lang="zh-CN" altLang="en-US" dirty="0"/>
              <a:t>设置接口</a:t>
            </a:r>
            <a:endParaRPr lang="en-US" altLang="zh-CN" dirty="0"/>
          </a:p>
          <a:p>
            <a:pPr lvl="1"/>
            <a:r>
              <a:rPr lang="zh-CN" altLang="en-US" dirty="0"/>
              <a:t>设置安全策略</a:t>
            </a:r>
            <a:endParaRPr lang="en-US" altLang="zh-CN" dirty="0"/>
          </a:p>
          <a:p>
            <a:pPr lvl="1"/>
            <a:r>
              <a:rPr lang="zh-CN" altLang="en-US" dirty="0"/>
              <a:t>设置</a:t>
            </a:r>
            <a:r>
              <a:rPr lang="en-US" altLang="zh-CN" dirty="0"/>
              <a:t>NAT</a:t>
            </a:r>
            <a:r>
              <a:rPr lang="zh-CN" altLang="en-US" dirty="0"/>
              <a:t>策略</a:t>
            </a:r>
            <a:endParaRPr lang="en-US" altLang="zh-CN" dirty="0"/>
          </a:p>
          <a:p>
            <a:pPr lvl="1"/>
            <a:r>
              <a:rPr lang="zh-CN" altLang="en-US" dirty="0"/>
              <a:t>按需求设置路由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1225</Words>
  <Application>WPS 演示</Application>
  <PresentationFormat>宽屏</PresentationFormat>
  <Paragraphs>250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Arial</vt:lpstr>
      <vt:lpstr>宋体</vt:lpstr>
      <vt:lpstr>Wingdings</vt:lpstr>
      <vt:lpstr>Wingdings 3</vt:lpstr>
      <vt:lpstr>Symbol</vt:lpstr>
      <vt:lpstr>Arial</vt:lpstr>
      <vt:lpstr>Times New Roman</vt:lpstr>
      <vt:lpstr>PingFang-SC-Medium</vt:lpstr>
      <vt:lpstr>Segoe Print</vt:lpstr>
      <vt:lpstr>-apple-system</vt:lpstr>
      <vt:lpstr>幼圆</vt:lpstr>
      <vt:lpstr>Century Gothic</vt:lpstr>
      <vt:lpstr>微软雅黑</vt:lpstr>
      <vt:lpstr>Arial Unicode MS</vt:lpstr>
      <vt:lpstr>等线</vt:lpstr>
      <vt:lpstr>丝状</vt:lpstr>
      <vt:lpstr>网络工程 之防火墙NAT策略</vt:lpstr>
      <vt:lpstr>内容</vt:lpstr>
      <vt:lpstr>目标</vt:lpstr>
      <vt:lpstr>公网地址和私网地址</vt:lpstr>
      <vt:lpstr>保留的私网地址</vt:lpstr>
      <vt:lpstr>私网地址和公网地址相互访问一般原则</vt:lpstr>
      <vt:lpstr>NAT的类型</vt:lpstr>
      <vt:lpstr>静态NAT</vt:lpstr>
      <vt:lpstr>动态NAT</vt:lpstr>
      <vt:lpstr>网络地址端口转换</vt:lpstr>
      <vt:lpstr>服务器映射（Nat server）</vt:lpstr>
      <vt:lpstr>服务器映射</vt:lpstr>
      <vt:lpstr>防火墙基本原理--NAT策略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网络工程课程设计</dc:title>
  <dc:creator>zj</dc:creator>
  <cp:lastModifiedBy>zj</cp:lastModifiedBy>
  <cp:revision>139</cp:revision>
  <dcterms:created xsi:type="dcterms:W3CDTF">2020-11-04T11:44:00Z</dcterms:created>
  <dcterms:modified xsi:type="dcterms:W3CDTF">2023-12-25T01:27:26Z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8C3936328CC64908BAE9772B8AD327C2</vt:lpwstr>
  </property>
  <property fmtid="{D5CDD505-2E9C-101B-9397-08002B2CF9AE}" pid="3" name="KSOProductBuildVer">
    <vt:lpwstr>2052-11.8.6.11825</vt:lpwstr>
  </property>
</Properties>
</file>