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5" r:id="rId3"/>
    <p:sldId id="1619" r:id="rId5"/>
    <p:sldId id="1621" r:id="rId6"/>
    <p:sldId id="1667" r:id="rId7"/>
    <p:sldId id="1666" r:id="rId8"/>
    <p:sldId id="286" r:id="rId9"/>
    <p:sldId id="1661" r:id="rId10"/>
    <p:sldId id="1662" r:id="rId11"/>
    <p:sldId id="331" r:id="rId12"/>
    <p:sldId id="1668" r:id="rId13"/>
    <p:sldId id="1669" r:id="rId14"/>
    <p:sldId id="1670" r:id="rId15"/>
    <p:sldId id="1672" r:id="rId16"/>
    <p:sldId id="1671" r:id="rId17"/>
    <p:sldId id="1675" r:id="rId18"/>
    <p:sldId id="1673" r:id="rId19"/>
    <p:sldId id="1677" r:id="rId20"/>
    <p:sldId id="1678" r:id="rId21"/>
    <p:sldId id="1679" r:id="rId22"/>
    <p:sldId id="1674" r:id="rId23"/>
    <p:sldId id="1680" r:id="rId24"/>
    <p:sldId id="1681" r:id="rId25"/>
    <p:sldId id="1698" r:id="rId26"/>
    <p:sldId id="1682" r:id="rId27"/>
    <p:sldId id="1683" r:id="rId28"/>
    <p:sldId id="1684" r:id="rId29"/>
    <p:sldId id="1625" r:id="rId30"/>
    <p:sldId id="1686" r:id="rId31"/>
    <p:sldId id="1687" r:id="rId32"/>
    <p:sldId id="1688" r:id="rId33"/>
    <p:sldId id="1685" r:id="rId34"/>
    <p:sldId id="1690" r:id="rId35"/>
    <p:sldId id="1699" r:id="rId36"/>
    <p:sldId id="1691" r:id="rId37"/>
    <p:sldId id="1692" r:id="rId38"/>
    <p:sldId id="1693" r:id="rId39"/>
    <p:sldId id="1694" r:id="rId40"/>
    <p:sldId id="1664" r:id="rId41"/>
    <p:sldId id="1696" r:id="rId42"/>
    <p:sldId id="285" r:id="rId43"/>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65543"/>
    <a:srgbClr val="016DB2"/>
    <a:srgbClr val="20936A"/>
    <a:srgbClr val="10345A"/>
    <a:srgbClr val="DA0E2C"/>
    <a:srgbClr val="006DB2"/>
    <a:srgbClr val="ECD37A"/>
    <a:srgbClr val="005744"/>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79733" autoAdjust="0"/>
  </p:normalViewPr>
  <p:slideViewPr>
    <p:cSldViewPr snapToGrid="0">
      <p:cViewPr varScale="1">
        <p:scale>
          <a:sx n="126" d="100"/>
          <a:sy n="126" d="100"/>
        </p:scale>
        <p:origin x="504"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gs" Target="tags/tag75.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控制标志（</a:t>
            </a:r>
            <a:r>
              <a:rPr lang="en-US" altLang="zh-CN" dirty="0"/>
              <a:t>Control Bits</a:t>
            </a:r>
            <a:r>
              <a:rPr lang="zh-CN" altLang="en-US" dirty="0"/>
              <a:t>）共</a:t>
            </a:r>
            <a:r>
              <a:rPr lang="en-US" altLang="zh-CN" dirty="0"/>
              <a:t>6</a:t>
            </a:r>
            <a:r>
              <a:rPr lang="zh-CN" altLang="en-US" dirty="0"/>
              <a:t>个</a:t>
            </a:r>
            <a:r>
              <a:rPr lang="en-US" altLang="zh-CN" dirty="0"/>
              <a:t>bit</a:t>
            </a:r>
            <a:r>
              <a:rPr lang="zh-CN" altLang="en-US" dirty="0"/>
              <a:t>位。我们比较关注其中的</a:t>
            </a:r>
            <a:r>
              <a:rPr lang="en-US" altLang="zh-CN" dirty="0"/>
              <a:t>ACK</a:t>
            </a:r>
            <a:r>
              <a:rPr lang="zh-CN" altLang="en-US" dirty="0"/>
              <a:t>和</a:t>
            </a:r>
            <a:r>
              <a:rPr lang="en-US" altLang="zh-CN" dirty="0"/>
              <a:t>SYN</a:t>
            </a:r>
            <a:r>
              <a:rPr lang="zh-CN" altLang="en-US" dirty="0"/>
              <a:t>控制标志，在连接建立的三次握手过程中，若只是单个</a:t>
            </a:r>
            <a:r>
              <a:rPr lang="en-US" altLang="zh-CN" dirty="0"/>
              <a:t>SYN</a:t>
            </a:r>
            <a:r>
              <a:rPr lang="zh-CN" altLang="en-US" dirty="0"/>
              <a:t>置位，表示的只是建立连接请求。如果</a:t>
            </a:r>
            <a:r>
              <a:rPr lang="en-US" altLang="zh-CN" dirty="0"/>
              <a:t>SYN</a:t>
            </a:r>
            <a:r>
              <a:rPr lang="zh-CN" altLang="en-US" dirty="0"/>
              <a:t>和</a:t>
            </a:r>
            <a:r>
              <a:rPr lang="en-US" altLang="zh-CN" dirty="0"/>
              <a:t>ACK</a:t>
            </a:r>
            <a:r>
              <a:rPr lang="zh-CN" altLang="en-US" dirty="0"/>
              <a:t>同时置位为</a:t>
            </a:r>
            <a:r>
              <a:rPr lang="en-US" altLang="zh-CN" dirty="0"/>
              <a:t>1</a:t>
            </a:r>
            <a:r>
              <a:rPr lang="zh-CN" altLang="en-US" dirty="0"/>
              <a:t>，表示的建立连接之后的响应。</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第一次握手的时候，客户端将标志位</a:t>
            </a:r>
            <a:r>
              <a:rPr lang="en-US" altLang="zh-CN" dirty="0"/>
              <a:t>SYN</a:t>
            </a:r>
            <a:r>
              <a:rPr lang="zh-CN" altLang="en-US" dirty="0"/>
              <a:t>置为</a:t>
            </a:r>
            <a:r>
              <a:rPr lang="en-US" altLang="zh-CN" dirty="0"/>
              <a:t>1</a:t>
            </a:r>
            <a:r>
              <a:rPr lang="zh-CN" altLang="en-US" dirty="0"/>
              <a:t>，并且产生一个序列号，并将该数据包发送给</a:t>
            </a:r>
            <a:r>
              <a:rPr lang="en-US" altLang="zh-CN" dirty="0"/>
              <a:t>Server</a:t>
            </a:r>
            <a:r>
              <a:rPr lang="zh-CN" altLang="en-US" dirty="0"/>
              <a:t>，客户端进入已发送连接状态，等待服务端确认。第二次握手阶段，服务端收到数据吧之后由标志位</a:t>
            </a:r>
            <a:r>
              <a:rPr lang="en-US" altLang="zh-CN" dirty="0"/>
              <a:t>SYN</a:t>
            </a:r>
            <a:r>
              <a:rPr lang="zh-CN" altLang="en-US" dirty="0"/>
              <a:t>得知客户端请求建立连接，服务端将标志位</a:t>
            </a:r>
            <a:r>
              <a:rPr lang="en-US" altLang="zh-CN" dirty="0"/>
              <a:t>SYN</a:t>
            </a:r>
            <a:r>
              <a:rPr lang="zh-CN" altLang="en-US" dirty="0"/>
              <a:t>和</a:t>
            </a:r>
            <a:r>
              <a:rPr lang="en-US" altLang="zh-CN" dirty="0"/>
              <a:t>ACK</a:t>
            </a:r>
            <a:r>
              <a:rPr lang="zh-CN" altLang="en-US" dirty="0"/>
              <a:t>都置为</a:t>
            </a:r>
            <a:r>
              <a:rPr lang="en-US" altLang="zh-CN" dirty="0"/>
              <a:t>1</a:t>
            </a:r>
            <a:r>
              <a:rPr lang="zh-CN" altLang="en-US" dirty="0"/>
              <a:t>，发送数据包给客户端，以确认连接请求，服务端进入接受连接状态，第三次握手则是在客户端接受到确认连接请求报文之后，检查收到的报文，发送确认接受到报文的数据报，服务端检查无误之后连接建立成功，完成三次握手。</a:t>
            </a:r>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Frame Type</a:t>
            </a:r>
            <a:r>
              <a:rPr lang="zh-CN" altLang="en-US" dirty="0"/>
              <a:t>：</a:t>
            </a:r>
            <a:r>
              <a:rPr lang="en-US" altLang="zh-CN" dirty="0"/>
              <a:t> </a:t>
            </a:r>
            <a:r>
              <a:rPr lang="zh-CN" altLang="en-US" dirty="0"/>
              <a:t>帧类型，占用</a:t>
            </a:r>
            <a:r>
              <a:rPr lang="en-US" altLang="zh-CN" dirty="0"/>
              <a:t> 1 </a:t>
            </a:r>
            <a:r>
              <a:rPr lang="zh-CN" altLang="en-US" dirty="0"/>
              <a:t>个字节。</a:t>
            </a:r>
            <a:r>
              <a:rPr lang="en-US" altLang="zh-CN" dirty="0"/>
              <a:t>Stream ID</a:t>
            </a:r>
            <a:r>
              <a:rPr lang="zh-CN" altLang="en-US" dirty="0"/>
              <a:t>：</a:t>
            </a:r>
            <a:r>
              <a:rPr lang="en-US" altLang="zh-CN" dirty="0"/>
              <a:t> </a:t>
            </a:r>
            <a:r>
              <a:rPr lang="zh-CN" altLang="en-US" dirty="0"/>
              <a:t>流</a:t>
            </a:r>
            <a:r>
              <a:rPr lang="en-US" altLang="zh-CN" dirty="0"/>
              <a:t> ID</a:t>
            </a:r>
            <a:r>
              <a:rPr lang="zh-CN" altLang="en-US" dirty="0"/>
              <a:t>，用于标识数据包所属的流。</a:t>
            </a:r>
            <a:r>
              <a:rPr lang="en-US" altLang="zh-CN" dirty="0"/>
              <a:t>Data Length</a:t>
            </a:r>
            <a:r>
              <a:rPr lang="zh-CN" altLang="en-US" dirty="0"/>
              <a:t>：</a:t>
            </a:r>
            <a:r>
              <a:rPr lang="en-US" altLang="zh-CN" dirty="0"/>
              <a:t> </a:t>
            </a:r>
            <a:r>
              <a:rPr lang="zh-CN" altLang="en-US" dirty="0"/>
              <a:t>数据长度，占用</a:t>
            </a:r>
            <a:r>
              <a:rPr lang="en-US" altLang="zh-CN" dirty="0"/>
              <a:t> 2 </a:t>
            </a:r>
            <a:r>
              <a:rPr lang="zh-CN" altLang="en-US" dirty="0"/>
              <a:t>个字节，表示实际应用数据的长度。</a:t>
            </a:r>
            <a:r>
              <a:rPr lang="en-US" altLang="zh-CN" dirty="0"/>
              <a:t>Data</a:t>
            </a:r>
            <a:r>
              <a:rPr lang="zh-CN" altLang="en-US" dirty="0"/>
              <a:t>：</a:t>
            </a:r>
            <a:r>
              <a:rPr lang="en-US" altLang="zh-CN" dirty="0"/>
              <a:t> </a:t>
            </a:r>
            <a:r>
              <a:rPr lang="zh-CN" altLang="en-US" dirty="0"/>
              <a:t>实际的应用数据。</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TCP </a:t>
            </a:r>
            <a:r>
              <a:rPr lang="zh-CN" altLang="en-US" dirty="0"/>
              <a:t>建立连接需要</a:t>
            </a:r>
            <a:r>
              <a:rPr lang="en-US" altLang="zh-CN" dirty="0"/>
              <a:t> 3 </a:t>
            </a:r>
            <a:r>
              <a:rPr lang="zh-CN" altLang="en-US" dirty="0"/>
              <a:t>次握手，这需要</a:t>
            </a:r>
            <a:r>
              <a:rPr lang="en-US" altLang="zh-CN" dirty="0"/>
              <a:t> 1.5-RTT</a:t>
            </a:r>
            <a:r>
              <a:rPr lang="zh-CN" altLang="en-US" dirty="0"/>
              <a:t>，如果再加上</a:t>
            </a:r>
            <a:r>
              <a:rPr lang="en-US" altLang="zh-CN" dirty="0"/>
              <a:t> TLS </a:t>
            </a:r>
            <a:r>
              <a:rPr lang="zh-CN" altLang="en-US" dirty="0"/>
              <a:t>的握手时间，总共需要</a:t>
            </a:r>
            <a:r>
              <a:rPr lang="en-US" altLang="zh-CN" dirty="0"/>
              <a:t> 3-RTT</a:t>
            </a:r>
            <a:r>
              <a:rPr lang="zh-CN" altLang="en-US" dirty="0"/>
              <a:t>，耗时将近</a:t>
            </a:r>
            <a:r>
              <a:rPr lang="en-US" altLang="zh-CN" dirty="0"/>
              <a:t> 200-300 ms</a:t>
            </a:r>
            <a:r>
              <a:rPr lang="zh-CN" altLang="en-US" dirty="0"/>
              <a:t>。随着互联网的高速发展，用户对于性能体验要求越来越高，</a:t>
            </a:r>
            <a:r>
              <a:rPr lang="en-US" altLang="zh-CN" dirty="0"/>
              <a:t>TCP </a:t>
            </a:r>
            <a:r>
              <a:rPr lang="zh-CN" altLang="en-US" dirty="0"/>
              <a:t>连接握手带来的长时延显然是不可接受的。</a:t>
            </a:r>
            <a:r>
              <a:rPr lang="en-US" altLang="zh-CN" dirty="0"/>
              <a:t>QUIC </a:t>
            </a:r>
            <a:r>
              <a:rPr lang="zh-CN" altLang="en-US" dirty="0"/>
              <a:t>因此提出一个新的建立连接机制，把传输和加密握手合并成一个，以最小化延迟（</a:t>
            </a:r>
            <a:r>
              <a:rPr lang="en-US" altLang="zh-CN" dirty="0"/>
              <a:t>1-RTT</a:t>
            </a:r>
            <a:r>
              <a:rPr lang="zh-CN" altLang="en-US" dirty="0"/>
              <a:t>）建立连接。后续的连接（</a:t>
            </a:r>
            <a:r>
              <a:rPr lang="en-US" altLang="zh-CN" dirty="0"/>
              <a:t>repeat connections</a:t>
            </a:r>
            <a:r>
              <a:rPr lang="zh-CN" altLang="en-US" dirty="0"/>
              <a:t>）还可以通过上一次连接时缓存的信息（</a:t>
            </a:r>
            <a:r>
              <a:rPr lang="en-US" altLang="zh-CN" dirty="0"/>
              <a:t>TLS 1.3 Diffie-Hellman </a:t>
            </a:r>
            <a:r>
              <a:rPr lang="zh-CN" altLang="en-US" dirty="0"/>
              <a:t>公钥、传输参数、</a:t>
            </a:r>
            <a:r>
              <a:rPr lang="en-US" altLang="zh-CN" dirty="0"/>
              <a:t>NEW_TOKEN </a:t>
            </a:r>
            <a:r>
              <a:rPr lang="zh-CN" altLang="en-US" dirty="0"/>
              <a:t>帧生成的令牌，等）直接在一个经过认证且加密的通道传输数据（</a:t>
            </a:r>
            <a:r>
              <a:rPr lang="en-US" altLang="zh-CN" dirty="0"/>
              <a:t>0-RTT</a:t>
            </a:r>
            <a:r>
              <a:rPr lang="zh-CN" altLang="en-US" dirty="0"/>
              <a:t>），这极大减小了建立连接的时延。</a:t>
            </a:r>
            <a:endParaRPr lang="zh-CN" altLang="en-US" dirty="0"/>
          </a:p>
          <a:p>
            <a:endParaRPr lang="zh-CN" altLang="en-US" dirty="0"/>
          </a:p>
          <a:p>
            <a:r>
              <a:rPr lang="en-US" altLang="zh-CN" dirty="0"/>
              <a:t>1</a:t>
            </a:r>
            <a:r>
              <a:rPr lang="zh-CN" altLang="en-US" dirty="0"/>
              <a:t>、客户端发起连接：客户端发送一个初始的</a:t>
            </a:r>
            <a:r>
              <a:rPr lang="en-US" altLang="zh-CN" dirty="0"/>
              <a:t>QUIC</a:t>
            </a:r>
            <a:r>
              <a:rPr lang="zh-CN" altLang="en-US" dirty="0"/>
              <a:t>数据包</a:t>
            </a:r>
            <a:endParaRPr lang="en-US" altLang="zh-CN" dirty="0"/>
          </a:p>
          <a:p>
            <a:r>
              <a:rPr lang="zh-CN" altLang="en-US" dirty="0"/>
              <a:t>初始数据包头部：该头部包含一个随机生成的连接</a:t>
            </a:r>
            <a:r>
              <a:rPr lang="en-US" altLang="zh-CN" dirty="0"/>
              <a:t>ID</a:t>
            </a:r>
            <a:r>
              <a:rPr lang="zh-CN" altLang="en-US" dirty="0"/>
              <a:t>，用于标识这条</a:t>
            </a:r>
            <a:r>
              <a:rPr lang="en-US" altLang="zh-CN" dirty="0"/>
              <a:t>QUIC</a:t>
            </a:r>
            <a:r>
              <a:rPr lang="zh-CN" altLang="en-US" dirty="0"/>
              <a:t>连接。</a:t>
            </a:r>
            <a:endParaRPr lang="zh-CN" altLang="en-US" dirty="0"/>
          </a:p>
          <a:p>
            <a:r>
              <a:rPr lang="en-US" altLang="zh-CN" dirty="0"/>
              <a:t>TLS ClientHello </a:t>
            </a:r>
            <a:r>
              <a:rPr lang="zh-CN" altLang="en-US" dirty="0"/>
              <a:t>消息：</a:t>
            </a:r>
            <a:r>
              <a:rPr lang="en-US" altLang="zh-CN" dirty="0"/>
              <a:t>QUIC</a:t>
            </a:r>
            <a:r>
              <a:rPr lang="zh-CN" altLang="en-US" dirty="0"/>
              <a:t>结合了</a:t>
            </a:r>
            <a:r>
              <a:rPr lang="en-US" altLang="zh-CN" dirty="0"/>
              <a:t>TLS 1.3</a:t>
            </a:r>
            <a:r>
              <a:rPr lang="zh-CN" altLang="en-US" dirty="0"/>
              <a:t>的握手机制，客户端首先发送</a:t>
            </a:r>
            <a:r>
              <a:rPr lang="en-US" altLang="zh-CN" dirty="0"/>
              <a:t>TLS ClientHello</a:t>
            </a:r>
            <a:r>
              <a:rPr lang="zh-CN" altLang="en-US" dirty="0"/>
              <a:t>消息，包含其加密参数和其他握手所需信息。</a:t>
            </a:r>
            <a:endParaRPr lang="en-US" altLang="zh-CN" dirty="0"/>
          </a:p>
          <a:p>
            <a:r>
              <a:rPr lang="zh-CN" altLang="en-US" dirty="0"/>
              <a:t>由于</a:t>
            </a:r>
            <a:r>
              <a:rPr lang="en-US" altLang="zh-CN" dirty="0"/>
              <a:t>QUIC</a:t>
            </a:r>
            <a:r>
              <a:rPr lang="zh-CN" altLang="en-US" dirty="0"/>
              <a:t>使用的是</a:t>
            </a:r>
            <a:r>
              <a:rPr lang="en-US" altLang="zh-CN" dirty="0"/>
              <a:t>UDP</a:t>
            </a:r>
            <a:r>
              <a:rPr lang="zh-CN" altLang="en-US" dirty="0"/>
              <a:t>协议，所以不需要像</a:t>
            </a:r>
            <a:r>
              <a:rPr lang="en-US" altLang="zh-CN" dirty="0"/>
              <a:t>TCP</a:t>
            </a:r>
            <a:r>
              <a:rPr lang="zh-CN" altLang="en-US" dirty="0"/>
              <a:t>那样的三次握手过程，客户端在发送第一个数据包时就可以携带应用层数据，降低了连接的延迟。</a:t>
            </a:r>
            <a:endParaRPr lang="en-US" altLang="zh-CN" dirty="0"/>
          </a:p>
          <a:p>
            <a:r>
              <a:rPr lang="en-US" altLang="zh-CN" dirty="0"/>
              <a:t>2</a:t>
            </a:r>
            <a:r>
              <a:rPr lang="zh-CN" altLang="en-US" dirty="0"/>
              <a:t>、服务器响应：服务器接收到客户端的初始包后，进行如下操作：</a:t>
            </a:r>
            <a:endParaRPr lang="en-US" altLang="zh-CN" dirty="0"/>
          </a:p>
          <a:p>
            <a:r>
              <a:rPr lang="zh-CN" altLang="en-US" dirty="0"/>
              <a:t>验证客户端的初始包：服务器检查客户端的连接</a:t>
            </a:r>
            <a:r>
              <a:rPr lang="en-US" altLang="zh-CN" dirty="0"/>
              <a:t>ID</a:t>
            </a:r>
            <a:r>
              <a:rPr lang="zh-CN" altLang="en-US" dirty="0"/>
              <a:t>和相关信息。</a:t>
            </a:r>
            <a:endParaRPr lang="zh-CN" altLang="en-US" dirty="0"/>
          </a:p>
          <a:p>
            <a:r>
              <a:rPr lang="zh-CN" altLang="en-US" dirty="0"/>
              <a:t>返回</a:t>
            </a:r>
            <a:r>
              <a:rPr lang="en-US" altLang="zh-CN" dirty="0"/>
              <a:t>TLS ServerHello </a:t>
            </a:r>
            <a:r>
              <a:rPr lang="zh-CN" altLang="en-US" dirty="0"/>
              <a:t>消息：服务器返回自己的加密参数，并确认</a:t>
            </a:r>
            <a:r>
              <a:rPr lang="en-US" altLang="zh-CN" dirty="0"/>
              <a:t>TLS</a:t>
            </a:r>
            <a:r>
              <a:rPr lang="zh-CN" altLang="en-US" dirty="0"/>
              <a:t>握手的信息。如果需要，服务器可能还会返回一个</a:t>
            </a:r>
            <a:r>
              <a:rPr lang="en-US" altLang="zh-CN" dirty="0"/>
              <a:t>Token</a:t>
            </a:r>
            <a:r>
              <a:rPr lang="zh-CN" altLang="en-US" dirty="0"/>
              <a:t>来进行客户端验证（防止</a:t>
            </a:r>
            <a:r>
              <a:rPr lang="en-US" altLang="zh-CN" dirty="0"/>
              <a:t>DoS</a:t>
            </a:r>
            <a:r>
              <a:rPr lang="zh-CN" altLang="en-US" dirty="0"/>
              <a:t>攻击）。</a:t>
            </a:r>
            <a:endParaRPr lang="zh-CN" altLang="en-US" dirty="0"/>
          </a:p>
          <a:p>
            <a:r>
              <a:rPr lang="zh-CN" altLang="en-US" dirty="0"/>
              <a:t>携带加密确认的消息：服务器返回的</a:t>
            </a:r>
            <a:r>
              <a:rPr lang="en-US" altLang="zh-CN" dirty="0"/>
              <a:t>ServerHello</a:t>
            </a:r>
            <a:r>
              <a:rPr lang="zh-CN" altLang="en-US" dirty="0"/>
              <a:t>消息中携带了加密确认和部分握手信息，这意味着部分加密已经完成。</a:t>
            </a:r>
            <a:endParaRPr lang="en-US" altLang="zh-CN" dirty="0"/>
          </a:p>
          <a:p>
            <a:r>
              <a:rPr lang="zh-CN" altLang="en-US" dirty="0"/>
              <a:t>此时，</a:t>
            </a:r>
            <a:r>
              <a:rPr lang="en-US" altLang="zh-CN" dirty="0"/>
              <a:t>QUIC</a:t>
            </a:r>
            <a:r>
              <a:rPr lang="zh-CN" altLang="en-US" dirty="0"/>
              <a:t>连接尚未完全建立，仍处于握手阶段，但加密通道已经部分建立，后续的数据包可以通过加密的方式传输。</a:t>
            </a:r>
            <a:endParaRPr lang="en-US" altLang="zh-CN" dirty="0"/>
          </a:p>
          <a:p>
            <a:r>
              <a:rPr lang="en-US" altLang="zh-CN" dirty="0"/>
              <a:t>3</a:t>
            </a:r>
            <a:r>
              <a:rPr lang="zh-CN" altLang="en-US" dirty="0"/>
              <a:t>、客户端确认：客户端收到服务器的</a:t>
            </a:r>
            <a:r>
              <a:rPr lang="en-US" altLang="zh-CN" dirty="0"/>
              <a:t>ServerHello</a:t>
            </a:r>
            <a:r>
              <a:rPr lang="zh-CN" altLang="en-US" dirty="0"/>
              <a:t>消息后，完成剩余的</a:t>
            </a:r>
            <a:r>
              <a:rPr lang="en-US" altLang="zh-CN" dirty="0"/>
              <a:t>TLS 1.3</a:t>
            </a:r>
            <a:r>
              <a:rPr lang="zh-CN" altLang="en-US" dirty="0"/>
              <a:t>握手流程：</a:t>
            </a:r>
            <a:endParaRPr lang="en-US" altLang="zh-CN" dirty="0"/>
          </a:p>
          <a:p>
            <a:r>
              <a:rPr lang="zh-CN" altLang="en-US" dirty="0"/>
              <a:t>客户端完成握手：客户端基于服务器的加密参数，生成并发送一条消息来确认加密通道的建立。</a:t>
            </a:r>
            <a:endParaRPr lang="zh-CN" altLang="en-US" dirty="0"/>
          </a:p>
          <a:p>
            <a:r>
              <a:rPr lang="zh-CN" altLang="en-US" dirty="0"/>
              <a:t>交换应用数据：完成握手后，客户端和服务器可以开始传输应用层数据。</a:t>
            </a:r>
            <a:endParaRPr lang="en-US" altLang="zh-CN" dirty="0"/>
          </a:p>
          <a:p>
            <a:r>
              <a:rPr lang="zh-CN" altLang="en-US" dirty="0"/>
              <a:t>在这个阶段，</a:t>
            </a:r>
            <a:r>
              <a:rPr lang="en-US" altLang="zh-CN" dirty="0"/>
              <a:t>QUIC</a:t>
            </a:r>
            <a:r>
              <a:rPr lang="zh-CN" altLang="en-US" dirty="0"/>
              <a:t>连接就完全建立，双方可以在加密的情况下传输数据。</a:t>
            </a:r>
            <a:endParaRPr lang="en-US" altLang="zh-CN" dirty="0"/>
          </a:p>
          <a:p>
            <a:r>
              <a:rPr lang="zh-CN" altLang="en-US" dirty="0"/>
              <a:t>作者：</a:t>
            </a:r>
            <a:r>
              <a:rPr lang="en-US" altLang="zh-CN" dirty="0"/>
              <a:t>MAODO</a:t>
            </a:r>
            <a:endParaRPr lang="en-US" altLang="zh-CN" dirty="0"/>
          </a:p>
          <a:p>
            <a:r>
              <a:rPr lang="zh-CN" altLang="en-US" dirty="0"/>
              <a:t>链接：</a:t>
            </a:r>
            <a:r>
              <a:rPr lang="en-US" altLang="zh-CN" dirty="0"/>
              <a:t>https://juejin.cn/post/7428200842229006377</a:t>
            </a:r>
            <a:endParaRPr lang="en-US" altLang="zh-CN" dirty="0"/>
          </a:p>
          <a:p>
            <a:r>
              <a:rPr lang="zh-CN" altLang="en-US" dirty="0"/>
              <a:t>来源：稀土掘金</a:t>
            </a:r>
            <a:endParaRPr lang="zh-CN" altLang="en-US" dirty="0"/>
          </a:p>
          <a:p>
            <a:r>
              <a:rPr lang="zh-CN" altLang="en-US" dirty="0"/>
              <a:t>著作权归作者所有。商业转载请联系作者获得授权，非商业转载请注明出处。</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TCP</a:t>
            </a:r>
            <a:r>
              <a:rPr lang="zh-CN" altLang="en-US" dirty="0"/>
              <a:t>：先发</a:t>
            </a:r>
            <a:r>
              <a:rPr lang="en-US" altLang="zh-CN" dirty="0"/>
              <a:t> </a:t>
            </a:r>
            <a:r>
              <a:rPr lang="zh-CN" altLang="en-US" dirty="0"/>
              <a:t>文件大小</a:t>
            </a:r>
            <a:r>
              <a:rPr lang="en-US" altLang="zh-CN" dirty="0"/>
              <a:t> header </a:t>
            </a:r>
            <a:r>
              <a:rPr lang="en-US" altLang="en-US" dirty="0"/>
              <a:t>→</a:t>
            </a:r>
            <a:r>
              <a:rPr lang="en-US" altLang="zh-CN" dirty="0"/>
              <a:t> </a:t>
            </a:r>
            <a:r>
              <a:rPr lang="zh-CN" altLang="en-US" dirty="0"/>
              <a:t>再按字节流</a:t>
            </a:r>
            <a:r>
              <a:rPr lang="en-US" altLang="zh-CN" dirty="0"/>
              <a:t> send/recv </a:t>
            </a:r>
            <a:r>
              <a:rPr lang="zh-CN" altLang="en-US" dirty="0"/>
              <a:t>到够数</a:t>
            </a:r>
            <a:endParaRPr lang="zh-CN" altLang="en-US" dirty="0"/>
          </a:p>
          <a:p>
            <a:endParaRPr lang="en-US" altLang="zh-CN" dirty="0"/>
          </a:p>
          <a:p>
            <a:r>
              <a:rPr lang="en-US" altLang="zh-CN" dirty="0"/>
              <a:t>QUIC</a:t>
            </a:r>
            <a:r>
              <a:rPr lang="zh-CN" altLang="en-US" dirty="0"/>
              <a:t>：握手完成后在</a:t>
            </a:r>
            <a:r>
              <a:rPr lang="en-US" altLang="zh-CN" dirty="0"/>
              <a:t> Stream(0) </a:t>
            </a:r>
            <a:r>
              <a:rPr lang="zh-CN" altLang="en-US" dirty="0"/>
              <a:t>连续</a:t>
            </a:r>
            <a:r>
              <a:rPr lang="en-US" altLang="zh-CN" dirty="0"/>
              <a:t> stream_send/stream_recv</a:t>
            </a:r>
            <a:r>
              <a:rPr lang="zh-CN" altLang="en-US" dirty="0"/>
              <a:t>，用</a:t>
            </a:r>
            <a:r>
              <a:rPr lang="en-US" altLang="zh-CN" dirty="0"/>
              <a:t> FIN </a:t>
            </a:r>
            <a:r>
              <a:rPr lang="zh-CN" altLang="en-US" dirty="0"/>
              <a:t>作为</a:t>
            </a:r>
            <a:r>
              <a:rPr lang="en-US" altLang="zh-CN" dirty="0"/>
              <a:t>“</a:t>
            </a:r>
            <a:r>
              <a:rPr lang="zh-CN" altLang="en-US" dirty="0"/>
              <a:t>文件结束标记</a:t>
            </a:r>
            <a:r>
              <a:rPr lang="en-US" altLang="zh-CN" dirty="0"/>
              <a:t>”</a:t>
            </a:r>
            <a:r>
              <a:rPr lang="zh-CN" altLang="en-US" dirty="0"/>
              <a:t>，并考虑</a:t>
            </a:r>
            <a:r>
              <a:rPr lang="en-US" altLang="zh-CN" dirty="0"/>
              <a:t> </a:t>
            </a:r>
            <a:r>
              <a:rPr lang="zh-CN" altLang="en-US" dirty="0"/>
              <a:t>部分写入</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3ABA49-EF90-452F-9FDC-BB73E07BD941}" type="slidenum">
              <a:rPr lang="zh-CN" altLang="en-US" smtClean="0"/>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无图使用）">
    <p:spTree>
      <p:nvGrpSpPr>
        <p:cNvPr id="1" name=""/>
        <p:cNvGrpSpPr/>
        <p:nvPr/>
      </p:nvGrpSpPr>
      <p:grpSpPr>
        <a:xfrm>
          <a:off x="0" y="0"/>
          <a:ext cx="0" cy="0"/>
          <a:chOff x="0" y="0"/>
          <a:chExt cx="0" cy="0"/>
        </a:xfrm>
      </p:grpSpPr>
      <p:pic>
        <p:nvPicPr>
          <p:cNvPr id="3" name="图片 2" descr="未标题-4-12"/>
          <p:cNvPicPr>
            <a:picLocks noChangeAspect="1"/>
          </p:cNvPicPr>
          <p:nvPr userDrawn="1"/>
        </p:nvPicPr>
        <p:blipFill>
          <a:blip r:embed="rId2"/>
          <a:stretch>
            <a:fillRect/>
          </a:stretch>
        </p:blipFill>
        <p:spPr>
          <a:xfrm>
            <a:off x="290830" y="4502150"/>
            <a:ext cx="11521440" cy="2355850"/>
          </a:xfrm>
          <a:prstGeom prst="rect">
            <a:avLst/>
          </a:prstGeom>
        </p:spPr>
      </p:pic>
      <p:sp>
        <p:nvSpPr>
          <p:cNvPr id="10" name="标题 1"/>
          <p:cNvSpPr>
            <a:spLocks noGrp="1"/>
          </p:cNvSpPr>
          <p:nvPr>
            <p:ph type="ctrTitle" hasCustomPrompt="1"/>
          </p:nvPr>
        </p:nvSpPr>
        <p:spPr>
          <a:xfrm>
            <a:off x="531273" y="1514898"/>
            <a:ext cx="7224995" cy="712054"/>
          </a:xfrm>
        </p:spPr>
        <p:txBody>
          <a:bodyPr anchor="b">
            <a:noAutofit/>
          </a:bodyPr>
          <a:lstStyle>
            <a:lvl1pPr algn="l">
              <a:defRPr sz="4600" b="1">
                <a:solidFill>
                  <a:srgbClr val="005744"/>
                </a:solidFill>
                <a:latin typeface="微软雅黑" panose="020B0503020204020204" pitchFamily="34" charset="-122"/>
                <a:ea typeface="微软雅黑" panose="020B0503020204020204" pitchFamily="34" charset="-122"/>
              </a:defRPr>
            </a:lvl1pPr>
          </a:lstStyle>
          <a:p>
            <a:r>
              <a:rPr lang="zh-CN" altLang="en-US" dirty="0"/>
              <a:t>国防科技大学幻灯片标题</a:t>
            </a:r>
            <a:endParaRPr lang="zh-CN" altLang="en-US" dirty="0"/>
          </a:p>
        </p:txBody>
      </p:sp>
      <p:sp>
        <p:nvSpPr>
          <p:cNvPr id="11" name="副标题 2"/>
          <p:cNvSpPr>
            <a:spLocks noGrp="1"/>
          </p:cNvSpPr>
          <p:nvPr>
            <p:ph type="subTitle" idx="1" hasCustomPrompt="1"/>
          </p:nvPr>
        </p:nvSpPr>
        <p:spPr>
          <a:xfrm>
            <a:off x="531273" y="2437016"/>
            <a:ext cx="4049089" cy="577458"/>
          </a:xfrm>
        </p:spPr>
        <p:txBody>
          <a:bodyPr>
            <a:normAutofit/>
          </a:bodyPr>
          <a:lstStyle>
            <a:lvl1pPr marL="0" indent="0" algn="l">
              <a:buNone/>
              <a:defRPr sz="3300">
                <a:solidFill>
                  <a:srgbClr val="00574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副标题编辑区域位置</a:t>
            </a:r>
            <a:endParaRPr lang="zh-CN" altLang="en-US" dirty="0"/>
          </a:p>
        </p:txBody>
      </p:sp>
      <p:sp>
        <p:nvSpPr>
          <p:cNvPr id="12" name="文本占位符 10"/>
          <p:cNvSpPr>
            <a:spLocks noGrp="1"/>
          </p:cNvSpPr>
          <p:nvPr>
            <p:ph type="body" sz="quarter" idx="10" hasCustomPrompt="1"/>
          </p:nvPr>
        </p:nvSpPr>
        <p:spPr>
          <a:xfrm>
            <a:off x="531273" y="570584"/>
            <a:ext cx="2187632" cy="308529"/>
          </a:xfrm>
        </p:spPr>
        <p:txBody>
          <a:bodyPr>
            <a:normAutofit/>
          </a:bodyPr>
          <a:lstStyle>
            <a:lvl1pPr marL="0" indent="0">
              <a:buNone/>
              <a:defRPr sz="1500">
                <a:solidFill>
                  <a:srgbClr val="878787"/>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4" name="图片 3" descr="未标题-4-13"/>
          <p:cNvPicPr>
            <a:picLocks noChangeAspect="1"/>
          </p:cNvPicPr>
          <p:nvPr userDrawn="1"/>
        </p:nvPicPr>
        <p:blipFill>
          <a:blip r:embed="rId3"/>
          <a:stretch>
            <a:fillRect/>
          </a:stretch>
        </p:blipFill>
        <p:spPr>
          <a:xfrm>
            <a:off x="656590" y="2212340"/>
            <a:ext cx="6365240" cy="88265"/>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首页（有图使用）">
    <p:spTree>
      <p:nvGrpSpPr>
        <p:cNvPr id="1" name=""/>
        <p:cNvGrpSpPr/>
        <p:nvPr/>
      </p:nvGrpSpPr>
      <p:grpSpPr>
        <a:xfrm>
          <a:off x="0" y="0"/>
          <a:ext cx="0" cy="0"/>
          <a:chOff x="0" y="0"/>
          <a:chExt cx="0" cy="0"/>
        </a:xfrm>
      </p:grpSpPr>
      <p:pic>
        <p:nvPicPr>
          <p:cNvPr id="2" name="图片 1" descr="未标题-4-14"/>
          <p:cNvPicPr>
            <a:picLocks noChangeAspect="1"/>
          </p:cNvPicPr>
          <p:nvPr userDrawn="1"/>
        </p:nvPicPr>
        <p:blipFill>
          <a:blip r:embed="rId2"/>
          <a:stretch>
            <a:fillRect/>
          </a:stretch>
        </p:blipFill>
        <p:spPr>
          <a:xfrm>
            <a:off x="-98425" y="-52070"/>
            <a:ext cx="12389485" cy="6962140"/>
          </a:xfrm>
          <a:prstGeom prst="rect">
            <a:avLst/>
          </a:prstGeom>
        </p:spPr>
      </p:pic>
      <p:sp>
        <p:nvSpPr>
          <p:cNvPr id="6" name="文本占位符 10"/>
          <p:cNvSpPr>
            <a:spLocks noGrp="1"/>
          </p:cNvSpPr>
          <p:nvPr>
            <p:ph type="body" sz="quarter" idx="10" hasCustomPrompt="1"/>
          </p:nvPr>
        </p:nvSpPr>
        <p:spPr>
          <a:xfrm>
            <a:off x="531273" y="570584"/>
            <a:ext cx="2187632" cy="308529"/>
          </a:xfrm>
        </p:spPr>
        <p:txBody>
          <a:bodyPr>
            <a:normAutofit/>
          </a:bodyPr>
          <a:lstStyle>
            <a:lvl1pPr marL="0" indent="0">
              <a:buNone/>
              <a:defRPr sz="1500">
                <a:solidFill>
                  <a:srgbClr val="FFFFFF"/>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
        <p:nvSpPr>
          <p:cNvPr id="7" name="标题 1"/>
          <p:cNvSpPr>
            <a:spLocks noGrp="1"/>
          </p:cNvSpPr>
          <p:nvPr>
            <p:ph type="ctrTitle" hasCustomPrompt="1"/>
          </p:nvPr>
        </p:nvSpPr>
        <p:spPr>
          <a:xfrm>
            <a:off x="531273" y="1514898"/>
            <a:ext cx="7224995" cy="712054"/>
          </a:xfrm>
        </p:spPr>
        <p:txBody>
          <a:bodyPr anchor="b">
            <a:noAutofit/>
          </a:bodyPr>
          <a:lstStyle>
            <a:lvl1pPr algn="l">
              <a:defRPr sz="4600" b="1">
                <a:solidFill>
                  <a:schemeClr val="bg1"/>
                </a:solidFill>
                <a:latin typeface="微软雅黑" panose="020B0503020204020204" pitchFamily="34" charset="-122"/>
                <a:ea typeface="微软雅黑" panose="020B0503020204020204" pitchFamily="34" charset="-122"/>
              </a:defRPr>
            </a:lvl1pPr>
          </a:lstStyle>
          <a:p>
            <a:r>
              <a:rPr lang="zh-CN" altLang="en-US" dirty="0"/>
              <a:t>国防科技大学幻灯片标题</a:t>
            </a:r>
            <a:endParaRPr lang="zh-CN" altLang="en-US" dirty="0"/>
          </a:p>
        </p:txBody>
      </p:sp>
      <p:sp>
        <p:nvSpPr>
          <p:cNvPr id="8" name="副标题 2"/>
          <p:cNvSpPr>
            <a:spLocks noGrp="1"/>
          </p:cNvSpPr>
          <p:nvPr>
            <p:ph type="subTitle" idx="1" hasCustomPrompt="1"/>
          </p:nvPr>
        </p:nvSpPr>
        <p:spPr>
          <a:xfrm>
            <a:off x="531273" y="2437016"/>
            <a:ext cx="4049089" cy="577458"/>
          </a:xfrm>
        </p:spPr>
        <p:txBody>
          <a:bodyPr>
            <a:normAutofit/>
          </a:bodyPr>
          <a:lstStyle>
            <a:lvl1pPr marL="0" indent="0" algn="l">
              <a:buNone/>
              <a:defRPr sz="3300">
                <a:solidFill>
                  <a:schemeClr val="bg1"/>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副标题编辑区域位置</a:t>
            </a:r>
            <a:endParaRPr lang="zh-CN" alt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1" name="图片 20" descr="未标题-4-15"/>
          <p:cNvPicPr>
            <a:picLocks noChangeAspect="1"/>
          </p:cNvPicPr>
          <p:nvPr userDrawn="1"/>
        </p:nvPicPr>
        <p:blipFill>
          <a:blip r:embed="rId2"/>
          <a:stretch>
            <a:fillRect/>
          </a:stretch>
        </p:blipFill>
        <p:spPr>
          <a:xfrm>
            <a:off x="0" y="7620"/>
            <a:ext cx="12192000" cy="6850380"/>
          </a:xfrm>
          <a:prstGeom prst="rect">
            <a:avLst/>
          </a:prstGeom>
        </p:spPr>
      </p:pic>
      <p:sp>
        <p:nvSpPr>
          <p:cNvPr id="4" name="文本占位符 14"/>
          <p:cNvSpPr>
            <a:spLocks noGrp="1"/>
          </p:cNvSpPr>
          <p:nvPr>
            <p:ph type="body" sz="quarter" idx="11" hasCustomPrompt="1"/>
          </p:nvPr>
        </p:nvSpPr>
        <p:spPr>
          <a:xfrm>
            <a:off x="53929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01</a:t>
            </a:r>
            <a:endParaRPr lang="zh-CN" altLang="en-US" dirty="0"/>
          </a:p>
        </p:txBody>
      </p:sp>
      <p:sp>
        <p:nvSpPr>
          <p:cNvPr id="5" name="文本占位符 16"/>
          <p:cNvSpPr>
            <a:spLocks noGrp="1"/>
          </p:cNvSpPr>
          <p:nvPr>
            <p:ph type="body" sz="quarter" idx="12" hasCustomPrompt="1"/>
          </p:nvPr>
        </p:nvSpPr>
        <p:spPr>
          <a:xfrm>
            <a:off x="53929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6" name="文本占位符 18"/>
          <p:cNvSpPr>
            <a:spLocks noGrp="1"/>
          </p:cNvSpPr>
          <p:nvPr>
            <p:ph type="body" sz="quarter" idx="13" hasCustomPrompt="1"/>
          </p:nvPr>
        </p:nvSpPr>
        <p:spPr>
          <a:xfrm>
            <a:off x="53929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1-01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1-02</a:t>
            </a:r>
            <a:endParaRPr lang="zh-CN" altLang="en-US" dirty="0"/>
          </a:p>
          <a:p>
            <a:pPr lvl="0"/>
            <a:endParaRPr lang="zh-CN" altLang="en-US" dirty="0"/>
          </a:p>
        </p:txBody>
      </p:sp>
      <p:sp>
        <p:nvSpPr>
          <p:cNvPr id="12" name="文本占位符 14"/>
          <p:cNvSpPr>
            <a:spLocks noGrp="1"/>
          </p:cNvSpPr>
          <p:nvPr>
            <p:ph type="body" sz="quarter" idx="14" hasCustomPrompt="1"/>
          </p:nvPr>
        </p:nvSpPr>
        <p:spPr>
          <a:xfrm>
            <a:off x="349204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02</a:t>
            </a:r>
            <a:endParaRPr lang="zh-CN" altLang="en-US" dirty="0"/>
          </a:p>
        </p:txBody>
      </p:sp>
      <p:sp>
        <p:nvSpPr>
          <p:cNvPr id="13" name="文本占位符 16"/>
          <p:cNvSpPr>
            <a:spLocks noGrp="1"/>
          </p:cNvSpPr>
          <p:nvPr>
            <p:ph type="body" sz="quarter" idx="15" hasCustomPrompt="1"/>
          </p:nvPr>
        </p:nvSpPr>
        <p:spPr>
          <a:xfrm>
            <a:off x="349204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14" name="文本占位符 18"/>
          <p:cNvSpPr>
            <a:spLocks noGrp="1"/>
          </p:cNvSpPr>
          <p:nvPr>
            <p:ph type="body" sz="quarter" idx="16" hasCustomPrompt="1"/>
          </p:nvPr>
        </p:nvSpPr>
        <p:spPr>
          <a:xfrm>
            <a:off x="349204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2-01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2-02</a:t>
            </a:r>
            <a:endParaRPr lang="zh-CN" altLang="en-US" dirty="0"/>
          </a:p>
          <a:p>
            <a:pPr lvl="0"/>
            <a:endParaRPr lang="zh-CN" altLang="en-US" dirty="0"/>
          </a:p>
        </p:txBody>
      </p:sp>
      <p:sp>
        <p:nvSpPr>
          <p:cNvPr id="15" name="文本占位符 14"/>
          <p:cNvSpPr>
            <a:spLocks noGrp="1"/>
          </p:cNvSpPr>
          <p:nvPr>
            <p:ph type="body" sz="quarter" idx="17" hasCustomPrompt="1"/>
          </p:nvPr>
        </p:nvSpPr>
        <p:spPr>
          <a:xfrm>
            <a:off x="644479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03</a:t>
            </a:r>
            <a:endParaRPr lang="zh-CN" altLang="en-US" dirty="0"/>
          </a:p>
        </p:txBody>
      </p:sp>
      <p:sp>
        <p:nvSpPr>
          <p:cNvPr id="16" name="文本占位符 16"/>
          <p:cNvSpPr>
            <a:spLocks noGrp="1"/>
          </p:cNvSpPr>
          <p:nvPr>
            <p:ph type="body" sz="quarter" idx="18" hasCustomPrompt="1"/>
          </p:nvPr>
        </p:nvSpPr>
        <p:spPr>
          <a:xfrm>
            <a:off x="644479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17" name="文本占位符 18"/>
          <p:cNvSpPr>
            <a:spLocks noGrp="1"/>
          </p:cNvSpPr>
          <p:nvPr>
            <p:ph type="body" sz="quarter" idx="19" hasCustomPrompt="1"/>
          </p:nvPr>
        </p:nvSpPr>
        <p:spPr>
          <a:xfrm>
            <a:off x="644479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3-01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3-02</a:t>
            </a:r>
            <a:endParaRPr lang="zh-CN" altLang="en-US" dirty="0"/>
          </a:p>
          <a:p>
            <a:pPr lvl="0"/>
            <a:endParaRPr lang="zh-CN" altLang="en-US" dirty="0"/>
          </a:p>
        </p:txBody>
      </p:sp>
      <p:sp>
        <p:nvSpPr>
          <p:cNvPr id="18" name="文本占位符 14"/>
          <p:cNvSpPr>
            <a:spLocks noGrp="1"/>
          </p:cNvSpPr>
          <p:nvPr>
            <p:ph type="body" sz="quarter" idx="20" hasCustomPrompt="1"/>
          </p:nvPr>
        </p:nvSpPr>
        <p:spPr>
          <a:xfrm>
            <a:off x="9397546" y="2845253"/>
            <a:ext cx="962932" cy="583747"/>
          </a:xfrm>
        </p:spPr>
        <p:txBody>
          <a:bodyPr>
            <a:noAutofit/>
          </a:bodyPr>
          <a:lstStyle>
            <a:lvl1pPr marL="0" indent="0">
              <a:buNone/>
              <a:defRPr sz="4000" b="1">
                <a:solidFill>
                  <a:srgbClr val="015845"/>
                </a:solidFill>
                <a:latin typeface="微软雅黑" panose="020B0503020204020204" pitchFamily="34" charset="-122"/>
                <a:ea typeface="微软雅黑" panose="020B0503020204020204" pitchFamily="34" charset="-122"/>
              </a:defRPr>
            </a:lvl1pPr>
          </a:lstStyle>
          <a:p>
            <a:pPr lvl="0"/>
            <a:r>
              <a:rPr lang="en-US" altLang="zh-CN" dirty="0"/>
              <a:t>04</a:t>
            </a:r>
            <a:endParaRPr lang="zh-CN" altLang="en-US" dirty="0"/>
          </a:p>
        </p:txBody>
      </p:sp>
      <p:sp>
        <p:nvSpPr>
          <p:cNvPr id="19" name="文本占位符 16"/>
          <p:cNvSpPr>
            <a:spLocks noGrp="1"/>
          </p:cNvSpPr>
          <p:nvPr>
            <p:ph type="body" sz="quarter" idx="21" hasCustomPrompt="1"/>
          </p:nvPr>
        </p:nvSpPr>
        <p:spPr>
          <a:xfrm>
            <a:off x="9397546" y="3654895"/>
            <a:ext cx="2529454" cy="287911"/>
          </a:xfrm>
        </p:spPr>
        <p:txBody>
          <a:bodyPr>
            <a:noAutofit/>
          </a:bodyPr>
          <a:lstStyle>
            <a:lvl1pPr marL="0" indent="0">
              <a:buNone/>
              <a:defRPr sz="2000"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标题编辑区域位置</a:t>
            </a:r>
            <a:endParaRPr lang="zh-CN" altLang="en-US" dirty="0"/>
          </a:p>
        </p:txBody>
      </p:sp>
      <p:sp>
        <p:nvSpPr>
          <p:cNvPr id="20" name="文本占位符 18"/>
          <p:cNvSpPr>
            <a:spLocks noGrp="1"/>
          </p:cNvSpPr>
          <p:nvPr>
            <p:ph type="body" sz="quarter" idx="22" hasCustomPrompt="1"/>
          </p:nvPr>
        </p:nvSpPr>
        <p:spPr>
          <a:xfrm>
            <a:off x="9397546" y="4019729"/>
            <a:ext cx="2252889" cy="55172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300">
                <a:solidFill>
                  <a:srgbClr val="015845"/>
                </a:solidFill>
                <a:latin typeface="微软雅黑" panose="020B0503020204020204" pitchFamily="34" charset="-122"/>
                <a:ea typeface="微软雅黑" panose="020B0503020204020204" pitchFamily="34" charset="-122"/>
              </a:defRPr>
            </a:lvl1pPr>
          </a:lstStyle>
          <a:p>
            <a:pPr lvl="0"/>
            <a:r>
              <a:rPr lang="zh-CN" altLang="en-US" dirty="0"/>
              <a:t>目录文本 </a:t>
            </a:r>
            <a:r>
              <a:rPr lang="en-US" altLang="zh-CN" dirty="0"/>
              <a:t>4-01</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dirty="0"/>
              <a:t>目录文本 </a:t>
            </a:r>
            <a:r>
              <a:rPr lang="en-US" altLang="zh-CN" dirty="0"/>
              <a:t>4-02</a:t>
            </a:r>
            <a:endParaRPr lang="zh-CN" altLang="en-US" dirty="0"/>
          </a:p>
          <a:p>
            <a:pPr lvl="0"/>
            <a:endParaRPr lang="zh-CN" altLang="en-US" dirty="0"/>
          </a:p>
        </p:txBody>
      </p:sp>
      <p:pic>
        <p:nvPicPr>
          <p:cNvPr id="24" name="图片 23" descr="未标题-4-13"/>
          <p:cNvPicPr>
            <a:picLocks noChangeAspect="1"/>
          </p:cNvPicPr>
          <p:nvPr userDrawn="1"/>
        </p:nvPicPr>
        <p:blipFill>
          <a:blip r:embed="rId3"/>
          <a:stretch>
            <a:fillRect/>
          </a:stretch>
        </p:blipFill>
        <p:spPr>
          <a:xfrm flipV="1">
            <a:off x="636270" y="3477895"/>
            <a:ext cx="2253615" cy="76200"/>
          </a:xfrm>
          <a:prstGeom prst="rect">
            <a:avLst/>
          </a:prstGeom>
        </p:spPr>
      </p:pic>
      <p:pic>
        <p:nvPicPr>
          <p:cNvPr id="25" name="图片 24" descr="未标题-4-13"/>
          <p:cNvPicPr>
            <a:picLocks noChangeAspect="1"/>
          </p:cNvPicPr>
          <p:nvPr userDrawn="1"/>
        </p:nvPicPr>
        <p:blipFill>
          <a:blip r:embed="rId3"/>
          <a:stretch>
            <a:fillRect/>
          </a:stretch>
        </p:blipFill>
        <p:spPr>
          <a:xfrm flipV="1">
            <a:off x="3575685" y="3449320"/>
            <a:ext cx="2253615" cy="76200"/>
          </a:xfrm>
          <a:prstGeom prst="rect">
            <a:avLst/>
          </a:prstGeom>
        </p:spPr>
      </p:pic>
      <p:pic>
        <p:nvPicPr>
          <p:cNvPr id="26" name="图片 25" descr="未标题-4-13"/>
          <p:cNvPicPr>
            <a:picLocks noChangeAspect="1"/>
          </p:cNvPicPr>
          <p:nvPr userDrawn="1"/>
        </p:nvPicPr>
        <p:blipFill>
          <a:blip r:embed="rId3"/>
          <a:stretch>
            <a:fillRect/>
          </a:stretch>
        </p:blipFill>
        <p:spPr>
          <a:xfrm flipV="1">
            <a:off x="6527800" y="3429000"/>
            <a:ext cx="2253615" cy="76200"/>
          </a:xfrm>
          <a:prstGeom prst="rect">
            <a:avLst/>
          </a:prstGeom>
        </p:spPr>
      </p:pic>
      <p:pic>
        <p:nvPicPr>
          <p:cNvPr id="27" name="图片 26" descr="未标题-4-13"/>
          <p:cNvPicPr>
            <a:picLocks noChangeAspect="1"/>
          </p:cNvPicPr>
          <p:nvPr userDrawn="1"/>
        </p:nvPicPr>
        <p:blipFill>
          <a:blip r:embed="rId3"/>
          <a:stretch>
            <a:fillRect/>
          </a:stretch>
        </p:blipFill>
        <p:spPr>
          <a:xfrm flipV="1">
            <a:off x="9479915" y="3429000"/>
            <a:ext cx="2253615" cy="76200"/>
          </a:xfrm>
          <a:prstGeom prst="rect">
            <a:avLst/>
          </a:prstGeom>
        </p:spPr>
      </p:pic>
      <p:sp>
        <p:nvSpPr>
          <p:cNvPr id="28" name="文本占位符 10"/>
          <p:cNvSpPr>
            <a:spLocks noGrp="1"/>
          </p:cNvSpPr>
          <p:nvPr>
            <p:ph type="body" sz="quarter" idx="10" hasCustomPrompt="1"/>
          </p:nvPr>
        </p:nvSpPr>
        <p:spPr>
          <a:xfrm>
            <a:off x="539115" y="360680"/>
            <a:ext cx="4130675" cy="1268095"/>
          </a:xfrm>
        </p:spPr>
        <p:txBody>
          <a:bodyPr>
            <a:normAutofit/>
          </a:bodyPr>
          <a:lstStyle>
            <a:lvl1pPr marL="0" indent="0">
              <a:buNone/>
              <a:defRPr sz="3800" b="1">
                <a:solidFill>
                  <a:srgbClr val="005744"/>
                </a:solidFill>
                <a:latin typeface="微软雅黑" panose="020B0503020204020204" pitchFamily="34" charset="-122"/>
                <a:ea typeface="微软雅黑" panose="020B0503020204020204" pitchFamily="34" charset="-122"/>
              </a:defRPr>
            </a:lvl1pPr>
          </a:lstStyle>
          <a:p>
            <a:pPr lvl="0"/>
            <a:r>
              <a:rPr lang="zh-CN" altLang="en-US" dirty="0"/>
              <a:t>目录</a:t>
            </a:r>
            <a:endParaRPr lang="zh-CN" altLang="en-US" dirty="0"/>
          </a:p>
          <a:p>
            <a:pPr lvl="0"/>
            <a:r>
              <a:rPr lang="en-US" altLang="zh-CN" dirty="0"/>
              <a:t>CONTENTS</a:t>
            </a:r>
            <a:endParaRPr lang="zh-CN" alt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章节页">
    <p:spTree>
      <p:nvGrpSpPr>
        <p:cNvPr id="1" name=""/>
        <p:cNvGrpSpPr/>
        <p:nvPr/>
      </p:nvGrpSpPr>
      <p:grpSpPr>
        <a:xfrm>
          <a:off x="0" y="0"/>
          <a:ext cx="0" cy="0"/>
          <a:chOff x="0" y="0"/>
          <a:chExt cx="0" cy="0"/>
        </a:xfrm>
      </p:grpSpPr>
      <p:sp>
        <p:nvSpPr>
          <p:cNvPr id="6" name="标题 1"/>
          <p:cNvSpPr>
            <a:spLocks noGrp="1"/>
          </p:cNvSpPr>
          <p:nvPr>
            <p:ph type="ctrTitle" hasCustomPrompt="1"/>
          </p:nvPr>
        </p:nvSpPr>
        <p:spPr>
          <a:xfrm>
            <a:off x="522911" y="3148369"/>
            <a:ext cx="4555274" cy="712054"/>
          </a:xfrm>
        </p:spPr>
        <p:txBody>
          <a:bodyPr anchor="b">
            <a:noAutofit/>
          </a:bodyPr>
          <a:lstStyle>
            <a:lvl1pPr algn="l">
              <a:defRPr sz="3800" b="1">
                <a:solidFill>
                  <a:srgbClr val="005744"/>
                </a:solidFill>
                <a:latin typeface="微软雅黑" panose="020B0503020204020204" pitchFamily="34" charset="-122"/>
                <a:ea typeface="微软雅黑" panose="020B0503020204020204" pitchFamily="34" charset="-122"/>
              </a:defRPr>
            </a:lvl1pPr>
          </a:lstStyle>
          <a:p>
            <a:r>
              <a:rPr lang="zh-CN" altLang="en-US" dirty="0"/>
              <a:t>大标题编辑区域位置</a:t>
            </a:r>
            <a:endParaRPr lang="zh-CN" altLang="en-US" dirty="0"/>
          </a:p>
        </p:txBody>
      </p:sp>
      <p:sp>
        <p:nvSpPr>
          <p:cNvPr id="7" name="副标题 2"/>
          <p:cNvSpPr>
            <a:spLocks noGrp="1"/>
          </p:cNvSpPr>
          <p:nvPr>
            <p:ph type="subTitle" idx="1" hasCustomPrompt="1"/>
          </p:nvPr>
        </p:nvSpPr>
        <p:spPr>
          <a:xfrm>
            <a:off x="522911" y="3877375"/>
            <a:ext cx="4049089" cy="664469"/>
          </a:xfrm>
        </p:spPr>
        <p:txBody>
          <a:bodyPr>
            <a:normAutofit/>
          </a:bodyPr>
          <a:lstStyle>
            <a:lvl1pPr marL="0" indent="0" algn="l">
              <a:buNone/>
              <a:defRPr sz="2700">
                <a:solidFill>
                  <a:srgbClr val="00574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副标题编辑区域位置</a:t>
            </a:r>
            <a:endParaRPr lang="zh-CN" altLang="en-US" dirty="0"/>
          </a:p>
        </p:txBody>
      </p:sp>
      <p:sp>
        <p:nvSpPr>
          <p:cNvPr id="9" name="文本占位符 10"/>
          <p:cNvSpPr>
            <a:spLocks noGrp="1"/>
          </p:cNvSpPr>
          <p:nvPr>
            <p:ph type="body" sz="quarter" idx="10" hasCustomPrompt="1"/>
          </p:nvPr>
        </p:nvSpPr>
        <p:spPr>
          <a:xfrm>
            <a:off x="522911" y="2190683"/>
            <a:ext cx="3314247" cy="699474"/>
          </a:xfrm>
        </p:spPr>
        <p:txBody>
          <a:bodyPr>
            <a:noAutofit/>
          </a:bodyPr>
          <a:lstStyle>
            <a:lvl1pPr marL="0" indent="0">
              <a:buNone/>
              <a:defRPr sz="4800" b="1">
                <a:solidFill>
                  <a:srgbClr val="005744"/>
                </a:solidFill>
                <a:latin typeface="微软雅黑" panose="020B0503020204020204" pitchFamily="34" charset="-122"/>
                <a:ea typeface="微软雅黑" panose="020B0503020204020204" pitchFamily="34" charset="-122"/>
              </a:defRPr>
            </a:lvl1pPr>
          </a:lstStyle>
          <a:p>
            <a:pPr lvl="0"/>
            <a:r>
              <a:rPr lang="en-US" altLang="zh-CN" dirty="0"/>
              <a:t>PART 01</a:t>
            </a:r>
            <a:endParaRPr lang="zh-CN" altLang="en-US" dirty="0"/>
          </a:p>
        </p:txBody>
      </p:sp>
      <p:pic>
        <p:nvPicPr>
          <p:cNvPr id="4" name="图片 3" descr="未标题-4-13"/>
          <p:cNvPicPr>
            <a:picLocks noChangeAspect="1"/>
          </p:cNvPicPr>
          <p:nvPr userDrawn="1"/>
        </p:nvPicPr>
        <p:blipFill>
          <a:blip r:embed="rId2"/>
          <a:stretch>
            <a:fillRect/>
          </a:stretch>
        </p:blipFill>
        <p:spPr>
          <a:xfrm>
            <a:off x="656590" y="2964180"/>
            <a:ext cx="4262120" cy="88265"/>
          </a:xfrm>
          <a:prstGeom prst="rect">
            <a:avLst/>
          </a:prstGeom>
        </p:spPr>
      </p:pic>
      <p:pic>
        <p:nvPicPr>
          <p:cNvPr id="3" name="图片 2" descr="插画_画板 1"/>
          <p:cNvPicPr>
            <a:picLocks noChangeAspect="1"/>
          </p:cNvPicPr>
          <p:nvPr userDrawn="1"/>
        </p:nvPicPr>
        <p:blipFill>
          <a:blip r:embed="rId3">
            <a:alphaModFix amt="50000"/>
          </a:blip>
          <a:stretch>
            <a:fillRect/>
          </a:stretch>
        </p:blipFill>
        <p:spPr>
          <a:xfrm>
            <a:off x="0" y="5725160"/>
            <a:ext cx="12192000" cy="1177290"/>
          </a:xfrm>
          <a:prstGeom prst="rect">
            <a:avLst/>
          </a:prstGeom>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页（单图）">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17" name="图片占位符 16"/>
          <p:cNvSpPr>
            <a:spLocks noGrp="1"/>
          </p:cNvSpPr>
          <p:nvPr>
            <p:ph type="pic" sz="quarter" idx="10"/>
          </p:nvPr>
        </p:nvSpPr>
        <p:spPr>
          <a:xfrm>
            <a:off x="0" y="0"/>
            <a:ext cx="12192000" cy="3976007"/>
          </a:xfrm>
        </p:spPr>
        <p:txBody>
          <a:bodyPr/>
          <a:lstStyle/>
          <a:p>
            <a:endParaRPr lang="zh-CN" altLang="en-US"/>
          </a:p>
        </p:txBody>
      </p:sp>
      <p:sp>
        <p:nvSpPr>
          <p:cNvPr id="18" name="文本占位符 13"/>
          <p:cNvSpPr>
            <a:spLocks noGrp="1"/>
          </p:cNvSpPr>
          <p:nvPr>
            <p:ph type="body" sz="quarter" idx="11" hasCustomPrompt="1"/>
          </p:nvPr>
        </p:nvSpPr>
        <p:spPr>
          <a:xfrm>
            <a:off x="278355" y="4401606"/>
            <a:ext cx="2632236" cy="835414"/>
          </a:xfrm>
        </p:spPr>
        <p:txBody>
          <a:bodyPr/>
          <a:lstStyle>
            <a:lvl1pPr marL="0" indent="0">
              <a:lnSpc>
                <a:spcPts val="2500"/>
              </a:lnSpc>
              <a:buNone/>
              <a:defRPr b="1">
                <a:solidFill>
                  <a:srgbClr val="015845"/>
                </a:solidFill>
                <a:latin typeface="微软雅黑" panose="020B0503020204020204" pitchFamily="34" charset="-122"/>
                <a:ea typeface="微软雅黑" panose="020B0503020204020204" pitchFamily="34" charset="-122"/>
              </a:defRPr>
            </a:lvl1pPr>
          </a:lstStyle>
          <a:p>
            <a:pPr lvl="0"/>
            <a:r>
              <a:rPr lang="zh-CN" altLang="en-US" dirty="0"/>
              <a:t>大标题编辑</a:t>
            </a:r>
            <a:endParaRPr lang="en-US" altLang="zh-CN" dirty="0"/>
          </a:p>
          <a:p>
            <a:pPr lvl="0"/>
            <a:r>
              <a:rPr lang="zh-CN" altLang="en-US" dirty="0"/>
              <a:t>区域位置</a:t>
            </a:r>
            <a:endParaRPr lang="zh-CN" altLang="en-US" dirty="0"/>
          </a:p>
        </p:txBody>
      </p:sp>
      <p:sp>
        <p:nvSpPr>
          <p:cNvPr id="19" name="文本占位符 15"/>
          <p:cNvSpPr>
            <a:spLocks noGrp="1"/>
          </p:cNvSpPr>
          <p:nvPr>
            <p:ph type="body" sz="quarter" idx="12" hasCustomPrompt="1"/>
          </p:nvPr>
        </p:nvSpPr>
        <p:spPr>
          <a:xfrm>
            <a:off x="278355" y="5277290"/>
            <a:ext cx="2881224" cy="361008"/>
          </a:xfrm>
        </p:spPr>
        <p:txBody>
          <a:bodyPr>
            <a:normAutofit/>
          </a:bodyPr>
          <a:lstStyle>
            <a:lvl1pPr marL="0" indent="0">
              <a:buNone/>
              <a:defRPr sz="1900">
                <a:solidFill>
                  <a:srgbClr val="3D3D3D"/>
                </a:solidFill>
                <a:latin typeface="微软雅黑" panose="020B0503020204020204" pitchFamily="34" charset="-122"/>
                <a:ea typeface="微软雅黑" panose="020B0503020204020204" pitchFamily="34" charset="-122"/>
              </a:defRPr>
            </a:lvl1pPr>
          </a:lstStyle>
          <a:p>
            <a:pPr lvl="0"/>
            <a:r>
              <a:rPr lang="zh-CN" altLang="en-US" dirty="0"/>
              <a:t>正文副标题标题文字区域</a:t>
            </a:r>
            <a:endParaRPr lang="zh-CN" altLang="en-US" dirty="0"/>
          </a:p>
        </p:txBody>
      </p:sp>
      <p:sp>
        <p:nvSpPr>
          <p:cNvPr id="20" name="文本占位符 17"/>
          <p:cNvSpPr>
            <a:spLocks noGrp="1"/>
          </p:cNvSpPr>
          <p:nvPr>
            <p:ph type="body" sz="quarter" idx="13" hasCustomPrompt="1"/>
          </p:nvPr>
        </p:nvSpPr>
        <p:spPr>
          <a:xfrm>
            <a:off x="3714155" y="4352287"/>
            <a:ext cx="3659233" cy="1983014"/>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1" name="文本占位符 17"/>
          <p:cNvSpPr>
            <a:spLocks noGrp="1"/>
          </p:cNvSpPr>
          <p:nvPr>
            <p:ph type="body" sz="quarter" idx="14" hasCustomPrompt="1"/>
          </p:nvPr>
        </p:nvSpPr>
        <p:spPr>
          <a:xfrm>
            <a:off x="7770444" y="4352287"/>
            <a:ext cx="3617992" cy="1983014"/>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2" name="文本占位符 23"/>
          <p:cNvSpPr>
            <a:spLocks noGrp="1"/>
          </p:cNvSpPr>
          <p:nvPr>
            <p:ph type="body" sz="quarter" idx="15"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3" name="图片 2"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页（多图）">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3" name="文本占位符 23"/>
          <p:cNvSpPr>
            <a:spLocks noGrp="1"/>
          </p:cNvSpPr>
          <p:nvPr>
            <p:ph type="body" sz="quarter" idx="19"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
        <p:nvSpPr>
          <p:cNvPr id="4" name="图片占位符 3"/>
          <p:cNvSpPr>
            <a:spLocks noGrp="1"/>
          </p:cNvSpPr>
          <p:nvPr>
            <p:ph type="pic" sz="quarter" idx="10"/>
          </p:nvPr>
        </p:nvSpPr>
        <p:spPr>
          <a:xfrm>
            <a:off x="359683" y="1828799"/>
            <a:ext cx="3600450" cy="2212975"/>
          </a:xfrm>
        </p:spPr>
        <p:txBody>
          <a:bodyPr/>
          <a:lstStyle/>
          <a:p>
            <a:endParaRPr lang="zh-CN" altLang="en-US" dirty="0"/>
          </a:p>
        </p:txBody>
      </p:sp>
      <p:sp>
        <p:nvSpPr>
          <p:cNvPr id="5" name="图片占位符 7"/>
          <p:cNvSpPr>
            <a:spLocks noGrp="1"/>
          </p:cNvSpPr>
          <p:nvPr>
            <p:ph type="pic" sz="quarter" idx="11"/>
          </p:nvPr>
        </p:nvSpPr>
        <p:spPr>
          <a:xfrm>
            <a:off x="4250985" y="1828798"/>
            <a:ext cx="3600450" cy="2212975"/>
          </a:xfrm>
        </p:spPr>
        <p:txBody>
          <a:bodyPr/>
          <a:lstStyle/>
          <a:p>
            <a:endParaRPr lang="zh-CN" altLang="en-US" dirty="0"/>
          </a:p>
        </p:txBody>
      </p:sp>
      <p:sp>
        <p:nvSpPr>
          <p:cNvPr id="6" name="图片占位符 7"/>
          <p:cNvSpPr>
            <a:spLocks noGrp="1"/>
          </p:cNvSpPr>
          <p:nvPr>
            <p:ph type="pic" sz="quarter" idx="12"/>
          </p:nvPr>
        </p:nvSpPr>
        <p:spPr>
          <a:xfrm>
            <a:off x="8142287" y="1828797"/>
            <a:ext cx="3600450" cy="2212975"/>
          </a:xfrm>
        </p:spPr>
        <p:txBody>
          <a:bodyPr/>
          <a:lstStyle/>
          <a:p>
            <a:endParaRPr lang="zh-CN" altLang="en-US" dirty="0"/>
          </a:p>
        </p:txBody>
      </p:sp>
      <p:sp>
        <p:nvSpPr>
          <p:cNvPr id="7" name="标题 1"/>
          <p:cNvSpPr>
            <a:spLocks noGrp="1"/>
          </p:cNvSpPr>
          <p:nvPr>
            <p:ph type="ctrTitle" hasCustomPrompt="1"/>
          </p:nvPr>
        </p:nvSpPr>
        <p:spPr>
          <a:xfrm>
            <a:off x="359683" y="408212"/>
            <a:ext cx="3690030" cy="506187"/>
          </a:xfrm>
        </p:spPr>
        <p:txBody>
          <a:bodyPr anchor="b">
            <a:noAutofit/>
          </a:bodyPr>
          <a:lstStyle>
            <a:lvl1pPr algn="l">
              <a:defRPr sz="2800" b="1">
                <a:solidFill>
                  <a:srgbClr val="025845"/>
                </a:solidFill>
                <a:latin typeface="微软雅黑" panose="020B0503020204020204" pitchFamily="34" charset="-122"/>
                <a:ea typeface="微软雅黑" panose="020B0503020204020204" pitchFamily="34" charset="-122"/>
              </a:defRPr>
            </a:lvl1pPr>
          </a:lstStyle>
          <a:p>
            <a:r>
              <a:rPr lang="zh-CN" altLang="en-US" dirty="0"/>
              <a:t>正文标题文字区域</a:t>
            </a:r>
            <a:endParaRPr lang="zh-CN" altLang="en-US" dirty="0"/>
          </a:p>
        </p:txBody>
      </p:sp>
      <p:sp>
        <p:nvSpPr>
          <p:cNvPr id="13" name="副标题 2"/>
          <p:cNvSpPr>
            <a:spLocks noGrp="1"/>
          </p:cNvSpPr>
          <p:nvPr>
            <p:ph type="subTitle" idx="1" hasCustomPrompt="1"/>
          </p:nvPr>
        </p:nvSpPr>
        <p:spPr>
          <a:xfrm>
            <a:off x="359683" y="938890"/>
            <a:ext cx="3285755" cy="383721"/>
          </a:xfrm>
        </p:spPr>
        <p:txBody>
          <a:bodyPr>
            <a:normAutofit/>
          </a:bodyPr>
          <a:lstStyle>
            <a:lvl1pPr marL="0" indent="0" algn="l">
              <a:buNone/>
              <a:defRPr sz="1800">
                <a:solidFill>
                  <a:srgbClr val="34343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正文副标题标题文字区域</a:t>
            </a:r>
            <a:endParaRPr lang="zh-CN" altLang="en-US" dirty="0"/>
          </a:p>
        </p:txBody>
      </p:sp>
      <p:sp>
        <p:nvSpPr>
          <p:cNvPr id="14" name="文本占位符 13"/>
          <p:cNvSpPr>
            <a:spLocks noGrp="1"/>
          </p:cNvSpPr>
          <p:nvPr>
            <p:ph type="body" sz="quarter" idx="13" hasCustomPrompt="1"/>
          </p:nvPr>
        </p:nvSpPr>
        <p:spPr>
          <a:xfrm>
            <a:off x="359683" y="4344082"/>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15" name="文本占位符 17"/>
          <p:cNvSpPr>
            <a:spLocks noGrp="1"/>
          </p:cNvSpPr>
          <p:nvPr>
            <p:ph type="body" sz="quarter" idx="14" hasCustomPrompt="1"/>
          </p:nvPr>
        </p:nvSpPr>
        <p:spPr>
          <a:xfrm>
            <a:off x="359683" y="4752296"/>
            <a:ext cx="3380490"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4" name="文本占位符 15"/>
          <p:cNvSpPr>
            <a:spLocks noGrp="1"/>
          </p:cNvSpPr>
          <p:nvPr>
            <p:ph type="body" sz="quarter" idx="15" hasCustomPrompt="1"/>
          </p:nvPr>
        </p:nvSpPr>
        <p:spPr>
          <a:xfrm>
            <a:off x="4250985" y="4360521"/>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5" name="文本占位符 17"/>
          <p:cNvSpPr>
            <a:spLocks noGrp="1"/>
          </p:cNvSpPr>
          <p:nvPr>
            <p:ph type="body" sz="quarter" idx="16" hasCustomPrompt="1"/>
          </p:nvPr>
        </p:nvSpPr>
        <p:spPr>
          <a:xfrm>
            <a:off x="4250985" y="4768735"/>
            <a:ext cx="3380490"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6" name="文本占位符 15"/>
          <p:cNvSpPr>
            <a:spLocks noGrp="1"/>
          </p:cNvSpPr>
          <p:nvPr>
            <p:ph type="body" sz="quarter" idx="17" hasCustomPrompt="1"/>
          </p:nvPr>
        </p:nvSpPr>
        <p:spPr>
          <a:xfrm>
            <a:off x="8142287" y="4360521"/>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7" name="文本占位符 17"/>
          <p:cNvSpPr>
            <a:spLocks noGrp="1"/>
          </p:cNvSpPr>
          <p:nvPr>
            <p:ph type="body" sz="quarter" idx="18" hasCustomPrompt="1"/>
          </p:nvPr>
        </p:nvSpPr>
        <p:spPr>
          <a:xfrm>
            <a:off x="8142287" y="4768735"/>
            <a:ext cx="3380490"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页（图表）">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3" name="标题 1"/>
          <p:cNvSpPr>
            <a:spLocks noGrp="1"/>
          </p:cNvSpPr>
          <p:nvPr>
            <p:ph type="ctrTitle" hasCustomPrompt="1"/>
          </p:nvPr>
        </p:nvSpPr>
        <p:spPr>
          <a:xfrm>
            <a:off x="359683" y="408212"/>
            <a:ext cx="3690030" cy="506187"/>
          </a:xfrm>
        </p:spPr>
        <p:txBody>
          <a:bodyPr anchor="b">
            <a:noAutofit/>
          </a:bodyPr>
          <a:lstStyle>
            <a:lvl1pPr algn="l">
              <a:defRPr sz="2800" b="1">
                <a:solidFill>
                  <a:srgbClr val="025845"/>
                </a:solidFill>
                <a:latin typeface="微软雅黑" panose="020B0503020204020204" pitchFamily="34" charset="-122"/>
                <a:ea typeface="微软雅黑" panose="020B0503020204020204" pitchFamily="34" charset="-122"/>
              </a:defRPr>
            </a:lvl1pPr>
          </a:lstStyle>
          <a:p>
            <a:r>
              <a:rPr lang="zh-CN" altLang="en-US" dirty="0"/>
              <a:t>正文标题文字区域</a:t>
            </a:r>
            <a:endParaRPr lang="zh-CN" altLang="en-US" dirty="0"/>
          </a:p>
        </p:txBody>
      </p:sp>
      <p:sp>
        <p:nvSpPr>
          <p:cNvPr id="4" name="副标题 2"/>
          <p:cNvSpPr>
            <a:spLocks noGrp="1"/>
          </p:cNvSpPr>
          <p:nvPr>
            <p:ph type="subTitle" idx="1" hasCustomPrompt="1"/>
          </p:nvPr>
        </p:nvSpPr>
        <p:spPr>
          <a:xfrm>
            <a:off x="359683" y="938890"/>
            <a:ext cx="3285755" cy="383721"/>
          </a:xfrm>
        </p:spPr>
        <p:txBody>
          <a:bodyPr>
            <a:normAutofit/>
          </a:bodyPr>
          <a:lstStyle>
            <a:lvl1pPr marL="0" indent="0" algn="l">
              <a:buNone/>
              <a:defRPr sz="1800">
                <a:solidFill>
                  <a:srgbClr val="34343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正文副标题标题文字区域</a:t>
            </a:r>
            <a:endParaRPr lang="zh-CN" altLang="en-US" dirty="0"/>
          </a:p>
        </p:txBody>
      </p:sp>
      <p:sp>
        <p:nvSpPr>
          <p:cNvPr id="5" name="文本占位符 15"/>
          <p:cNvSpPr>
            <a:spLocks noGrp="1"/>
          </p:cNvSpPr>
          <p:nvPr>
            <p:ph type="body" sz="quarter" idx="13" hasCustomPrompt="1"/>
          </p:nvPr>
        </p:nvSpPr>
        <p:spPr>
          <a:xfrm>
            <a:off x="5837918" y="2402550"/>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6" name="文本占位符 17"/>
          <p:cNvSpPr>
            <a:spLocks noGrp="1"/>
          </p:cNvSpPr>
          <p:nvPr>
            <p:ph type="body" sz="quarter" idx="14" hasCustomPrompt="1"/>
          </p:nvPr>
        </p:nvSpPr>
        <p:spPr>
          <a:xfrm>
            <a:off x="5837918" y="2821102"/>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13" name="文本占位符 15"/>
          <p:cNvSpPr>
            <a:spLocks noGrp="1"/>
          </p:cNvSpPr>
          <p:nvPr>
            <p:ph type="body" sz="quarter" idx="15" hasCustomPrompt="1"/>
          </p:nvPr>
        </p:nvSpPr>
        <p:spPr>
          <a:xfrm>
            <a:off x="5837918" y="4214417"/>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17" name="文本占位符 17"/>
          <p:cNvSpPr>
            <a:spLocks noGrp="1"/>
          </p:cNvSpPr>
          <p:nvPr>
            <p:ph type="body" sz="quarter" idx="16" hasCustomPrompt="1"/>
          </p:nvPr>
        </p:nvSpPr>
        <p:spPr>
          <a:xfrm>
            <a:off x="5837918" y="4632969"/>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18" name="图表占位符 17"/>
          <p:cNvSpPr>
            <a:spLocks noGrp="1"/>
          </p:cNvSpPr>
          <p:nvPr>
            <p:ph type="chart" sz="quarter" idx="17"/>
          </p:nvPr>
        </p:nvSpPr>
        <p:spPr>
          <a:xfrm>
            <a:off x="359683" y="1938338"/>
            <a:ext cx="5033055" cy="3894099"/>
          </a:xfrm>
        </p:spPr>
        <p:txBody>
          <a:bodyPr/>
          <a:lstStyle/>
          <a:p>
            <a:endParaRPr lang="zh-CN" altLang="en-US"/>
          </a:p>
        </p:txBody>
      </p:sp>
      <p:sp>
        <p:nvSpPr>
          <p:cNvPr id="19" name="文本占位符 23"/>
          <p:cNvSpPr>
            <a:spLocks noGrp="1"/>
          </p:cNvSpPr>
          <p:nvPr>
            <p:ph type="body" sz="quarter" idx="19"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2" name="图片 1"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页（图表）">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19" name="文本占位符 23"/>
          <p:cNvSpPr>
            <a:spLocks noGrp="1"/>
          </p:cNvSpPr>
          <p:nvPr>
            <p:ph type="body" sz="quarter" idx="19"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2" name="图片 1"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无图）">
    <p:spTree>
      <p:nvGrpSpPr>
        <p:cNvPr id="1" name=""/>
        <p:cNvGrpSpPr/>
        <p:nvPr/>
      </p:nvGrpSpPr>
      <p:grpSpPr>
        <a:xfrm>
          <a:off x="0" y="0"/>
          <a:ext cx="0" cy="0"/>
          <a:chOff x="0" y="0"/>
          <a:chExt cx="0" cy="0"/>
        </a:xfrm>
      </p:grpSpPr>
      <p:pic>
        <p:nvPicPr>
          <p:cNvPr id="16" name="图片 15" descr="/Users/chenyirui/Desktop/未标题-4-16.png未标题-4-16"/>
          <p:cNvPicPr>
            <a:picLocks noChangeAspect="1"/>
          </p:cNvPicPr>
          <p:nvPr userDrawn="1"/>
        </p:nvPicPr>
        <p:blipFill>
          <a:blip r:embed="rId2"/>
          <a:srcRect/>
          <a:stretch>
            <a:fillRect/>
          </a:stretch>
        </p:blipFill>
        <p:spPr>
          <a:xfrm>
            <a:off x="0" y="3810"/>
            <a:ext cx="12216130" cy="6850380"/>
          </a:xfrm>
          <a:prstGeom prst="rect">
            <a:avLst/>
          </a:prstGeom>
        </p:spPr>
      </p:pic>
      <p:sp>
        <p:nvSpPr>
          <p:cNvPr id="3" name="文本占位符 23"/>
          <p:cNvSpPr>
            <a:spLocks noGrp="1"/>
          </p:cNvSpPr>
          <p:nvPr>
            <p:ph type="body" sz="quarter" idx="21" hasCustomPrompt="1"/>
          </p:nvPr>
        </p:nvSpPr>
        <p:spPr>
          <a:xfrm>
            <a:off x="10931237" y="6658281"/>
            <a:ext cx="1105592" cy="199719"/>
          </a:xfrm>
        </p:spPr>
        <p:txBody>
          <a:bodyPr>
            <a:normAutofit/>
          </a:bodyPr>
          <a:lstStyle>
            <a:lvl1pPr marL="0" indent="0">
              <a:buNone/>
              <a:defRPr sz="800" b="0">
                <a:solidFill>
                  <a:schemeClr val="bg1"/>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
        <p:nvSpPr>
          <p:cNvPr id="4" name="标题 1"/>
          <p:cNvSpPr>
            <a:spLocks noGrp="1"/>
          </p:cNvSpPr>
          <p:nvPr>
            <p:ph type="ctrTitle" hasCustomPrompt="1"/>
          </p:nvPr>
        </p:nvSpPr>
        <p:spPr>
          <a:xfrm>
            <a:off x="359683" y="408212"/>
            <a:ext cx="3690030" cy="506187"/>
          </a:xfrm>
        </p:spPr>
        <p:txBody>
          <a:bodyPr anchor="b">
            <a:noAutofit/>
          </a:bodyPr>
          <a:lstStyle>
            <a:lvl1pPr algn="l">
              <a:defRPr sz="2800" b="1">
                <a:solidFill>
                  <a:srgbClr val="025845"/>
                </a:solidFill>
                <a:latin typeface="微软雅黑" panose="020B0503020204020204" pitchFamily="34" charset="-122"/>
                <a:ea typeface="微软雅黑" panose="020B0503020204020204" pitchFamily="34" charset="-122"/>
              </a:defRPr>
            </a:lvl1pPr>
          </a:lstStyle>
          <a:p>
            <a:r>
              <a:rPr lang="zh-CN" altLang="en-US" dirty="0"/>
              <a:t>正文标题文字区域</a:t>
            </a:r>
            <a:endParaRPr lang="zh-CN" altLang="en-US" dirty="0"/>
          </a:p>
        </p:txBody>
      </p:sp>
      <p:sp>
        <p:nvSpPr>
          <p:cNvPr id="5" name="副标题 2"/>
          <p:cNvSpPr>
            <a:spLocks noGrp="1"/>
          </p:cNvSpPr>
          <p:nvPr>
            <p:ph type="subTitle" idx="1" hasCustomPrompt="1"/>
          </p:nvPr>
        </p:nvSpPr>
        <p:spPr>
          <a:xfrm>
            <a:off x="359683" y="938890"/>
            <a:ext cx="3285755" cy="383721"/>
          </a:xfrm>
        </p:spPr>
        <p:txBody>
          <a:bodyPr>
            <a:normAutofit/>
          </a:bodyPr>
          <a:lstStyle>
            <a:lvl1pPr marL="0" indent="0" algn="l">
              <a:buNone/>
              <a:defRPr sz="1800">
                <a:solidFill>
                  <a:srgbClr val="343434"/>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正文副标题标题文字区域</a:t>
            </a:r>
            <a:endParaRPr lang="zh-CN" altLang="en-US" dirty="0"/>
          </a:p>
        </p:txBody>
      </p:sp>
      <p:sp>
        <p:nvSpPr>
          <p:cNvPr id="6" name="文本占位符 15"/>
          <p:cNvSpPr>
            <a:spLocks noGrp="1"/>
          </p:cNvSpPr>
          <p:nvPr>
            <p:ph type="body" sz="quarter" idx="13" hasCustomPrompt="1"/>
          </p:nvPr>
        </p:nvSpPr>
        <p:spPr>
          <a:xfrm>
            <a:off x="359683" y="2270348"/>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19" name="文本占位符 17"/>
          <p:cNvSpPr>
            <a:spLocks noGrp="1"/>
          </p:cNvSpPr>
          <p:nvPr>
            <p:ph type="body" sz="quarter" idx="14" hasCustomPrompt="1"/>
          </p:nvPr>
        </p:nvSpPr>
        <p:spPr>
          <a:xfrm>
            <a:off x="359683" y="2688900"/>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0" name="文本占位符 15"/>
          <p:cNvSpPr>
            <a:spLocks noGrp="1"/>
          </p:cNvSpPr>
          <p:nvPr>
            <p:ph type="body" sz="quarter" idx="15" hasCustomPrompt="1"/>
          </p:nvPr>
        </p:nvSpPr>
        <p:spPr>
          <a:xfrm>
            <a:off x="6275841" y="2270348"/>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1" name="文本占位符 17"/>
          <p:cNvSpPr>
            <a:spLocks noGrp="1"/>
          </p:cNvSpPr>
          <p:nvPr>
            <p:ph type="body" sz="quarter" idx="16" hasCustomPrompt="1"/>
          </p:nvPr>
        </p:nvSpPr>
        <p:spPr>
          <a:xfrm>
            <a:off x="6275841" y="2688900"/>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2" name="文本占位符 15"/>
          <p:cNvSpPr>
            <a:spLocks noGrp="1"/>
          </p:cNvSpPr>
          <p:nvPr>
            <p:ph type="body" sz="quarter" idx="17" hasCustomPrompt="1"/>
          </p:nvPr>
        </p:nvSpPr>
        <p:spPr>
          <a:xfrm>
            <a:off x="359683" y="4443216"/>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3" name="文本占位符 17"/>
          <p:cNvSpPr>
            <a:spLocks noGrp="1"/>
          </p:cNvSpPr>
          <p:nvPr>
            <p:ph type="body" sz="quarter" idx="18" hasCustomPrompt="1"/>
          </p:nvPr>
        </p:nvSpPr>
        <p:spPr>
          <a:xfrm>
            <a:off x="359683" y="4861768"/>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sp>
        <p:nvSpPr>
          <p:cNvPr id="24" name="文本占位符 15"/>
          <p:cNvSpPr>
            <a:spLocks noGrp="1"/>
          </p:cNvSpPr>
          <p:nvPr>
            <p:ph type="body" sz="quarter" idx="19" hasCustomPrompt="1"/>
          </p:nvPr>
        </p:nvSpPr>
        <p:spPr>
          <a:xfrm>
            <a:off x="6275841" y="4421412"/>
            <a:ext cx="1819955" cy="285524"/>
          </a:xfrm>
        </p:spPr>
        <p:txBody>
          <a:bodyPr>
            <a:noAutofit/>
          </a:bodyPr>
          <a:lstStyle>
            <a:lvl1pPr marL="0" indent="0">
              <a:buNone/>
              <a:defRPr sz="1500" b="1">
                <a:solidFill>
                  <a:srgbClr val="025845"/>
                </a:solidFill>
                <a:latin typeface="微软雅黑" panose="020B0503020204020204" pitchFamily="34" charset="-122"/>
                <a:ea typeface="微软雅黑" panose="020B0503020204020204" pitchFamily="34" charset="-122"/>
              </a:defRPr>
            </a:lvl1pPr>
          </a:lstStyle>
          <a:p>
            <a:pPr lvl="0"/>
            <a:r>
              <a:rPr lang="zh-CN" altLang="en-US" dirty="0"/>
              <a:t>正文二级标题</a:t>
            </a:r>
            <a:endParaRPr lang="zh-CN" altLang="en-US" dirty="0"/>
          </a:p>
        </p:txBody>
      </p:sp>
      <p:sp>
        <p:nvSpPr>
          <p:cNvPr id="25" name="文本占位符 17"/>
          <p:cNvSpPr>
            <a:spLocks noGrp="1"/>
          </p:cNvSpPr>
          <p:nvPr>
            <p:ph type="body" sz="quarter" idx="20" hasCustomPrompt="1"/>
          </p:nvPr>
        </p:nvSpPr>
        <p:spPr>
          <a:xfrm>
            <a:off x="6275841" y="4839964"/>
            <a:ext cx="5298168" cy="1199468"/>
          </a:xfrm>
        </p:spPr>
        <p:txBody>
          <a:bodyPr>
            <a:noAutofit/>
          </a:bodyPr>
          <a:lstStyle>
            <a:lvl1pPr marL="0" indent="0">
              <a:buNone/>
              <a:defRPr sz="1000">
                <a:solidFill>
                  <a:srgbClr val="424242"/>
                </a:solidFill>
                <a:latin typeface="微软雅黑" panose="020B0503020204020204" pitchFamily="34" charset="-122"/>
                <a:ea typeface="微软雅黑" panose="020B0503020204020204" pitchFamily="34" charset="-122"/>
              </a:defRPr>
            </a:lvl1pPr>
          </a:lstStyle>
          <a:p>
            <a:pPr lvl="0"/>
            <a:r>
              <a:rPr lang="zh-CN" altLang="en-US" dirty="0"/>
              <a:t>此处为模拟文字段落，请在实际使用中更换文字。此处为模拟文字段落，请在实际使用中更换文字。此处为模拟文字段落，请在实际使用中更换文字。</a:t>
            </a:r>
            <a:endParaRPr lang="zh-CN" altLang="en-US" dirty="0"/>
          </a:p>
          <a:p>
            <a:pPr lvl="0"/>
            <a:r>
              <a:rPr lang="zh-CN" altLang="en-US" dirty="0"/>
              <a:t>此处为模拟文字段落，请在实际使用中更换文字。此处为模拟文字段落，请在实际使用中更换文字。</a:t>
            </a:r>
            <a:endParaRPr lang="zh-CN" altLang="en-US" dirty="0"/>
          </a:p>
        </p:txBody>
      </p:sp>
      <p:pic>
        <p:nvPicPr>
          <p:cNvPr id="2" name="图片 1" descr="插画_画板 1"/>
          <p:cNvPicPr>
            <a:picLocks noChangeAspect="1"/>
          </p:cNvPicPr>
          <p:nvPr userDrawn="1"/>
        </p:nvPicPr>
        <p:blipFill>
          <a:blip r:embed="rId3">
            <a:alphaModFix amt="50000"/>
          </a:blip>
          <a:stretch>
            <a:fillRect/>
          </a:stretch>
        </p:blipFill>
        <p:spPr>
          <a:xfrm>
            <a:off x="0" y="5498465"/>
            <a:ext cx="12192000" cy="1177290"/>
          </a:xfrm>
          <a:prstGeom prst="rect">
            <a:avLst/>
          </a:prstGeom>
        </p:spPr>
      </p:pic>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pic>
        <p:nvPicPr>
          <p:cNvPr id="4" name="图片 3" descr="未标题-4-12"/>
          <p:cNvPicPr>
            <a:picLocks noChangeAspect="1"/>
          </p:cNvPicPr>
          <p:nvPr userDrawn="1"/>
        </p:nvPicPr>
        <p:blipFill>
          <a:blip r:embed="rId2"/>
          <a:stretch>
            <a:fillRect/>
          </a:stretch>
        </p:blipFill>
        <p:spPr>
          <a:xfrm>
            <a:off x="290830" y="4502150"/>
            <a:ext cx="11521440" cy="2355850"/>
          </a:xfrm>
          <a:prstGeom prst="rect">
            <a:avLst/>
          </a:prstGeom>
        </p:spPr>
      </p:pic>
      <p:sp>
        <p:nvSpPr>
          <p:cNvPr id="7" name="文本占位符 9"/>
          <p:cNvSpPr>
            <a:spLocks noGrp="1"/>
          </p:cNvSpPr>
          <p:nvPr>
            <p:ph type="body" sz="quarter" idx="10" hasCustomPrompt="1"/>
          </p:nvPr>
        </p:nvSpPr>
        <p:spPr>
          <a:xfrm>
            <a:off x="557715" y="2117992"/>
            <a:ext cx="4953007" cy="878595"/>
          </a:xfrm>
        </p:spPr>
        <p:txBody>
          <a:bodyPr>
            <a:noAutofit/>
          </a:bodyPr>
          <a:lstStyle>
            <a:lvl1pPr marL="0" indent="0">
              <a:buNone/>
              <a:defRPr sz="7000" b="1">
                <a:solidFill>
                  <a:srgbClr val="005744"/>
                </a:solidFill>
                <a:latin typeface="微软雅黑" panose="020B0503020204020204" pitchFamily="34" charset="-122"/>
                <a:ea typeface="微软雅黑" panose="020B0503020204020204" pitchFamily="34" charset="-122"/>
              </a:defRPr>
            </a:lvl1pPr>
          </a:lstStyle>
          <a:p>
            <a:pPr lvl="0"/>
            <a:r>
              <a:rPr lang="en-US" altLang="zh-CN" dirty="0"/>
              <a:t>THANKS!</a:t>
            </a:r>
            <a:endParaRPr lang="zh-CN" altLang="en-US" dirty="0"/>
          </a:p>
        </p:txBody>
      </p:sp>
      <p:sp>
        <p:nvSpPr>
          <p:cNvPr id="12" name="文本占位符 10"/>
          <p:cNvSpPr>
            <a:spLocks noGrp="1"/>
          </p:cNvSpPr>
          <p:nvPr>
            <p:ph type="body" sz="quarter" idx="13" hasCustomPrompt="1"/>
          </p:nvPr>
        </p:nvSpPr>
        <p:spPr>
          <a:xfrm>
            <a:off x="531273" y="570584"/>
            <a:ext cx="2187632" cy="308529"/>
          </a:xfrm>
        </p:spPr>
        <p:txBody>
          <a:bodyPr>
            <a:normAutofit/>
          </a:bodyPr>
          <a:lstStyle>
            <a:lvl1pPr marL="0" indent="0">
              <a:buNone/>
              <a:defRPr sz="1500">
                <a:solidFill>
                  <a:srgbClr val="878787"/>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pic>
        <p:nvPicPr>
          <p:cNvPr id="5" name="图片 4" descr="未标题-4-13"/>
          <p:cNvPicPr>
            <a:picLocks noChangeAspect="1"/>
          </p:cNvPicPr>
          <p:nvPr userDrawn="1"/>
        </p:nvPicPr>
        <p:blipFill>
          <a:blip r:embed="rId3"/>
          <a:stretch>
            <a:fillRect/>
          </a:stretch>
        </p:blipFill>
        <p:spPr>
          <a:xfrm>
            <a:off x="656590" y="3160395"/>
            <a:ext cx="4088130" cy="88265"/>
          </a:xfrm>
          <a:prstGeom prst="rect">
            <a:avLst/>
          </a:prstGeom>
        </p:spPr>
      </p:pic>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结束页">
    <p:spTree>
      <p:nvGrpSpPr>
        <p:cNvPr id="1" name=""/>
        <p:cNvGrpSpPr/>
        <p:nvPr/>
      </p:nvGrpSpPr>
      <p:grpSpPr>
        <a:xfrm>
          <a:off x="0" y="0"/>
          <a:ext cx="0" cy="0"/>
          <a:chOff x="0" y="0"/>
          <a:chExt cx="0" cy="0"/>
        </a:xfrm>
      </p:grpSpPr>
      <p:pic>
        <p:nvPicPr>
          <p:cNvPr id="8" name="图片 7" descr="未标题-4-14"/>
          <p:cNvPicPr>
            <a:picLocks noChangeAspect="1"/>
          </p:cNvPicPr>
          <p:nvPr userDrawn="1"/>
        </p:nvPicPr>
        <p:blipFill>
          <a:blip r:embed="rId2"/>
          <a:stretch>
            <a:fillRect/>
          </a:stretch>
        </p:blipFill>
        <p:spPr>
          <a:xfrm>
            <a:off x="-99060" y="-52070"/>
            <a:ext cx="12389485" cy="6962140"/>
          </a:xfrm>
          <a:prstGeom prst="rect">
            <a:avLst/>
          </a:prstGeom>
        </p:spPr>
      </p:pic>
      <p:sp>
        <p:nvSpPr>
          <p:cNvPr id="7" name="文本占位符 9"/>
          <p:cNvSpPr>
            <a:spLocks noGrp="1"/>
          </p:cNvSpPr>
          <p:nvPr>
            <p:ph type="body" sz="quarter" idx="10" hasCustomPrompt="1"/>
          </p:nvPr>
        </p:nvSpPr>
        <p:spPr>
          <a:xfrm>
            <a:off x="557715" y="2117992"/>
            <a:ext cx="4953007" cy="878595"/>
          </a:xfrm>
        </p:spPr>
        <p:txBody>
          <a:bodyPr>
            <a:noAutofit/>
          </a:bodyPr>
          <a:lstStyle>
            <a:lvl1pPr marL="0" indent="0">
              <a:buNone/>
              <a:defRPr sz="7000" b="1">
                <a:solidFill>
                  <a:schemeClr val="bg1"/>
                </a:solidFill>
                <a:latin typeface="微软雅黑" panose="020B0503020204020204" pitchFamily="34" charset="-122"/>
                <a:ea typeface="微软雅黑" panose="020B0503020204020204" pitchFamily="34" charset="-122"/>
              </a:defRPr>
            </a:lvl1pPr>
          </a:lstStyle>
          <a:p>
            <a:pPr lvl="0"/>
            <a:r>
              <a:rPr lang="en-US" altLang="zh-CN" dirty="0"/>
              <a:t>THANKS!</a:t>
            </a:r>
            <a:endParaRPr lang="zh-CN" altLang="en-US" dirty="0"/>
          </a:p>
        </p:txBody>
      </p:sp>
      <p:sp>
        <p:nvSpPr>
          <p:cNvPr id="6" name="文本占位符 10"/>
          <p:cNvSpPr>
            <a:spLocks noGrp="1"/>
          </p:cNvSpPr>
          <p:nvPr>
            <p:ph type="body" sz="quarter" idx="13" hasCustomPrompt="1"/>
          </p:nvPr>
        </p:nvSpPr>
        <p:spPr>
          <a:xfrm>
            <a:off x="531273" y="570584"/>
            <a:ext cx="2187632" cy="308529"/>
          </a:xfrm>
        </p:spPr>
        <p:txBody>
          <a:bodyPr>
            <a:normAutofit/>
          </a:bodyPr>
          <a:lstStyle>
            <a:lvl1pPr marL="0" indent="0">
              <a:buNone/>
              <a:defRPr sz="1500">
                <a:solidFill>
                  <a:srgbClr val="FFFFFF"/>
                </a:solidFill>
                <a:latin typeface="微软雅黑" panose="020B0503020204020204" pitchFamily="34" charset="-122"/>
                <a:ea typeface="微软雅黑" panose="020B0503020204020204" pitchFamily="34" charset="-122"/>
              </a:defRPr>
            </a:lvl1pPr>
          </a:lstStyle>
          <a:p>
            <a:pPr lvl="0"/>
            <a:r>
              <a:rPr lang="zh-CN" altLang="en-US" dirty="0"/>
              <a:t>网址或其他信息位置</a:t>
            </a:r>
            <a:endParaRPr lang="zh-CN" alt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BCC935-6F5E-4028-9633-399AFADFAEE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19E26F-9C0F-4D6E-84B1-C9DCC899A0B8}" type="slidenum">
              <a:rPr lang="zh-CN" altLang="en-US" smtClean="0"/>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aseline="0">
                <a:solidFill>
                  <a:schemeClr val="bg2"/>
                </a:solidFill>
                <a:ea typeface="楷体_GB2312" panose="02010609030101010101" pitchFamily="49" charset="-122"/>
              </a:defRPr>
            </a:lvl1pPr>
            <a:lvl2pPr>
              <a:defRPr baseline="0">
                <a:solidFill>
                  <a:schemeClr val="bg2"/>
                </a:solidFill>
                <a:ea typeface="楷体_GB2312" panose="02010609030101010101" pitchFamily="49" charset="-122"/>
              </a:defRPr>
            </a:lvl2pPr>
            <a:lvl3pPr>
              <a:defRPr baseline="0">
                <a:solidFill>
                  <a:schemeClr val="bg2"/>
                </a:solidFill>
                <a:ea typeface="楷体_GB2312" panose="02010609030101010101" pitchFamily="49" charset="-122"/>
              </a:defRPr>
            </a:lvl3pPr>
            <a:lvl4pPr>
              <a:defRPr baseline="0">
                <a:solidFill>
                  <a:schemeClr val="bg2"/>
                </a:solidFill>
                <a:ea typeface="楷体_GB2312" panose="02010609030101010101" pitchFamily="49" charset="-122"/>
              </a:defRPr>
            </a:lvl4pPr>
            <a:lvl5pPr>
              <a:defRPr baseline="0">
                <a:solidFill>
                  <a:schemeClr val="bg2"/>
                </a:solidFill>
                <a:ea typeface="楷体_GB2312" panose="02010609030101010101" pitchFamily="49" charset="-122"/>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Rectangle 4"/>
          <p:cNvSpPr>
            <a:spLocks noGrp="1" noChangeArrowheads="1"/>
          </p:cNvSpPr>
          <p:nvPr>
            <p:ph type="dt" sz="half" idx="10"/>
          </p:nvPr>
        </p:nvSpPr>
        <p:spPr bwMode="auto">
          <a:xfrm>
            <a:off x="914400" y="6248400"/>
            <a:ext cx="2540000" cy="457200"/>
          </a:xfrm>
          <a:prstGeom prst="rect">
            <a:avLst/>
          </a:prstGeom>
          <a:noFill/>
          <a:ln w="9525">
            <a:noFill/>
            <a:miter lim="800000"/>
          </a:ln>
          <a:effectLst/>
        </p:spPr>
        <p:txBody>
          <a:bodyPr vert="horz" wrap="square" lIns="91440" tIns="45720" rIns="91440" bIns="45720" numCol="1" anchor="t" anchorCtr="0" compatLnSpc="1"/>
          <a:lstStyle>
            <a:defPPr>
              <a:defRPr lang="en-US"/>
            </a:defPPr>
            <a:lvl1pPr algn="l" rtl="0" eaLnBrk="0" fontAlgn="base" hangingPunct="0">
              <a:spcBef>
                <a:spcPct val="0"/>
              </a:spcBef>
              <a:spcAft>
                <a:spcPct val="0"/>
              </a:spcAft>
              <a:defRPr kumimoji="1" sz="1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9pPr>
          </a:lstStyle>
          <a:p>
            <a:fld id="{5F0EF247-D7FB-4105-98CB-280D9B08FE25}" type="datetime1">
              <a:rPr lang="en-US" altLang="zh-CN" smtClean="0"/>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r>
              <a:rPr lang="en-US"/>
              <a:t>Introduction</a:t>
            </a:r>
            <a:endParaRPr lang="en-US"/>
          </a:p>
        </p:txBody>
      </p:sp>
      <p:sp>
        <p:nvSpPr>
          <p:cNvPr id="6" name="Rectangle 6"/>
          <p:cNvSpPr>
            <a:spLocks noGrp="1" noChangeArrowheads="1"/>
          </p:cNvSpPr>
          <p:nvPr>
            <p:ph type="sldNum" sz="quarter" idx="12"/>
          </p:nvPr>
        </p:nvSpPr>
        <p:spPr bwMode="auto">
          <a:xfrm>
            <a:off x="11099802" y="6462716"/>
            <a:ext cx="901700" cy="276225"/>
          </a:xfrm>
          <a:prstGeom prst="rect">
            <a:avLst/>
          </a:prstGeom>
          <a:noFill/>
          <a:ln w="9525">
            <a:noFill/>
            <a:miter lim="800000"/>
          </a:ln>
          <a:effectLst/>
        </p:spPr>
        <p:txBody>
          <a:bodyPr vert="horz" wrap="square" lIns="91440" tIns="45720" rIns="91440" bIns="45720" numCol="1" anchor="t" anchorCtr="0" compatLnSpc="1"/>
          <a:lstStyle>
            <a:defPPr>
              <a:defRPr lang="en-US"/>
            </a:defPPr>
            <a:lvl1pPr algn="l" rtl="0" eaLnBrk="0" fontAlgn="base" hangingPunct="0">
              <a:spcBef>
                <a:spcPct val="0"/>
              </a:spcBef>
              <a:spcAft>
                <a:spcPct val="0"/>
              </a:spcAft>
              <a:defRPr kumimoji="1" sz="1200" kern="1200">
                <a:solidFill>
                  <a:schemeClr val="tx1"/>
                </a:solidFill>
                <a:latin typeface="Tahom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umimoji="1" sz="3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umimoji="1" sz="3200" kern="1200">
                <a:solidFill>
                  <a:schemeClr val="tx1"/>
                </a:solidFill>
                <a:latin typeface="Arial" panose="020B0604020202020204" pitchFamily="34" charset="0"/>
                <a:ea typeface="宋体" panose="02010600030101010101" pitchFamily="2" charset="-122"/>
                <a:cs typeface="+mn-cs"/>
              </a:defRPr>
            </a:lvl9pPr>
          </a:lstStyle>
          <a:p>
            <a:r>
              <a:rPr lang="en-US" altLang="zh-CN"/>
              <a:t>2-</a:t>
            </a:r>
            <a:fld id="{F72D3111-39E7-4416-BA90-6D87DD33953F}" type="slidenum">
              <a:rPr lang="en-US" altLang="zh-CN" smtClean="0"/>
            </a:fld>
            <a:endParaRPr lang="en-US" altLang="zh-CN"/>
          </a:p>
        </p:txBody>
      </p:sp>
      <p:sp>
        <p:nvSpPr>
          <p:cNvPr id="8" name="Title 1"/>
          <p:cNvSpPr>
            <a:spLocks noGrp="1"/>
          </p:cNvSpPr>
          <p:nvPr>
            <p:ph type="title"/>
          </p:nvPr>
        </p:nvSpPr>
        <p:spPr>
          <a:xfrm>
            <a:off x="527381" y="304800"/>
            <a:ext cx="10363200" cy="606896"/>
          </a:xfrm>
        </p:spPr>
        <p:txBody>
          <a:bodyPr/>
          <a:lstStyle>
            <a:lvl1pPr algn="l">
              <a:defRPr b="0" baseline="0">
                <a:solidFill>
                  <a:schemeClr val="tx1">
                    <a:lumMod val="75000"/>
                  </a:schemeClr>
                </a:solidFill>
                <a:ea typeface="华文新魏" panose="02010800040101010101" pitchFamily="2" charset="-122"/>
              </a:defRPr>
            </a:lvl1pPr>
          </a:lstStyle>
          <a:p>
            <a:r>
              <a:rPr lang="en-US" dirty="0"/>
              <a:t>Click to edit Master title style</a:t>
            </a:r>
            <a:endParaRPr lang="en-US" dirty="0"/>
          </a:p>
        </p:txBody>
      </p:sp>
      <p:pic>
        <p:nvPicPr>
          <p:cNvPr id="9" name="Picture 1142" descr="underline_base"/>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587" y="975178"/>
            <a:ext cx="6604000" cy="8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CF135-FC0C-49BA-A035-6C77D031818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F6CF6-FCBD-49FC-96E5-C6C77BCF249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8.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9" Type="http://schemas.openxmlformats.org/officeDocument/2006/relationships/hyperlink" Target="https://rust-lang.org/zh-CN/tools/install/" TargetMode="External"/><Relationship Id="rId8" Type="http://schemas.openxmlformats.org/officeDocument/2006/relationships/hyperlink" Target="https://sourceforge.net/projects/mingw-w64/" TargetMode="External"/><Relationship Id="rId7" Type="http://schemas.openxmlformats.org/officeDocument/2006/relationships/hyperlink" Target="https://code.visualstudio.com/" TargetMode="Externa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8" Type="http://schemas.openxmlformats.org/officeDocument/2006/relationships/notesSlide" Target="../notesSlides/notesSlide5.xml"/><Relationship Id="rId17" Type="http://schemas.openxmlformats.org/officeDocument/2006/relationships/slideLayout" Target="../slideLayouts/slideLayout8.xml"/><Relationship Id="rId16" Type="http://schemas.openxmlformats.org/officeDocument/2006/relationships/image" Target="../media/image11.png"/><Relationship Id="rId15" Type="http://schemas.openxmlformats.org/officeDocument/2006/relationships/hyperlink" Target="https://www.wireshark.org/" TargetMode="External"/><Relationship Id="rId14" Type="http://schemas.openxmlformats.org/officeDocument/2006/relationships/hyperlink" Target="https://blog.csdn.net/weixin_44565660/article/details/121758517" TargetMode="External"/><Relationship Id="rId13" Type="http://schemas.openxmlformats.org/officeDocument/2006/relationships/hyperlink" Target="https://www.nasm.us/" TargetMode="External"/><Relationship Id="rId12" Type="http://schemas.openxmlformats.org/officeDocument/2006/relationships/hyperlink" Target="https://blog.csdn.net/weixin_46248871/article/details/137500744" TargetMode="External"/><Relationship Id="rId11" Type="http://schemas.openxmlformats.org/officeDocument/2006/relationships/hyperlink" Target="https://cmake.org/download/" TargetMode="External"/><Relationship Id="rId10" Type="http://schemas.openxmlformats.org/officeDocument/2006/relationships/hyperlink" Target="&#61656;https://visual&#13;&#10;studio.microsoft.com/zh-hans/visual-cpp-build-tools/" TargetMode="Externa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tags" Target="../tags/tag11.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tags" Target="../tags/tag21.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24.xml"/><Relationship Id="rId1" Type="http://schemas.openxmlformats.org/officeDocument/2006/relationships/tags" Target="../tags/tag23.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tags" Target="../tags/tag26.xml"/><Relationship Id="rId1" Type="http://schemas.openxmlformats.org/officeDocument/2006/relationships/tags" Target="../tags/tag25.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27.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tags" Target="../tags/tag29.xml"/><Relationship Id="rId1" Type="http://schemas.openxmlformats.org/officeDocument/2006/relationships/tags" Target="../tags/tag28.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tags" Target="../tags/tag31.xml"/><Relationship Id="rId1" Type="http://schemas.openxmlformats.org/officeDocument/2006/relationships/tags" Target="../tags/tag30.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19.png"/><Relationship Id="rId2" Type="http://schemas.openxmlformats.org/officeDocument/2006/relationships/tags" Target="../tags/tag33.xml"/><Relationship Id="rId1" Type="http://schemas.openxmlformats.org/officeDocument/2006/relationships/tags" Target="../tags/tag32.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34.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hyperlink" Target="https://git-scm.com/install/windows" TargetMode="External"/><Relationship Id="rId2" Type="http://schemas.openxmlformats.org/officeDocument/2006/relationships/hyperlink" Target="https://rust-lang.org/zh-CN/tools/install/" TargetMode="External"/><Relationship Id="rId1" Type="http://schemas.openxmlformats.org/officeDocument/2006/relationships/hyperlink" Target="https://github.com/cloudflare/quiche" TargetMode="Externa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tags" Target="../tags/tag38.xml"/><Relationship Id="rId1" Type="http://schemas.openxmlformats.org/officeDocument/2006/relationships/tags" Target="../tags/tag37.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hyperlink" Target="https://slproweb.com/products/Win32OpenSSL.html" TargetMode="External"/><Relationship Id="rId2" Type="http://schemas.openxmlformats.org/officeDocument/2006/relationships/tags" Target="../tags/tag43.xml"/><Relationship Id="rId1" Type="http://schemas.openxmlformats.org/officeDocument/2006/relationships/tags" Target="../tags/tag42.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tags" Target="../tags/tag45.xml"/><Relationship Id="rId1" Type="http://schemas.openxmlformats.org/officeDocument/2006/relationships/tags" Target="../tags/tag44.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46.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59.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7.xml"/><Relationship Id="rId2" Type="http://schemas.openxmlformats.org/officeDocument/2006/relationships/tags" Target="../tags/tag61.xml"/><Relationship Id="rId1" Type="http://schemas.openxmlformats.org/officeDocument/2006/relationships/tags" Target="../tags/tag60.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7.xml"/><Relationship Id="rId2" Type="http://schemas.openxmlformats.org/officeDocument/2006/relationships/tags" Target="../tags/tag63.xml"/><Relationship Id="rId1" Type="http://schemas.openxmlformats.org/officeDocument/2006/relationships/tags" Target="../tags/tag62.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tags" Target="../tags/tag64.xml"/></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hyperlink" Target="https://blog.csdn.net/hgftgfffg/article/details/147412888" TargetMode="External"/><Relationship Id="rId1" Type="http://schemas.openxmlformats.org/officeDocument/2006/relationships/hyperlink" Target="http://jagt.github.io/clumsy/download" TargetMode="External"/></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7.xml"/><Relationship Id="rId3" Type="http://schemas.openxmlformats.org/officeDocument/2006/relationships/image" Target="../media/image26.png"/><Relationship Id="rId2" Type="http://schemas.openxmlformats.org/officeDocument/2006/relationships/tags" Target="../tags/tag69.xml"/><Relationship Id="rId1" Type="http://schemas.openxmlformats.org/officeDocument/2006/relationships/tags" Target="../tags/tag68.xml"/></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7.xml"/><Relationship Id="rId3" Type="http://schemas.openxmlformats.org/officeDocument/2006/relationships/image" Target="../media/image27.png"/><Relationship Id="rId2" Type="http://schemas.openxmlformats.org/officeDocument/2006/relationships/tags" Target="../tags/tag71.xml"/><Relationship Id="rId1" Type="http://schemas.openxmlformats.org/officeDocument/2006/relationships/tags" Target="../tags/tag70.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tags" Target="../tags/tag72.xml"/></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tags" Target="../tags/tag73.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2775" y="668020"/>
            <a:ext cx="7461250" cy="1558925"/>
          </a:xfrm>
        </p:spPr>
        <p:txBody>
          <a:bodyPr/>
          <a:lstStyle/>
          <a:p>
            <a:pPr algn="l"/>
            <a:r>
              <a:rPr lang="en-US" altLang="zh-CN" dirty="0"/>
              <a:t>TCP</a:t>
            </a:r>
            <a:r>
              <a:rPr lang="zh-CN" altLang="en-US" dirty="0"/>
              <a:t>协议、</a:t>
            </a:r>
            <a:r>
              <a:rPr lang="en-US" altLang="zh-CN" dirty="0"/>
              <a:t>QUIC</a:t>
            </a:r>
            <a:r>
              <a:rPr lang="zh-CN" altLang="en-US" dirty="0"/>
              <a:t>协议实现</a:t>
            </a:r>
            <a:endParaRPr lang="zh-CN" altLang="en-US" dirty="0"/>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dirty="0"/>
              <a:t>实验</a:t>
            </a:r>
            <a:r>
              <a:rPr lang="zh-CN" altLang="en-US" sz="3200" dirty="0"/>
              <a:t>内容</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实验</a:t>
            </a:r>
            <a:r>
              <a:rPr lang="zh-CN" altLang="en-US" sz="2800" dirty="0"/>
              <a:t>内容</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699770" y="814705"/>
            <a:ext cx="10793095" cy="5426075"/>
          </a:xfrm>
          <a:prstGeom prst="rect">
            <a:avLst/>
          </a:prstGeom>
          <a:solidFill>
            <a:schemeClr val="bg1"/>
          </a:solidFill>
        </p:spPr>
        <p:txBody>
          <a:bodyPr wrap="square">
            <a:spAutoFit/>
          </a:bodyPr>
          <a:p>
            <a:pPr indent="0" algn="l" defTabSz="914400" fontAlgn="auto">
              <a:lnSpc>
                <a:spcPct val="150000"/>
              </a:lnSpc>
              <a:spcBef>
                <a:spcPts val="1000"/>
              </a:spcBef>
              <a:buClrTx/>
              <a:buSzTx/>
              <a:buFont typeface="Wingdings" panose="05000000000000000000" pitchFamily="2" charset="2"/>
              <a:buNone/>
            </a:pPr>
            <a:r>
              <a:rPr lang="zh-CN" altLang="en-US" sz="2000">
                <a:latin typeface="Times New Roman" panose="02020603050405020304" pitchFamily="18" charset="0"/>
              </a:rPr>
              <a:t>编写程序，完成基于</a:t>
            </a:r>
            <a:r>
              <a:rPr lang="en-US" altLang="zh-CN" sz="2000">
                <a:latin typeface="Times New Roman" panose="02020603050405020304" pitchFamily="18" charset="0"/>
              </a:rPr>
              <a:t> TCP</a:t>
            </a:r>
            <a:r>
              <a:rPr lang="zh-CN" altLang="en-US" sz="2000">
                <a:latin typeface="Times New Roman" panose="02020603050405020304" pitchFamily="18" charset="0"/>
              </a:rPr>
              <a:t>、</a:t>
            </a:r>
            <a:r>
              <a:rPr lang="en-US" altLang="zh-CN" sz="2000">
                <a:latin typeface="Times New Roman" panose="02020603050405020304" pitchFamily="18" charset="0"/>
              </a:rPr>
              <a:t>QUIC </a:t>
            </a:r>
            <a:r>
              <a:rPr lang="zh-CN" altLang="en-US" sz="2000">
                <a:latin typeface="Times New Roman" panose="02020603050405020304" pitchFamily="18" charset="0"/>
              </a:rPr>
              <a:t>的客户端</a:t>
            </a:r>
            <a:r>
              <a:rPr lang="en-US" altLang="zh-CN" sz="2000">
                <a:latin typeface="Times New Roman" panose="02020603050405020304" pitchFamily="18" charset="0"/>
              </a:rPr>
              <a:t>-</a:t>
            </a:r>
            <a:r>
              <a:rPr lang="zh-CN" altLang="en-US" sz="2000">
                <a:latin typeface="Times New Roman" panose="02020603050405020304" pitchFamily="18" charset="0"/>
              </a:rPr>
              <a:t>服务器程序实现，功能包括：</a:t>
            </a:r>
            <a:endParaRPr lang="zh-CN" altLang="en-US" sz="2000">
              <a:latin typeface="Times New Roman" panose="02020603050405020304" pitchFamily="18" charset="0"/>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latin typeface="Times New Roman" panose="02020603050405020304" pitchFamily="18" charset="0"/>
              </a:rPr>
              <a:t>服务端：监听指定端口；接受客户端连接；接收客户端发送的消息；向客户端返回响应（包含接收数据的长度）。</a:t>
            </a:r>
            <a:endParaRPr lang="zh-CN" altLang="en-US" sz="2000">
              <a:latin typeface="Times New Roman" panose="02020603050405020304" pitchFamily="18" charset="0"/>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latin typeface="Times New Roman" panose="02020603050405020304" pitchFamily="18" charset="0"/>
              </a:rPr>
              <a:t>客户端：连接到</a:t>
            </a:r>
            <a:r>
              <a:rPr lang="en-US" altLang="zh-CN" sz="2000">
                <a:latin typeface="Times New Roman" panose="02020603050405020304" pitchFamily="18" charset="0"/>
              </a:rPr>
              <a:t>TCP</a:t>
            </a:r>
            <a:r>
              <a:rPr lang="zh-CN" altLang="en-US" sz="2000">
                <a:latin typeface="Times New Roman" panose="02020603050405020304" pitchFamily="18" charset="0"/>
              </a:rPr>
              <a:t>服务器；向服务器发送指定消息；接收服务器响应并显示。</a:t>
            </a:r>
            <a:endParaRPr lang="zh-CN" altLang="en-US" sz="2000">
              <a:latin typeface="Times New Roman" panose="02020603050405020304" pitchFamily="18" charset="0"/>
            </a:endParaRPr>
          </a:p>
          <a:p>
            <a:pPr algn="l" defTabSz="914400" fontAlgn="auto">
              <a:lnSpc>
                <a:spcPct val="150000"/>
              </a:lnSpc>
              <a:spcBef>
                <a:spcPts val="1000"/>
              </a:spcBef>
              <a:buClrTx/>
              <a:buSzTx/>
              <a:buFont typeface="Wingdings" panose="05000000000000000000" pitchFamily="2" charset="2"/>
            </a:pPr>
            <a:r>
              <a:rPr lang="zh-CN" altLang="en-US" sz="2000">
                <a:latin typeface="Times New Roman" panose="02020603050405020304" pitchFamily="18" charset="0"/>
              </a:rPr>
              <a:t>在现有功能的基础上，修改</a:t>
            </a:r>
            <a:r>
              <a:rPr lang="en-US" altLang="zh-CN" sz="2000">
                <a:latin typeface="Times New Roman" panose="02020603050405020304" pitchFamily="18" charset="0"/>
              </a:rPr>
              <a:t> TCP </a:t>
            </a:r>
            <a:r>
              <a:rPr lang="zh-CN" altLang="en-US" sz="2000">
                <a:latin typeface="Times New Roman" panose="02020603050405020304" pitchFamily="18" charset="0"/>
              </a:rPr>
              <a:t>和</a:t>
            </a:r>
            <a:r>
              <a:rPr lang="en-US" altLang="zh-CN" sz="2000">
                <a:latin typeface="Times New Roman" panose="02020603050405020304" pitchFamily="18" charset="0"/>
              </a:rPr>
              <a:t> QUIC </a:t>
            </a:r>
            <a:r>
              <a:rPr lang="zh-CN" altLang="en-US" sz="2000">
                <a:latin typeface="Times New Roman" panose="02020603050405020304" pitchFamily="18" charset="0"/>
              </a:rPr>
              <a:t>程序，实现大文件传输功能，并在不同网络条件下测试吞吐量；</a:t>
            </a:r>
            <a:endParaRPr lang="zh-CN" altLang="en-US" sz="2000">
              <a:latin typeface="Times New Roman" panose="02020603050405020304" pitchFamily="18" charset="0"/>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solidFill>
                  <a:srgbClr val="000000"/>
                </a:solidFill>
                <a:latin typeface="Times New Roman" panose="02020603050405020304" pitchFamily="18" charset="0"/>
                <a:ea typeface="宋体" panose="02010600030101010101" pitchFamily="2" charset="-122"/>
              </a:rPr>
              <a:t>三种不同网络条件：正常网络（无丢包）；</a:t>
            </a:r>
            <a:r>
              <a:rPr lang="en-US" altLang="zh-CN" sz="2000">
                <a:solidFill>
                  <a:srgbClr val="000000"/>
                </a:solidFill>
                <a:latin typeface="Times New Roman" panose="02020603050405020304" pitchFamily="18" charset="0"/>
                <a:ea typeface="宋体" panose="02010600030101010101" pitchFamily="2" charset="-122"/>
              </a:rPr>
              <a:t>5% </a:t>
            </a:r>
            <a:r>
              <a:rPr lang="zh-CN" altLang="en-US" sz="2000">
                <a:solidFill>
                  <a:srgbClr val="000000"/>
                </a:solidFill>
                <a:latin typeface="Times New Roman" panose="02020603050405020304" pitchFamily="18" charset="0"/>
                <a:ea typeface="宋体" panose="02010600030101010101" pitchFamily="2" charset="-122"/>
              </a:rPr>
              <a:t>丢包率；</a:t>
            </a:r>
            <a:r>
              <a:rPr lang="en-US" altLang="zh-CN" sz="2000">
                <a:solidFill>
                  <a:srgbClr val="000000"/>
                </a:solidFill>
                <a:latin typeface="Times New Roman" panose="02020603050405020304" pitchFamily="18" charset="0"/>
                <a:ea typeface="宋体" panose="02010600030101010101" pitchFamily="2" charset="-122"/>
              </a:rPr>
              <a:t> 100ms </a:t>
            </a:r>
            <a:r>
              <a:rPr lang="zh-CN" altLang="en-US" sz="2000">
                <a:solidFill>
                  <a:srgbClr val="000000"/>
                </a:solidFill>
                <a:latin typeface="Times New Roman" panose="02020603050405020304" pitchFamily="18" charset="0"/>
                <a:ea typeface="宋体" panose="02010600030101010101" pitchFamily="2" charset="-122"/>
              </a:rPr>
              <a:t>延迟。</a:t>
            </a:r>
            <a:endParaRPr lang="zh-CN" altLang="en-US" sz="2000">
              <a:solidFill>
                <a:srgbClr val="000000"/>
              </a:solidFill>
              <a:latin typeface="Times New Roman" panose="02020603050405020304" pitchFamily="18" charset="0"/>
              <a:ea typeface="宋体" panose="02010600030101010101" pitchFamily="2" charset="-122"/>
            </a:endParaRPr>
          </a:p>
          <a:p>
            <a:pPr marL="752475" indent="-285750" algn="l" defTabSz="914400" fontAlgn="auto">
              <a:lnSpc>
                <a:spcPct val="125000"/>
              </a:lnSpc>
              <a:spcBef>
                <a:spcPts val="1000"/>
              </a:spcBef>
              <a:buClrTx/>
              <a:buSzTx/>
              <a:buFont typeface="Wingdings" panose="05000000000000000000" pitchFamily="2" charset="2"/>
              <a:buChar char="l"/>
            </a:pPr>
            <a:r>
              <a:rPr lang="zh-CN" altLang="en-US" sz="2000">
                <a:solidFill>
                  <a:srgbClr val="000000"/>
                </a:solidFill>
                <a:latin typeface="Times New Roman" panose="02020603050405020304" pitchFamily="18" charset="0"/>
                <a:ea typeface="宋体" panose="02010600030101010101" pitchFamily="2" charset="-122"/>
              </a:rPr>
              <a:t>计算并对比两种协议的吞吐量（</a:t>
            </a:r>
            <a:r>
              <a:rPr lang="en-US" altLang="zh-CN" sz="2000">
                <a:solidFill>
                  <a:srgbClr val="000000"/>
                </a:solidFill>
                <a:latin typeface="Times New Roman" panose="02020603050405020304" pitchFamily="18" charset="0"/>
                <a:ea typeface="宋体" panose="02010600030101010101" pitchFamily="2" charset="-122"/>
              </a:rPr>
              <a:t>MB/s</a:t>
            </a:r>
            <a:r>
              <a:rPr lang="zh-CN" altLang="en-US" sz="2000">
                <a:solidFill>
                  <a:srgbClr val="000000"/>
                </a:solidFill>
                <a:latin typeface="Times New Roman" panose="02020603050405020304" pitchFamily="18" charset="0"/>
                <a:ea typeface="宋体" panose="02010600030101010101" pitchFamily="2" charset="-122"/>
              </a:rPr>
              <a:t>）</a:t>
            </a:r>
            <a:endParaRPr lang="zh-CN" altLang="en-US" sz="2000">
              <a:solidFill>
                <a:srgbClr val="000000"/>
              </a:solidFill>
              <a:latin typeface="Times New Roman" panose="02020603050405020304" pitchFamily="18" charset="0"/>
              <a:ea typeface="宋体" panose="02010600030101010101" pitchFamily="2" charset="-122"/>
            </a:endParaRPr>
          </a:p>
          <a:p>
            <a:pPr indent="457200" algn="just" defTabSz="266700" fontAlgn="auto">
              <a:lnSpc>
                <a:spcPct val="150000"/>
              </a:lnSpc>
              <a:spcBef>
                <a:spcPct val="0"/>
              </a:spcBef>
              <a:spcAft>
                <a:spcPct val="0"/>
              </a:spcAft>
            </a:pPr>
            <a:r>
              <a:rPr lang="zh-CN" altLang="en-US" sz="2000">
                <a:solidFill>
                  <a:srgbClr val="000000"/>
                </a:solidFill>
                <a:latin typeface="Times New Roman" panose="02020603050405020304" pitchFamily="18" charset="0"/>
                <a:ea typeface="宋体" panose="02010600030101010101" pitchFamily="2" charset="-122"/>
              </a:rPr>
              <a:t>本次实验围绕</a:t>
            </a:r>
            <a:r>
              <a:rPr lang="en-US" altLang="zh-CN" sz="2000">
                <a:solidFill>
                  <a:srgbClr val="000000"/>
                </a:solidFill>
                <a:latin typeface="Times New Roman" panose="02020603050405020304" pitchFamily="18" charset="0"/>
                <a:ea typeface="宋体" panose="02010600030101010101" pitchFamily="2" charset="-122"/>
              </a:rPr>
              <a:t> TCP/IP </a:t>
            </a:r>
            <a:r>
              <a:rPr lang="zh-CN" altLang="en-US" sz="2000">
                <a:solidFill>
                  <a:srgbClr val="000000"/>
                </a:solidFill>
                <a:latin typeface="Times New Roman" panose="02020603050405020304" pitchFamily="18" charset="0"/>
                <a:ea typeface="宋体" panose="02010600030101010101" pitchFamily="2" charset="-122"/>
              </a:rPr>
              <a:t>协议栈的传输层协议的实现这一问题展开，要求学员在理解</a:t>
            </a:r>
            <a:r>
              <a:rPr lang="en-US" altLang="zh-CN" sz="2000">
                <a:solidFill>
                  <a:srgbClr val="000000"/>
                </a:solidFill>
                <a:latin typeface="Times New Roman" panose="02020603050405020304" pitchFamily="18" charset="0"/>
                <a:ea typeface="宋体" panose="02010600030101010101" pitchFamily="2" charset="-122"/>
              </a:rPr>
              <a:t> TCP</a:t>
            </a:r>
            <a:r>
              <a:rPr lang="zh-CN" altLang="en-US" sz="2000">
                <a:solidFill>
                  <a:srgbClr val="000000"/>
                </a:solidFill>
                <a:latin typeface="Times New Roman" panose="02020603050405020304" pitchFamily="18" charset="0"/>
                <a:ea typeface="宋体" panose="02010600030101010101" pitchFamily="2" charset="-122"/>
              </a:rPr>
              <a:t>、</a:t>
            </a:r>
            <a:r>
              <a:rPr lang="en-US" altLang="zh-CN" sz="2000">
                <a:solidFill>
                  <a:srgbClr val="000000"/>
                </a:solidFill>
                <a:latin typeface="Times New Roman" panose="02020603050405020304" pitchFamily="18" charset="0"/>
                <a:ea typeface="宋体" panose="02010600030101010101" pitchFamily="2" charset="-122"/>
              </a:rPr>
              <a:t>QUIC</a:t>
            </a:r>
            <a:r>
              <a:rPr lang="zh-CN" altLang="en-US" sz="2000">
                <a:solidFill>
                  <a:srgbClr val="000000"/>
                </a:solidFill>
                <a:latin typeface="Times New Roman" panose="02020603050405020304" pitchFamily="18" charset="0"/>
                <a:ea typeface="宋体" panose="02010600030101010101" pitchFamily="2" charset="-122"/>
              </a:rPr>
              <a:t>协议原理的基础上，深入探究技术细节，动手实现</a:t>
            </a:r>
            <a:r>
              <a:rPr lang="en-US" altLang="zh-CN" sz="2000">
                <a:solidFill>
                  <a:srgbClr val="000000"/>
                </a:solidFill>
                <a:latin typeface="Times New Roman" panose="02020603050405020304" pitchFamily="18" charset="0"/>
                <a:ea typeface="宋体" panose="02010600030101010101" pitchFamily="2" charset="-122"/>
              </a:rPr>
              <a:t> TCP</a:t>
            </a:r>
            <a:r>
              <a:rPr lang="zh-CN" altLang="en-US" sz="2000">
                <a:solidFill>
                  <a:srgbClr val="000000"/>
                </a:solidFill>
                <a:latin typeface="Times New Roman" panose="02020603050405020304" pitchFamily="18" charset="0"/>
                <a:ea typeface="宋体" panose="02010600030101010101" pitchFamily="2" charset="-122"/>
              </a:rPr>
              <a:t>、</a:t>
            </a:r>
            <a:r>
              <a:rPr lang="en-US" altLang="zh-CN" sz="2000">
                <a:solidFill>
                  <a:srgbClr val="000000"/>
                </a:solidFill>
                <a:latin typeface="Times New Roman" panose="02020603050405020304" pitchFamily="18" charset="0"/>
                <a:ea typeface="宋体" panose="02010600030101010101" pitchFamily="2" charset="-122"/>
              </a:rPr>
              <a:t>QUIC</a:t>
            </a:r>
            <a:r>
              <a:rPr lang="zh-CN" altLang="en-US" sz="2000">
                <a:solidFill>
                  <a:srgbClr val="000000"/>
                </a:solidFill>
                <a:latin typeface="Times New Roman" panose="02020603050405020304" pitchFamily="18" charset="0"/>
                <a:ea typeface="宋体" panose="02010600030101010101" pitchFamily="2" charset="-122"/>
              </a:rPr>
              <a:t>协议的</a:t>
            </a:r>
            <a:r>
              <a:rPr lang="en-US" altLang="zh-CN" sz="2000">
                <a:solidFill>
                  <a:srgbClr val="000000"/>
                </a:solidFill>
                <a:latin typeface="Times New Roman" panose="02020603050405020304" pitchFamily="18" charset="0"/>
                <a:ea typeface="宋体" panose="02010600030101010101" pitchFamily="2" charset="-122"/>
              </a:rPr>
              <a:t>C</a:t>
            </a:r>
            <a:r>
              <a:rPr lang="zh-CN" altLang="en-US" sz="2000">
                <a:solidFill>
                  <a:srgbClr val="000000"/>
                </a:solidFill>
                <a:latin typeface="Times New Roman" panose="02020603050405020304" pitchFamily="18" charset="0"/>
                <a:ea typeface="宋体" panose="02010600030101010101" pitchFamily="2" charset="-122"/>
              </a:rPr>
              <a:t>程序，并根据实验要求撰写实验报告，分析实验结果。</a:t>
            </a:r>
            <a:endParaRPr lang="zh-CN" altLang="en-US" sz="2000">
              <a:solidFill>
                <a:srgbClr val="000000"/>
              </a:solidFill>
              <a:latin typeface="Times New Roman" panose="02020603050405020304" pitchFamily="18" charset="0"/>
              <a:ea typeface="宋体" panose="02010600030101010101" pitchFamily="2" charset="-12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dirty="0"/>
              <a:t>实验工具及环境</a:t>
            </a:r>
            <a:r>
              <a:rPr lang="zh-CN" altLang="en-US" sz="3200" dirty="0"/>
              <a:t>配置</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dirty="0"/>
              <a:t>实验工具及相关</a:t>
            </a:r>
            <a:r>
              <a:rPr lang="zh-CN" altLang="en-US" sz="2800" dirty="0"/>
              <a:t>教程</a:t>
            </a:r>
            <a:endParaRPr lang="zh-CN" altLang="en-US"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descr="屏幕截图 2025-11-04 122543"/>
          <p:cNvPicPr>
            <a:picLocks noChangeAspect="1"/>
          </p:cNvPicPr>
          <p:nvPr/>
        </p:nvPicPr>
        <p:blipFill>
          <a:blip r:embed="rId5"/>
          <a:srcRect t="34932" r="-3843" b="38402"/>
          <a:stretch>
            <a:fillRect/>
          </a:stretch>
        </p:blipFill>
        <p:spPr>
          <a:xfrm>
            <a:off x="9324340" y="1049020"/>
            <a:ext cx="840740" cy="741680"/>
          </a:xfrm>
          <a:prstGeom prst="rect">
            <a:avLst/>
          </a:prstGeom>
        </p:spPr>
      </p:pic>
      <p:pic>
        <p:nvPicPr>
          <p:cNvPr id="8" name="图片 7" descr="屏幕截图 2025-11-04 122543"/>
          <p:cNvPicPr>
            <a:picLocks noChangeAspect="1"/>
          </p:cNvPicPr>
          <p:nvPr/>
        </p:nvPicPr>
        <p:blipFill>
          <a:blip r:embed="rId5"/>
          <a:srcRect l="392" t="70160"/>
          <a:stretch>
            <a:fillRect/>
          </a:stretch>
        </p:blipFill>
        <p:spPr>
          <a:xfrm>
            <a:off x="9324340" y="2409825"/>
            <a:ext cx="806450" cy="829945"/>
          </a:xfrm>
          <a:prstGeom prst="rect">
            <a:avLst/>
          </a:prstGeom>
        </p:spPr>
      </p:pic>
      <p:pic>
        <p:nvPicPr>
          <p:cNvPr id="9" name="图片 8" descr="vs"/>
          <p:cNvPicPr>
            <a:picLocks noChangeAspect="1"/>
          </p:cNvPicPr>
          <p:nvPr/>
        </p:nvPicPr>
        <p:blipFill>
          <a:blip r:embed="rId6"/>
          <a:stretch>
            <a:fillRect/>
          </a:stretch>
        </p:blipFill>
        <p:spPr>
          <a:xfrm>
            <a:off x="10419080" y="1735455"/>
            <a:ext cx="787400" cy="744220"/>
          </a:xfrm>
          <a:prstGeom prst="rect">
            <a:avLst/>
          </a:prstGeom>
        </p:spPr>
      </p:pic>
      <p:sp>
        <p:nvSpPr>
          <p:cNvPr id="5" name="文本框 4"/>
          <p:cNvSpPr txBox="1"/>
          <p:nvPr/>
        </p:nvSpPr>
        <p:spPr>
          <a:xfrm>
            <a:off x="586105" y="1083310"/>
            <a:ext cx="7763510" cy="5974715"/>
          </a:xfrm>
          <a:prstGeom prst="rect">
            <a:avLst/>
          </a:prstGeom>
        </p:spPr>
        <p:txBody>
          <a:bodyPr wrap="square">
            <a:spAutoFit/>
          </a:bodyPr>
          <a:p>
            <a:pPr marL="457200" indent="-457200" algn="l" defTabSz="914400" fontAlgn="auto">
              <a:lnSpc>
                <a:spcPct val="150000"/>
              </a:lnSpc>
              <a:spcBef>
                <a:spcPts val="1000"/>
              </a:spcBef>
              <a:buClrTx/>
              <a:buSzTx/>
              <a:buFont typeface="Wingdings" panose="05000000000000000000" pitchFamily="2" charset="2"/>
              <a:buChar char="Ø"/>
            </a:pPr>
            <a:r>
              <a:rPr lang="en-US" altLang="zh-CN" sz="2400"/>
              <a:t>C</a:t>
            </a:r>
            <a:r>
              <a:rPr lang="zh-CN" altLang="en-US" sz="2400"/>
              <a:t>语言开发环境：VSCode，</a:t>
            </a:r>
            <a:r>
              <a:rPr lang="zh-CN" altLang="en-US" sz="2400">
                <a:hlinkClick r:id="rId7" action="ppaction://hlinkfile"/>
              </a:rPr>
              <a:t>官网</a:t>
            </a:r>
            <a:r>
              <a:rPr lang="zh-CN" altLang="en-US" sz="2400"/>
              <a:t>，MinGW</a:t>
            </a:r>
            <a:r>
              <a:rPr lang="zh-CN" altLang="en-US" sz="2400">
                <a:hlinkClick r:id="rId8" action="ppaction://hlinkfile"/>
              </a:rPr>
              <a:t>网址</a:t>
            </a:r>
            <a:r>
              <a:rPr lang="zh-CN" altLang="en-US" sz="2400"/>
              <a:t>，配置环境变量。</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en-US" altLang="zh-CN" sz="2400"/>
              <a:t>Rust</a:t>
            </a:r>
            <a:r>
              <a:rPr lang="zh-CN" altLang="en-US" sz="2400"/>
              <a:t>开发环境：</a:t>
            </a:r>
            <a:r>
              <a:rPr lang="en-US" altLang="zh-CN" sz="2400"/>
              <a:t>Rust</a:t>
            </a:r>
            <a:r>
              <a:rPr lang="zh-CN" altLang="en-US" sz="2400">
                <a:hlinkClick r:id="rId9" action="ppaction://hlinkfile"/>
              </a:rPr>
              <a:t>官网</a:t>
            </a:r>
            <a:r>
              <a:rPr lang="zh-CN" altLang="en-US" sz="2400"/>
              <a:t>。</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en-US" altLang="zh-CN" sz="2400"/>
              <a:t>C++</a:t>
            </a:r>
            <a:r>
              <a:rPr lang="zh-CN" altLang="en-US" sz="2400"/>
              <a:t>构建工具：</a:t>
            </a:r>
            <a:r>
              <a:rPr lang="en-US" altLang="zh-CN" sz="2400"/>
              <a:t>Visual Studio Build Tools</a:t>
            </a:r>
            <a:r>
              <a:rPr lang="zh-CN" altLang="en-US" sz="2400">
                <a:hlinkClick r:id="rId10" action="ppaction://hlinkfile"/>
              </a:rPr>
              <a:t>官网</a:t>
            </a:r>
            <a:r>
              <a:rPr lang="zh-CN" altLang="en-US" sz="2400"/>
              <a:t>。</a:t>
            </a:r>
            <a:endParaRPr lang="en-US" altLang="zh-CN" sz="2400"/>
          </a:p>
          <a:p>
            <a:pPr marL="457200" indent="-457200" algn="l" defTabSz="914400" fontAlgn="auto">
              <a:lnSpc>
                <a:spcPct val="150000"/>
              </a:lnSpc>
              <a:spcBef>
                <a:spcPts val="1000"/>
              </a:spcBef>
              <a:buClrTx/>
              <a:buSzTx/>
              <a:buFont typeface="Wingdings" panose="05000000000000000000" pitchFamily="2" charset="2"/>
              <a:buChar char="Ø"/>
            </a:pPr>
            <a:r>
              <a:rPr lang="en-US" altLang="zh-CN" sz="2400"/>
              <a:t>CMake </a:t>
            </a:r>
            <a:r>
              <a:rPr lang="zh-CN" altLang="zh-CN" sz="2400">
                <a:hlinkClick r:id="rId11" action="ppaction://hlinkfile"/>
              </a:rPr>
              <a:t>官网</a:t>
            </a:r>
            <a:r>
              <a:rPr lang="zh-CN" altLang="zh-CN" sz="2400"/>
              <a:t>，环境配置</a:t>
            </a:r>
            <a:r>
              <a:rPr lang="zh-CN" altLang="zh-CN" sz="2400">
                <a:hlinkClick r:id="rId12" action="ppaction://hlinkfile"/>
              </a:rPr>
              <a:t>参考</a:t>
            </a:r>
            <a:r>
              <a:rPr lang="zh-CN" altLang="zh-CN" sz="2400"/>
              <a:t>。</a:t>
            </a:r>
            <a:endParaRPr lang="zh-CN" altLang="zh-CN" sz="2400"/>
          </a:p>
          <a:p>
            <a:pPr marL="457200" indent="-457200" algn="l" defTabSz="914400" fontAlgn="auto">
              <a:lnSpc>
                <a:spcPct val="150000"/>
              </a:lnSpc>
              <a:spcBef>
                <a:spcPts val="1000"/>
              </a:spcBef>
              <a:buClrTx/>
              <a:buSzTx/>
              <a:buFont typeface="Wingdings" panose="05000000000000000000" pitchFamily="2" charset="2"/>
              <a:buChar char="Ø"/>
            </a:pPr>
            <a:r>
              <a:rPr lang="en-US" altLang="zh-CN" sz="2400"/>
              <a:t>NASM</a:t>
            </a:r>
            <a:r>
              <a:rPr lang="zh-CN" altLang="en-US" sz="2400"/>
              <a:t>编译器</a:t>
            </a:r>
            <a:r>
              <a:rPr lang="zh-CN" altLang="zh-CN" sz="2400"/>
              <a:t>，下载</a:t>
            </a:r>
            <a:r>
              <a:rPr lang="zh-CN" altLang="zh-CN" sz="2400">
                <a:hlinkClick r:id="rId13" action="ppaction://hlinkfile"/>
              </a:rPr>
              <a:t>官网</a:t>
            </a:r>
            <a:r>
              <a:rPr lang="zh-CN" altLang="zh-CN" sz="2400"/>
              <a:t>。</a:t>
            </a:r>
            <a:endParaRPr lang="zh-CN" altLang="zh-CN" sz="2400"/>
          </a:p>
          <a:p>
            <a:pPr marL="457200" indent="-457200" algn="l" defTabSz="914400" fontAlgn="auto">
              <a:lnSpc>
                <a:spcPct val="150000"/>
              </a:lnSpc>
              <a:spcBef>
                <a:spcPts val="1000"/>
              </a:spcBef>
              <a:buClrTx/>
              <a:buSzTx/>
              <a:buFont typeface="Wingdings" panose="05000000000000000000" pitchFamily="2" charset="2"/>
              <a:buChar char="Ø"/>
            </a:pPr>
            <a:r>
              <a:rPr lang="en-US" altLang="zh-CN" sz="2400"/>
              <a:t>clang</a:t>
            </a:r>
            <a:r>
              <a:rPr lang="zh-CN" altLang="en-US" sz="2400"/>
              <a:t>编译器</a:t>
            </a:r>
            <a:r>
              <a:rPr lang="zh-CN" altLang="zh-CN" sz="2400"/>
              <a:t>，下载教程可以参照</a:t>
            </a:r>
            <a:r>
              <a:rPr lang="zh-CN" altLang="zh-CN" sz="2400">
                <a:hlinkClick r:id="rId14" action="ppaction://hlinkfile"/>
              </a:rPr>
              <a:t>网址</a:t>
            </a:r>
            <a:r>
              <a:rPr lang="zh-CN" altLang="zh-CN" sz="2400"/>
              <a:t>。</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r>
              <a:rPr lang="zh-CN" altLang="en-US" sz="2400">
                <a:sym typeface="+mn-ea"/>
              </a:rPr>
              <a:t>网络分析：</a:t>
            </a:r>
            <a:r>
              <a:rPr lang="en-US" altLang="zh-CN" sz="2400">
                <a:sym typeface="+mn-ea"/>
              </a:rPr>
              <a:t>W</a:t>
            </a:r>
            <a:r>
              <a:rPr lang="zh-CN" altLang="en-US" sz="2400">
                <a:sym typeface="+mn-ea"/>
              </a:rPr>
              <a:t>ireshark抓包工具。</a:t>
            </a:r>
            <a:r>
              <a:rPr lang="zh-CN" altLang="en-US" sz="2400">
                <a:sym typeface="+mn-ea"/>
                <a:hlinkClick r:id="rId15" action="ppaction://hlinkfile"/>
              </a:rPr>
              <a:t>官网</a:t>
            </a:r>
            <a:endParaRPr lang="zh-CN" altLang="en-US" sz="2400"/>
          </a:p>
          <a:p>
            <a:pPr marL="457200" indent="-457200" algn="l" defTabSz="914400" fontAlgn="auto">
              <a:lnSpc>
                <a:spcPct val="150000"/>
              </a:lnSpc>
              <a:spcBef>
                <a:spcPts val="1000"/>
              </a:spcBef>
              <a:buClrTx/>
              <a:buSzTx/>
              <a:buFont typeface="Wingdings" panose="05000000000000000000" pitchFamily="2" charset="2"/>
              <a:buChar char="Ø"/>
            </a:pPr>
            <a:endParaRPr lang="zh-CN" altLang="en-US" sz="2400"/>
          </a:p>
        </p:txBody>
      </p:sp>
      <p:pic>
        <p:nvPicPr>
          <p:cNvPr id="2" name="图片 1"/>
          <p:cNvPicPr>
            <a:picLocks noChangeAspect="1"/>
          </p:cNvPicPr>
          <p:nvPr/>
        </p:nvPicPr>
        <p:blipFill>
          <a:blip r:embed="rId16"/>
          <a:srcRect l="9161" t="6083" r="32789" b="19228"/>
          <a:stretch>
            <a:fillRect/>
          </a:stretch>
        </p:blipFill>
        <p:spPr>
          <a:xfrm>
            <a:off x="10514330" y="3166110"/>
            <a:ext cx="603250" cy="865505"/>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7832813"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TCP</a:t>
            </a:r>
            <a:r>
              <a:rPr lang="zh-CN" altLang="en-US" sz="3200" dirty="0"/>
              <a:t>协议原理回顾</a:t>
            </a:r>
            <a:endParaRPr lang="en-US" altLang="zh-CN"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37672" y="2756078"/>
            <a:ext cx="4262120" cy="88265"/>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657225" y="1515745"/>
            <a:ext cx="5438140" cy="3787775"/>
          </a:xfrm>
        </p:spPr>
        <p:txBody>
          <a:bodyPr/>
          <a:lstStyle/>
          <a:p>
            <a:pPr indent="457200" algn="l">
              <a:lnSpc>
                <a:spcPct val="150000"/>
              </a:lnSpc>
              <a:buClrTx/>
              <a:buSzTx/>
              <a:buNone/>
            </a:pPr>
            <a:r>
              <a:rPr lang="zh-CN" altLang="en-US" sz="2400" b="0">
                <a:solidFill>
                  <a:schemeClr val="tx1"/>
                </a:solidFill>
                <a:latin typeface="+mn-lt"/>
                <a:ea typeface="+mn-ea"/>
              </a:rPr>
              <a:t>TCP/IP协议栈是互联网通信的核心框架</a:t>
            </a:r>
            <a:r>
              <a:rPr lang="zh-CN" altLang="en-US" sz="2400" b="0">
                <a:solidFill>
                  <a:schemeClr val="tx1"/>
                </a:solidFill>
                <a:latin typeface="+mn-lt"/>
                <a:ea typeface="+mn-ea"/>
                <a:sym typeface="+mn-ea"/>
              </a:rPr>
              <a:t>，其在一定程度上参考了七层ISO模型。</a:t>
            </a:r>
            <a:endParaRPr lang="zh-CN" altLang="en-US" sz="2400" b="0">
              <a:solidFill>
                <a:schemeClr val="tx1"/>
              </a:solidFill>
              <a:latin typeface="+mn-lt"/>
              <a:ea typeface="+mn-ea"/>
              <a:sym typeface="+mn-ea"/>
            </a:endParaRPr>
          </a:p>
          <a:p>
            <a:pPr indent="457200" algn="l">
              <a:lnSpc>
                <a:spcPct val="150000"/>
              </a:lnSpc>
              <a:buClrTx/>
              <a:buSzTx/>
              <a:buNone/>
            </a:pPr>
            <a:r>
              <a:rPr lang="zh-CN" altLang="en-US" sz="2400" b="0">
                <a:solidFill>
                  <a:schemeClr val="tx1"/>
                </a:solidFill>
                <a:latin typeface="+mn-lt"/>
                <a:ea typeface="+mn-ea"/>
              </a:rPr>
              <a:t>本实验主要关注</a:t>
            </a:r>
            <a:r>
              <a:rPr lang="en-US" altLang="zh-CN" sz="2400" b="0">
                <a:solidFill>
                  <a:schemeClr val="tx1"/>
                </a:solidFill>
                <a:latin typeface="+mn-lt"/>
                <a:ea typeface="+mn-ea"/>
              </a:rPr>
              <a:t>TCP/IP</a:t>
            </a:r>
            <a:r>
              <a:rPr lang="zh-CN" altLang="en-US" sz="2400" b="0">
                <a:solidFill>
                  <a:schemeClr val="tx1"/>
                </a:solidFill>
                <a:latin typeface="+mn-lt"/>
                <a:ea typeface="+mn-ea"/>
              </a:rPr>
              <a:t>协议中的传输层。传输层的主要协议有UDP、</a:t>
            </a:r>
            <a:r>
              <a:rPr lang="zh-CN" altLang="en-US" sz="2400" b="0">
                <a:solidFill>
                  <a:schemeClr val="tx1"/>
                </a:solidFill>
                <a:latin typeface="+mn-lt"/>
                <a:ea typeface="+mn-ea"/>
              </a:rPr>
              <a:t>TCP，用于实现端对端的数据传输。</a:t>
            </a:r>
            <a:endParaRPr lang="zh-CN" altLang="en-US" sz="2400" b="0">
              <a:solidFill>
                <a:schemeClr val="tx1"/>
              </a:solidFill>
              <a:latin typeface="+mn-lt"/>
              <a:ea typeface="+mn-ea"/>
            </a:endParaRPr>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TCP/IP</a:t>
            </a:r>
            <a:r>
              <a:rPr lang="zh-CN" altLang="en-US" sz="2800" dirty="0"/>
              <a:t>协议栈</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3"/>
          <a:stretch>
            <a:fillRect/>
          </a:stretch>
        </p:blipFill>
        <p:spPr>
          <a:xfrm>
            <a:off x="6179218" y="1123766"/>
            <a:ext cx="5562658" cy="4610743"/>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657225" y="1185545"/>
            <a:ext cx="10986135" cy="5476875"/>
          </a:xfrm>
        </p:spPr>
        <p:txBody>
          <a:bodyPr/>
          <a:lstStyle/>
          <a:p>
            <a:pPr indent="457200" algn="l">
              <a:lnSpc>
                <a:spcPct val="150000"/>
              </a:lnSpc>
              <a:buClrTx/>
              <a:buSzTx/>
              <a:buNone/>
            </a:pPr>
            <a:r>
              <a:rPr lang="zh-CN" altLang="en-US" sz="2400" b="0">
                <a:solidFill>
                  <a:schemeClr val="tx1"/>
                </a:solidFill>
                <a:latin typeface="+mn-lt"/>
                <a:ea typeface="+mn-ea"/>
              </a:rPr>
              <a:t>传输层主要有两个性质不同的协议：</a:t>
            </a:r>
            <a:r>
              <a:rPr lang="en-US" altLang="zh-CN" sz="2400">
                <a:solidFill>
                  <a:schemeClr val="tx1"/>
                </a:solidFill>
                <a:latin typeface="+mn-lt"/>
                <a:ea typeface="+mn-ea"/>
              </a:rPr>
              <a:t>TCP</a:t>
            </a:r>
            <a:r>
              <a:rPr lang="zh-CN" altLang="en-US" sz="2400">
                <a:solidFill>
                  <a:schemeClr val="tx1"/>
                </a:solidFill>
                <a:latin typeface="+mn-lt"/>
                <a:ea typeface="+mn-ea"/>
              </a:rPr>
              <a:t>传输控制协议</a:t>
            </a:r>
            <a:r>
              <a:rPr lang="zh-CN" altLang="en-US" sz="2400" b="0">
                <a:solidFill>
                  <a:schemeClr val="tx1"/>
                </a:solidFill>
                <a:latin typeface="+mn-lt"/>
                <a:ea typeface="+mn-ea"/>
              </a:rPr>
              <a:t>和</a:t>
            </a:r>
            <a:r>
              <a:rPr lang="en-US" altLang="zh-CN" sz="2400">
                <a:solidFill>
                  <a:schemeClr val="tx1"/>
                </a:solidFill>
                <a:latin typeface="+mn-lt"/>
                <a:ea typeface="+mn-ea"/>
              </a:rPr>
              <a:t>UDP</a:t>
            </a:r>
            <a:r>
              <a:rPr lang="zh-CN" altLang="en-US" sz="2400">
                <a:solidFill>
                  <a:schemeClr val="tx1"/>
                </a:solidFill>
                <a:latin typeface="+mn-lt"/>
                <a:ea typeface="+mn-ea"/>
              </a:rPr>
              <a:t>用户数据报协议</a:t>
            </a:r>
            <a:r>
              <a:rPr lang="zh-CN" altLang="en-US" sz="2400" b="0">
                <a:solidFill>
                  <a:schemeClr val="tx1"/>
                </a:solidFill>
                <a:latin typeface="+mn-lt"/>
                <a:ea typeface="+mn-ea"/>
              </a:rPr>
              <a:t>。</a:t>
            </a:r>
            <a:endParaRPr lang="zh-CN" altLang="en-US" sz="2400" b="0">
              <a:solidFill>
                <a:schemeClr val="tx1"/>
              </a:solidFill>
              <a:latin typeface="+mn-lt"/>
              <a:ea typeface="+mn-ea"/>
            </a:endParaRPr>
          </a:p>
          <a:p>
            <a:pPr indent="457200" algn="l">
              <a:lnSpc>
                <a:spcPct val="150000"/>
              </a:lnSpc>
              <a:buClrTx/>
              <a:buSzTx/>
              <a:buNone/>
            </a:pPr>
            <a:r>
              <a:rPr lang="en-US" altLang="zh-CN" sz="2400" b="0">
                <a:solidFill>
                  <a:schemeClr val="tx1"/>
                </a:solidFill>
                <a:latin typeface="+mn-lt"/>
                <a:ea typeface="+mn-ea"/>
              </a:rPr>
              <a:t>TCP</a:t>
            </a:r>
            <a:r>
              <a:rPr lang="zh-CN" altLang="en-US" sz="2400" b="0">
                <a:solidFill>
                  <a:schemeClr val="tx1"/>
                </a:solidFill>
                <a:latin typeface="+mn-lt"/>
                <a:ea typeface="+mn-ea"/>
              </a:rPr>
              <a:t>协议是一个</a:t>
            </a:r>
            <a:r>
              <a:rPr lang="zh-CN" altLang="en-US" sz="2400">
                <a:solidFill>
                  <a:schemeClr val="tx1"/>
                </a:solidFill>
                <a:latin typeface="+mn-lt"/>
                <a:ea typeface="+mn-ea"/>
              </a:rPr>
              <a:t>面向连接的</a:t>
            </a:r>
            <a:r>
              <a:rPr lang="zh-CN" altLang="en-US" sz="2400" b="0">
                <a:solidFill>
                  <a:schemeClr val="tx1"/>
                </a:solidFill>
                <a:latin typeface="+mn-lt"/>
                <a:ea typeface="+mn-ea"/>
              </a:rPr>
              <a:t>、</a:t>
            </a:r>
            <a:r>
              <a:rPr lang="zh-CN" altLang="en-US" sz="2400">
                <a:solidFill>
                  <a:schemeClr val="tx1"/>
                </a:solidFill>
                <a:latin typeface="+mn-lt"/>
                <a:ea typeface="+mn-ea"/>
              </a:rPr>
              <a:t>可靠的</a:t>
            </a:r>
            <a:r>
              <a:rPr lang="zh-CN" altLang="en-US" sz="2400" b="0">
                <a:solidFill>
                  <a:schemeClr val="tx1"/>
                </a:solidFill>
                <a:latin typeface="+mn-lt"/>
                <a:ea typeface="+mn-ea"/>
              </a:rPr>
              <a:t>传输协议，它提供一种可靠的字节流，能保证数据完整、无损并且按顺序到达。</a:t>
            </a:r>
            <a:r>
              <a:rPr lang="en-US" altLang="zh-CN" sz="2400" b="0">
                <a:solidFill>
                  <a:schemeClr val="tx1"/>
                </a:solidFill>
                <a:latin typeface="+mn-lt"/>
                <a:ea typeface="+mn-ea"/>
              </a:rPr>
              <a:t>TCP</a:t>
            </a:r>
            <a:r>
              <a:rPr lang="zh-CN" altLang="en-US" sz="2400" b="0">
                <a:solidFill>
                  <a:schemeClr val="tx1"/>
                </a:solidFill>
                <a:latin typeface="+mn-lt"/>
                <a:ea typeface="+mn-ea"/>
              </a:rPr>
              <a:t>尽量连续不断地测试网络的负载并且控制发送数据的速度以避免网络过载。另外，</a:t>
            </a:r>
            <a:r>
              <a:rPr lang="en-US" altLang="zh-CN" sz="2400" b="0">
                <a:solidFill>
                  <a:schemeClr val="tx1"/>
                </a:solidFill>
                <a:latin typeface="+mn-lt"/>
                <a:ea typeface="+mn-ea"/>
              </a:rPr>
              <a:t>TCP</a:t>
            </a:r>
            <a:r>
              <a:rPr lang="zh-CN" altLang="en-US" sz="2400" b="0">
                <a:solidFill>
                  <a:schemeClr val="tx1"/>
                </a:solidFill>
                <a:latin typeface="+mn-lt"/>
                <a:ea typeface="+mn-ea"/>
              </a:rPr>
              <a:t>试图将数据按照规定的顺序发送。</a:t>
            </a:r>
            <a:r>
              <a:rPr lang="en-US" altLang="zh-CN" sz="2400" b="0">
                <a:solidFill>
                  <a:schemeClr val="tx1"/>
                </a:solidFill>
                <a:latin typeface="+mn-lt"/>
                <a:ea typeface="+mn-ea"/>
              </a:rPr>
              <a:t>UDP</a:t>
            </a:r>
            <a:r>
              <a:rPr lang="zh-CN" altLang="en-US" sz="2400" b="0">
                <a:solidFill>
                  <a:schemeClr val="tx1"/>
                </a:solidFill>
                <a:latin typeface="+mn-lt"/>
                <a:ea typeface="+mn-ea"/>
              </a:rPr>
              <a:t>协议是一个</a:t>
            </a:r>
            <a:r>
              <a:rPr lang="zh-CN" altLang="en-US" sz="2400">
                <a:solidFill>
                  <a:schemeClr val="tx1"/>
                </a:solidFill>
                <a:latin typeface="+mn-lt"/>
                <a:ea typeface="+mn-ea"/>
              </a:rPr>
              <a:t>无连接</a:t>
            </a:r>
            <a:r>
              <a:rPr lang="zh-CN" altLang="en-US" sz="2400" b="0">
                <a:solidFill>
                  <a:schemeClr val="tx1"/>
                </a:solidFill>
                <a:latin typeface="+mn-lt"/>
                <a:ea typeface="+mn-ea"/>
              </a:rPr>
              <a:t>的数据报协议，是一个</a:t>
            </a:r>
            <a:r>
              <a:rPr lang="en-US" altLang="zh-CN" sz="2400" b="0">
                <a:solidFill>
                  <a:schemeClr val="tx1"/>
                </a:solidFill>
                <a:latin typeface="+mn-lt"/>
                <a:ea typeface="+mn-ea"/>
              </a:rPr>
              <a:t>“</a:t>
            </a:r>
            <a:r>
              <a:rPr lang="zh-CN" altLang="en-US" sz="2400" b="0">
                <a:solidFill>
                  <a:schemeClr val="tx1"/>
                </a:solidFill>
                <a:latin typeface="+mn-lt"/>
                <a:ea typeface="+mn-ea"/>
              </a:rPr>
              <a:t>尽力传递</a:t>
            </a:r>
            <a:r>
              <a:rPr lang="en-US" altLang="zh-CN" sz="2400" b="0">
                <a:solidFill>
                  <a:schemeClr val="tx1"/>
                </a:solidFill>
                <a:latin typeface="+mn-lt"/>
                <a:ea typeface="+mn-ea"/>
              </a:rPr>
              <a:t>”</a:t>
            </a:r>
            <a:r>
              <a:rPr lang="zh-CN" altLang="en-US" sz="2400" b="0">
                <a:solidFill>
                  <a:schemeClr val="tx1"/>
                </a:solidFill>
                <a:latin typeface="+mn-lt"/>
                <a:ea typeface="+mn-ea"/>
              </a:rPr>
              <a:t>和</a:t>
            </a:r>
            <a:r>
              <a:rPr lang="en-US" altLang="zh-CN" sz="2400" b="0">
                <a:solidFill>
                  <a:schemeClr val="tx1"/>
                </a:solidFill>
                <a:latin typeface="+mn-lt"/>
                <a:ea typeface="+mn-ea"/>
              </a:rPr>
              <a:t>“</a:t>
            </a:r>
            <a:r>
              <a:rPr lang="zh-CN" altLang="en-US" sz="2400">
                <a:solidFill>
                  <a:schemeClr val="tx1"/>
                </a:solidFill>
                <a:latin typeface="+mn-lt"/>
                <a:ea typeface="+mn-ea"/>
              </a:rPr>
              <a:t>不可靠</a:t>
            </a:r>
            <a:r>
              <a:rPr lang="en-US" altLang="zh-CN" sz="2400" b="0">
                <a:solidFill>
                  <a:schemeClr val="tx1"/>
                </a:solidFill>
                <a:latin typeface="+mn-lt"/>
                <a:ea typeface="+mn-ea"/>
              </a:rPr>
              <a:t>”</a:t>
            </a:r>
            <a:r>
              <a:rPr lang="zh-CN" altLang="en-US" sz="2400" b="0">
                <a:solidFill>
                  <a:schemeClr val="tx1"/>
                </a:solidFill>
                <a:latin typeface="+mn-lt"/>
                <a:ea typeface="+mn-ea"/>
              </a:rPr>
              <a:t>协议，不会对数据包是否已经到达目的地进行检查，并且不保证数据包按顺序到达。</a:t>
            </a:r>
            <a:endParaRPr lang="en-US" altLang="zh-CN" sz="2400" b="0">
              <a:solidFill>
                <a:schemeClr val="tx1"/>
              </a:solidFill>
              <a:latin typeface="+mn-lt"/>
              <a:ea typeface="+mn-ea"/>
            </a:endParaRPr>
          </a:p>
          <a:p>
            <a:pPr indent="457200" algn="l">
              <a:lnSpc>
                <a:spcPct val="150000"/>
              </a:lnSpc>
              <a:buClrTx/>
              <a:buSzTx/>
              <a:buNone/>
            </a:pPr>
            <a:r>
              <a:rPr lang="zh-CN" altLang="en-US" sz="2400" b="0">
                <a:solidFill>
                  <a:schemeClr val="tx1"/>
                </a:solidFill>
                <a:latin typeface="+mn-lt"/>
                <a:ea typeface="+mn-ea"/>
              </a:rPr>
              <a:t>总体来说，</a:t>
            </a:r>
            <a:r>
              <a:rPr lang="en-US" altLang="zh-CN" sz="2400" b="0">
                <a:solidFill>
                  <a:schemeClr val="tx1"/>
                </a:solidFill>
                <a:latin typeface="+mn-lt"/>
                <a:ea typeface="+mn-ea"/>
              </a:rPr>
              <a:t>TCP</a:t>
            </a:r>
            <a:r>
              <a:rPr lang="zh-CN" altLang="en-US" sz="2400" b="0">
                <a:solidFill>
                  <a:schemeClr val="tx1"/>
                </a:solidFill>
                <a:latin typeface="+mn-lt"/>
                <a:ea typeface="+mn-ea"/>
              </a:rPr>
              <a:t>协议传输效率低，但可靠性强；</a:t>
            </a:r>
            <a:r>
              <a:rPr lang="en-US" altLang="zh-CN" sz="2400" b="0">
                <a:solidFill>
                  <a:schemeClr val="tx1"/>
                </a:solidFill>
                <a:latin typeface="+mn-lt"/>
                <a:ea typeface="+mn-ea"/>
              </a:rPr>
              <a:t>UDP</a:t>
            </a:r>
            <a:r>
              <a:rPr lang="zh-CN" altLang="en-US" sz="2400" b="0">
                <a:solidFill>
                  <a:schemeClr val="tx1"/>
                </a:solidFill>
                <a:latin typeface="+mn-lt"/>
                <a:ea typeface="+mn-ea"/>
              </a:rPr>
              <a:t>协议传输效率高，但可靠性略低，适用于传输可靠性要求不高、体量小的数据（比如</a:t>
            </a:r>
            <a:r>
              <a:rPr lang="en-US" altLang="zh-CN" sz="2400" b="0">
                <a:solidFill>
                  <a:schemeClr val="tx1"/>
                </a:solidFill>
                <a:latin typeface="+mn-lt"/>
                <a:ea typeface="+mn-ea"/>
              </a:rPr>
              <a:t>QQ</a:t>
            </a:r>
            <a:r>
              <a:rPr lang="zh-CN" altLang="en-US" sz="2400" b="0">
                <a:solidFill>
                  <a:schemeClr val="tx1"/>
                </a:solidFill>
                <a:latin typeface="+mn-lt"/>
                <a:ea typeface="+mn-ea"/>
              </a:rPr>
              <a:t>聊天数据）。</a:t>
            </a:r>
            <a:endParaRPr lang="zh-CN" altLang="en-US" sz="2400" b="0">
              <a:solidFill>
                <a:schemeClr val="tx1"/>
              </a:solidFill>
              <a:latin typeface="+mn-lt"/>
              <a:ea typeface="+mn-ea"/>
            </a:endParaRPr>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sz="2800" dirty="0"/>
              <a:t>传输层协议</a:t>
            </a:r>
            <a:endParaRPr lang="zh-CN"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62330" y="1049020"/>
            <a:ext cx="10483850" cy="5055870"/>
          </a:xfrm>
        </p:spPr>
        <p:txBody>
          <a:bodyPr/>
          <a:lstStyle/>
          <a:p>
            <a:pPr indent="457200" algn="l">
              <a:lnSpc>
                <a:spcPct val="150000"/>
              </a:lnSpc>
              <a:buClrTx/>
              <a:buSzTx/>
              <a:buNone/>
            </a:pPr>
            <a:r>
              <a:rPr lang="en-US" altLang="zh-CN" sz="2400" b="0" dirty="0">
                <a:solidFill>
                  <a:schemeClr val="tx1"/>
                </a:solidFill>
                <a:latin typeface="+mn-lt"/>
                <a:ea typeface="+mn-ea"/>
                <a:cs typeface="宋体" panose="02010600030101010101" pitchFamily="2" charset="-122"/>
              </a:rPr>
              <a:t>TCP</a:t>
            </a:r>
            <a:r>
              <a:rPr lang="zh-CN" sz="2400" b="0" dirty="0">
                <a:solidFill>
                  <a:schemeClr val="tx1"/>
                </a:solidFill>
                <a:latin typeface="+mn-lt"/>
                <a:ea typeface="+mn-ea"/>
                <a:cs typeface="宋体" panose="02010600030101010101" pitchFamily="2" charset="-122"/>
              </a:rPr>
              <a:t>的基本特点：</a:t>
            </a:r>
            <a:endParaRPr lang="zh-CN" sz="2400"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Wingdings" panose="05000000000000000000" charset="0"/>
              <a:buChar char="Ø"/>
            </a:pPr>
            <a:r>
              <a:rPr lang="zh-CN" altLang="en-US" b="0" dirty="0">
                <a:solidFill>
                  <a:schemeClr val="tx1"/>
                </a:solidFill>
                <a:latin typeface="+mn-lt"/>
                <a:ea typeface="+mn-ea"/>
                <a:cs typeface="宋体" panose="02010600030101010101" pitchFamily="2" charset="-122"/>
              </a:rPr>
              <a:t>面向连接：在数据传输之前，通信双方必须先建立连接，传输结束之后再释放连接。</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Wingdings" panose="05000000000000000000" charset="0"/>
              <a:buChar char="Ø"/>
            </a:pPr>
            <a:r>
              <a:rPr lang="zh-CN" altLang="en-US" b="0" dirty="0">
                <a:solidFill>
                  <a:schemeClr val="tx1"/>
                </a:solidFill>
                <a:latin typeface="+mn-lt"/>
                <a:ea typeface="+mn-ea"/>
                <a:cs typeface="宋体" panose="02010600030101010101" pitchFamily="2" charset="-122"/>
              </a:rPr>
              <a:t>可靠传输：</a:t>
            </a:r>
            <a:r>
              <a:rPr lang="en-US" altLang="zh-CN" b="0" dirty="0">
                <a:solidFill>
                  <a:schemeClr val="tx1"/>
                </a:solidFill>
                <a:latin typeface="+mn-lt"/>
                <a:ea typeface="+mn-ea"/>
                <a:cs typeface="宋体" panose="02010600030101010101" pitchFamily="2" charset="-122"/>
              </a:rPr>
              <a:t>TCP</a:t>
            </a:r>
            <a:r>
              <a:rPr lang="zh-CN" altLang="en-US" b="0" dirty="0">
                <a:solidFill>
                  <a:schemeClr val="tx1"/>
                </a:solidFill>
                <a:latin typeface="+mn-lt"/>
                <a:ea typeface="+mn-ea"/>
                <a:cs typeface="宋体" panose="02010600030101010101" pitchFamily="2" charset="-122"/>
              </a:rPr>
              <a:t>通过序号、确认应答（</a:t>
            </a:r>
            <a:r>
              <a:rPr lang="en-US" altLang="zh-CN" b="0" dirty="0">
                <a:solidFill>
                  <a:schemeClr val="tx1"/>
                </a:solidFill>
                <a:latin typeface="+mn-lt"/>
                <a:ea typeface="+mn-ea"/>
                <a:cs typeface="宋体" panose="02010600030101010101" pitchFamily="2" charset="-122"/>
              </a:rPr>
              <a:t>ACK</a:t>
            </a:r>
            <a:r>
              <a:rPr lang="zh-CN" altLang="en-US" b="0" dirty="0">
                <a:solidFill>
                  <a:schemeClr val="tx1"/>
                </a:solidFill>
                <a:latin typeface="+mn-lt"/>
                <a:ea typeface="+mn-ea"/>
                <a:cs typeface="宋体" panose="02010600030101010101" pitchFamily="2" charset="-122"/>
              </a:rPr>
              <a:t>）、重传机制等方式保证数据不丢失、不重复、按序到达。</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Wingdings" panose="05000000000000000000" charset="0"/>
              <a:buChar char="Ø"/>
            </a:pPr>
            <a:r>
              <a:rPr lang="zh-CN" altLang="en-US" b="0" dirty="0">
                <a:solidFill>
                  <a:schemeClr val="tx1"/>
                </a:solidFill>
                <a:latin typeface="+mn-lt"/>
                <a:ea typeface="+mn-ea"/>
                <a:cs typeface="宋体" panose="02010600030101010101" pitchFamily="2" charset="-122"/>
              </a:rPr>
              <a:t>字节流服务：</a:t>
            </a:r>
            <a:r>
              <a:rPr lang="en-US" altLang="zh-CN" b="0" dirty="0">
                <a:solidFill>
                  <a:schemeClr val="tx1"/>
                </a:solidFill>
                <a:latin typeface="+mn-lt"/>
                <a:ea typeface="+mn-ea"/>
                <a:cs typeface="宋体" panose="02010600030101010101" pitchFamily="2" charset="-122"/>
              </a:rPr>
              <a:t>TCP</a:t>
            </a:r>
            <a:r>
              <a:rPr lang="zh-CN" altLang="en-US" b="0" dirty="0">
                <a:solidFill>
                  <a:schemeClr val="tx1"/>
                </a:solidFill>
                <a:latin typeface="+mn-lt"/>
                <a:ea typeface="+mn-ea"/>
                <a:cs typeface="宋体" panose="02010600030101010101" pitchFamily="2" charset="-122"/>
              </a:rPr>
              <a:t>将应用层数据视为连续的字节流，而不是独立的消息包，发送端和接受段志关心字节顺序，不关心边界。</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Wingdings" panose="05000000000000000000" charset="0"/>
              <a:buChar char="Ø"/>
            </a:pPr>
            <a:r>
              <a:rPr lang="zh-CN" altLang="en-US" b="0" dirty="0">
                <a:solidFill>
                  <a:schemeClr val="tx1"/>
                </a:solidFill>
                <a:latin typeface="+mn-lt"/>
                <a:ea typeface="+mn-ea"/>
                <a:cs typeface="宋体" panose="02010600030101010101" pitchFamily="2" charset="-122"/>
              </a:rPr>
              <a:t>全双工通信：连接建立之后，双方可以同时发送和接收数据。</a:t>
            </a:r>
            <a:endParaRPr lang="zh-CN" altLang="en-US" b="0" dirty="0">
              <a:solidFill>
                <a:schemeClr val="tx1"/>
              </a:solidFill>
              <a:latin typeface="+mn-lt"/>
              <a:ea typeface="+mn-ea"/>
              <a:cs typeface="宋体" panose="02010600030101010101" pitchFamily="2" charset="-122"/>
            </a:endParaRPr>
          </a:p>
          <a:p>
            <a:pPr indent="457200" algn="l">
              <a:lnSpc>
                <a:spcPct val="150000"/>
              </a:lnSpc>
              <a:buClrTx/>
              <a:buSzTx/>
              <a:buNone/>
            </a:pP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97500" lnSpcReduction="1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62330" y="960120"/>
            <a:ext cx="10483850" cy="5055870"/>
          </a:xfrm>
        </p:spPr>
        <p:txBody>
          <a:bodyPr/>
          <a:lstStyle/>
          <a:p>
            <a:pPr indent="457200" algn="l">
              <a:lnSpc>
                <a:spcPct val="150000"/>
              </a:lnSpc>
              <a:buClrTx/>
              <a:buSzTx/>
              <a:buNone/>
            </a:pPr>
            <a:r>
              <a:rPr lang="en-US" altLang="zh-CN" sz="2400" b="0" dirty="0">
                <a:solidFill>
                  <a:schemeClr val="tx1"/>
                </a:solidFill>
                <a:latin typeface="+mn-lt"/>
                <a:ea typeface="+mn-ea"/>
                <a:cs typeface="宋体" panose="02010600030101010101" pitchFamily="2" charset="-122"/>
              </a:rPr>
              <a:t>TCP</a:t>
            </a:r>
            <a:r>
              <a:rPr lang="zh-CN" altLang="en-US" sz="2400" b="0" dirty="0">
                <a:solidFill>
                  <a:schemeClr val="tx1"/>
                </a:solidFill>
                <a:latin typeface="+mn-lt"/>
                <a:ea typeface="+mn-ea"/>
                <a:cs typeface="宋体" panose="02010600030101010101" pitchFamily="2" charset="-122"/>
              </a:rPr>
              <a:t>协议把连接作为最基本的抽象单元，每条</a:t>
            </a:r>
            <a:r>
              <a:rPr lang="en-US" altLang="zh-CN" sz="2400" b="0" dirty="0">
                <a:solidFill>
                  <a:schemeClr val="tx1"/>
                </a:solidFill>
                <a:latin typeface="+mn-lt"/>
                <a:ea typeface="+mn-ea"/>
                <a:cs typeface="宋体" panose="02010600030101010101" pitchFamily="2" charset="-122"/>
              </a:rPr>
              <a:t>TCP</a:t>
            </a:r>
            <a:r>
              <a:rPr lang="zh-CN" altLang="en-US" sz="2400" b="0" dirty="0">
                <a:solidFill>
                  <a:schemeClr val="tx1"/>
                </a:solidFill>
                <a:latin typeface="+mn-lt"/>
                <a:ea typeface="+mn-ea"/>
                <a:cs typeface="宋体" panose="02010600030101010101" pitchFamily="2" charset="-122"/>
              </a:rPr>
              <a:t>连接有两个端点，</a:t>
            </a:r>
            <a:r>
              <a:rPr lang="en-US" altLang="zh-CN" sz="2400" b="0" dirty="0">
                <a:solidFill>
                  <a:schemeClr val="tx1"/>
                </a:solidFill>
                <a:latin typeface="+mn-lt"/>
                <a:ea typeface="+mn-ea"/>
                <a:cs typeface="宋体" panose="02010600030101010101" pitchFamily="2" charset="-122"/>
              </a:rPr>
              <a:t>TCP</a:t>
            </a:r>
            <a:r>
              <a:rPr lang="zh-CN" altLang="en-US" sz="2400" b="0" dirty="0">
                <a:solidFill>
                  <a:schemeClr val="tx1"/>
                </a:solidFill>
                <a:latin typeface="+mn-lt"/>
                <a:ea typeface="+mn-ea"/>
                <a:cs typeface="宋体" panose="02010600030101010101" pitchFamily="2" charset="-122"/>
              </a:rPr>
              <a:t>连接的端点即</a:t>
            </a:r>
            <a:r>
              <a:rPr lang="zh-CN" altLang="en-US" sz="2400" dirty="0">
                <a:solidFill>
                  <a:schemeClr val="tx1"/>
                </a:solidFill>
                <a:latin typeface="+mn-lt"/>
                <a:ea typeface="+mn-ea"/>
                <a:cs typeface="宋体" panose="02010600030101010101" pitchFamily="2" charset="-122"/>
              </a:rPr>
              <a:t>套接字</a:t>
            </a:r>
            <a:r>
              <a:rPr lang="zh-CN" altLang="en-US" sz="2400" b="0" dirty="0">
                <a:solidFill>
                  <a:schemeClr val="tx1"/>
                </a:solidFill>
                <a:latin typeface="+mn-lt"/>
                <a:ea typeface="+mn-ea"/>
                <a:cs typeface="宋体" panose="02010600030101010101" pitchFamily="2" charset="-122"/>
              </a:rPr>
              <a:t>。</a:t>
            </a:r>
            <a:endParaRPr lang="zh-CN" altLang="en-US" sz="2400" b="0" dirty="0">
              <a:solidFill>
                <a:schemeClr val="tx1"/>
              </a:solidFill>
              <a:latin typeface="+mn-lt"/>
              <a:ea typeface="+mn-ea"/>
              <a:cs typeface="宋体" panose="02010600030101010101" pitchFamily="2" charset="-122"/>
            </a:endParaRPr>
          </a:p>
          <a:p>
            <a:pPr indent="457200" algn="l">
              <a:lnSpc>
                <a:spcPct val="150000"/>
              </a:lnSpc>
              <a:buClrTx/>
              <a:buSzTx/>
              <a:buNone/>
            </a:pPr>
            <a:r>
              <a:rPr lang="zh-CN" altLang="en-US" sz="2400" b="0" dirty="0">
                <a:solidFill>
                  <a:schemeClr val="tx1"/>
                </a:solidFill>
                <a:latin typeface="+mn-lt"/>
                <a:ea typeface="+mn-ea"/>
                <a:cs typeface="宋体" panose="02010600030101010101" pitchFamily="2" charset="-122"/>
              </a:rPr>
              <a:t>一个套接字由</a:t>
            </a:r>
            <a:r>
              <a:rPr lang="en-US" altLang="zh-CN" sz="2400" b="0" dirty="0">
                <a:solidFill>
                  <a:schemeClr val="tx1"/>
                </a:solidFill>
                <a:latin typeface="+mn-lt"/>
                <a:ea typeface="+mn-ea"/>
                <a:cs typeface="宋体" panose="02010600030101010101" pitchFamily="2" charset="-122"/>
              </a:rPr>
              <a:t>IP </a:t>
            </a:r>
            <a:r>
              <a:rPr lang="zh-CN" altLang="en-US" sz="2400" b="0" dirty="0">
                <a:solidFill>
                  <a:schemeClr val="tx1"/>
                </a:solidFill>
                <a:latin typeface="+mn-lt"/>
                <a:ea typeface="+mn-ea"/>
                <a:cs typeface="宋体" panose="02010600030101010101" pitchFamily="2" charset="-122"/>
              </a:rPr>
              <a:t>地址和端口号共同构成，表示为：</a:t>
            </a:r>
            <a:endParaRPr lang="zh-CN" altLang="en-US" sz="2400" b="0" dirty="0">
              <a:solidFill>
                <a:schemeClr val="tx1"/>
              </a:solidFill>
              <a:latin typeface="+mn-lt"/>
              <a:ea typeface="+mn-ea"/>
              <a:cs typeface="宋体" panose="02010600030101010101" pitchFamily="2" charset="-122"/>
            </a:endParaRPr>
          </a:p>
          <a:p>
            <a:pPr indent="457200" algn="ctr">
              <a:lnSpc>
                <a:spcPct val="150000"/>
              </a:lnSpc>
              <a:buClrTx/>
              <a:buSzTx/>
              <a:buNone/>
            </a:pPr>
            <a:r>
              <a:rPr lang="zh-CN" altLang="en-US" sz="2400" b="0" dirty="0">
                <a:solidFill>
                  <a:schemeClr val="tx1"/>
                </a:solidFill>
                <a:latin typeface="+mn-lt"/>
                <a:ea typeface="+mn-ea"/>
                <a:cs typeface="宋体" panose="02010600030101010101" pitchFamily="2" charset="-122"/>
              </a:rPr>
              <a:t>套接字</a:t>
            </a:r>
            <a:r>
              <a:rPr lang="en-US" altLang="zh-CN" sz="2400" b="0" dirty="0">
                <a:solidFill>
                  <a:schemeClr val="tx1"/>
                </a:solidFill>
                <a:latin typeface="+mn-lt"/>
                <a:ea typeface="+mn-ea"/>
                <a:cs typeface="宋体" panose="02010600030101010101" pitchFamily="2" charset="-122"/>
              </a:rPr>
              <a:t>socket = </a:t>
            </a:r>
            <a:r>
              <a:rPr lang="zh-CN" altLang="en-US" sz="2400" b="0" dirty="0">
                <a:solidFill>
                  <a:schemeClr val="tx1"/>
                </a:solidFill>
                <a:latin typeface="+mn-lt"/>
                <a:ea typeface="+mn-ea"/>
                <a:cs typeface="宋体" panose="02010600030101010101" pitchFamily="2" charset="-122"/>
              </a:rPr>
              <a:t>（</a:t>
            </a:r>
            <a:r>
              <a:rPr lang="en-US" altLang="zh-CN" sz="2400" b="0" dirty="0">
                <a:solidFill>
                  <a:schemeClr val="tx1"/>
                </a:solidFill>
                <a:latin typeface="+mn-lt"/>
                <a:ea typeface="+mn-ea"/>
                <a:cs typeface="宋体" panose="02010600030101010101" pitchFamily="2" charset="-122"/>
              </a:rPr>
              <a:t>IP</a:t>
            </a:r>
            <a:r>
              <a:rPr lang="zh-CN" altLang="en-US" sz="2400" b="0" dirty="0">
                <a:solidFill>
                  <a:schemeClr val="tx1"/>
                </a:solidFill>
                <a:latin typeface="+mn-lt"/>
                <a:ea typeface="+mn-ea"/>
                <a:cs typeface="宋体" panose="02010600030101010101" pitchFamily="2" charset="-122"/>
              </a:rPr>
              <a:t>地址</a:t>
            </a:r>
            <a:r>
              <a:rPr lang="en-US" altLang="zh-CN" sz="2400" b="0" dirty="0">
                <a:solidFill>
                  <a:schemeClr val="tx1"/>
                </a:solidFill>
                <a:latin typeface="+mn-lt"/>
                <a:ea typeface="+mn-ea"/>
                <a:cs typeface="宋体" panose="02010600030101010101" pitchFamily="2" charset="-122"/>
              </a:rPr>
              <a:t> + </a:t>
            </a:r>
            <a:r>
              <a:rPr lang="zh-CN" altLang="en-US" sz="2400" b="0" dirty="0">
                <a:solidFill>
                  <a:schemeClr val="tx1"/>
                </a:solidFill>
                <a:latin typeface="+mn-lt"/>
                <a:ea typeface="+mn-ea"/>
                <a:cs typeface="宋体" panose="02010600030101010101" pitchFamily="2" charset="-122"/>
              </a:rPr>
              <a:t>端口号）</a:t>
            </a:r>
            <a:endParaRPr lang="zh-CN" altLang="en-US" sz="2400" b="0" dirty="0">
              <a:solidFill>
                <a:schemeClr val="tx1"/>
              </a:solidFill>
              <a:latin typeface="+mn-lt"/>
              <a:ea typeface="+mn-ea"/>
              <a:cs typeface="宋体" panose="02010600030101010101" pitchFamily="2" charset="-122"/>
            </a:endParaRPr>
          </a:p>
          <a:p>
            <a:pPr indent="457200" algn="l">
              <a:lnSpc>
                <a:spcPct val="150000"/>
              </a:lnSpc>
              <a:buClrTx/>
              <a:buSzTx/>
              <a:buNone/>
            </a:pPr>
            <a:r>
              <a:rPr lang="zh-CN" altLang="en-US" sz="2400" b="0" dirty="0">
                <a:solidFill>
                  <a:schemeClr val="tx1"/>
                </a:solidFill>
                <a:latin typeface="+mn-lt"/>
                <a:ea typeface="+mn-ea"/>
                <a:cs typeface="宋体" panose="02010600030101010101" pitchFamily="2" charset="-122"/>
              </a:rPr>
              <a:t>因此，一条完整的</a:t>
            </a:r>
            <a:r>
              <a:rPr lang="en-US" altLang="zh-CN" sz="2400" b="0" dirty="0">
                <a:solidFill>
                  <a:schemeClr val="tx1"/>
                </a:solidFill>
                <a:latin typeface="+mn-lt"/>
                <a:ea typeface="+mn-ea"/>
                <a:cs typeface="宋体" panose="02010600030101010101" pitchFamily="2" charset="-122"/>
              </a:rPr>
              <a:t> TCP </a:t>
            </a:r>
            <a:r>
              <a:rPr lang="zh-CN" altLang="en-US" sz="2400" b="0" dirty="0">
                <a:solidFill>
                  <a:schemeClr val="tx1"/>
                </a:solidFill>
                <a:latin typeface="+mn-lt"/>
                <a:ea typeface="+mn-ea"/>
                <a:cs typeface="宋体" panose="02010600030101010101" pitchFamily="2" charset="-122"/>
              </a:rPr>
              <a:t>连接可以表示为两个套接字的组合：</a:t>
            </a:r>
            <a:endParaRPr lang="zh-CN" altLang="en-US" sz="2400" b="0" dirty="0">
              <a:solidFill>
                <a:schemeClr val="tx1"/>
              </a:solidFill>
              <a:latin typeface="+mn-lt"/>
              <a:ea typeface="+mn-ea"/>
              <a:cs typeface="宋体" panose="02010600030101010101" pitchFamily="2" charset="-122"/>
            </a:endParaRPr>
          </a:p>
          <a:p>
            <a:pPr indent="457200" algn="ctr">
              <a:lnSpc>
                <a:spcPct val="150000"/>
              </a:lnSpc>
              <a:buClrTx/>
              <a:buSzTx/>
              <a:buNone/>
            </a:pPr>
            <a:r>
              <a:rPr lang="en-US" altLang="zh-CN" sz="2400" b="0" dirty="0">
                <a:solidFill>
                  <a:schemeClr val="tx1"/>
                </a:solidFill>
                <a:latin typeface="+mn-lt"/>
                <a:ea typeface="+mn-ea"/>
                <a:cs typeface="宋体" panose="02010600030101010101" pitchFamily="2" charset="-122"/>
              </a:rPr>
              <a:t>TCP</a:t>
            </a:r>
            <a:r>
              <a:rPr lang="zh-CN" altLang="en-US" sz="2400" b="0" dirty="0">
                <a:solidFill>
                  <a:schemeClr val="tx1"/>
                </a:solidFill>
                <a:latin typeface="+mn-lt"/>
                <a:ea typeface="+mn-ea"/>
                <a:cs typeface="宋体" panose="02010600030101010101" pitchFamily="2" charset="-122"/>
              </a:rPr>
              <a:t>连接</a:t>
            </a:r>
            <a:r>
              <a:rPr lang="en-US" altLang="zh-CN" sz="2400" b="0" dirty="0">
                <a:solidFill>
                  <a:schemeClr val="tx1"/>
                </a:solidFill>
                <a:latin typeface="+mn-lt"/>
                <a:ea typeface="+mn-ea"/>
                <a:cs typeface="宋体" panose="02010600030101010101" pitchFamily="2" charset="-122"/>
              </a:rPr>
              <a:t> = {socket1, </a:t>
            </a:r>
            <a:r>
              <a:rPr lang="en-US" altLang="zh-CN" sz="2400" b="0" dirty="0">
                <a:solidFill>
                  <a:schemeClr val="tx1"/>
                </a:solidFill>
                <a:latin typeface="+mn-lt"/>
                <a:ea typeface="+mn-ea"/>
                <a:cs typeface="宋体" panose="02010600030101010101" pitchFamily="2" charset="-122"/>
              </a:rPr>
              <a:t>socket2} = {(IP1, port1), (IP2, port2)}</a:t>
            </a:r>
            <a:endParaRPr lang="en-US" altLang="zh-CN" sz="2400" b="0" dirty="0">
              <a:solidFill>
                <a:schemeClr val="tx1"/>
              </a:solidFill>
              <a:latin typeface="+mn-lt"/>
              <a:ea typeface="+mn-ea"/>
              <a:cs typeface="宋体" panose="02010600030101010101" pitchFamily="2" charset="-122"/>
            </a:endParaRPr>
          </a:p>
          <a:p>
            <a:pPr indent="457200" algn="l">
              <a:lnSpc>
                <a:spcPct val="150000"/>
              </a:lnSpc>
              <a:buClrTx/>
              <a:buSzTx/>
              <a:buNone/>
            </a:pPr>
            <a:r>
              <a:rPr lang="zh-CN" altLang="en-US" sz="2400" b="0" dirty="0">
                <a:solidFill>
                  <a:schemeClr val="tx1"/>
                </a:solidFill>
                <a:latin typeface="+mn-lt"/>
                <a:ea typeface="+mn-ea"/>
                <a:cs typeface="宋体" panose="02010600030101010101" pitchFamily="2" charset="-122"/>
              </a:rPr>
              <a:t>由于</a:t>
            </a:r>
            <a:r>
              <a:rPr lang="en-US" altLang="zh-CN" sz="2400" b="0" dirty="0">
                <a:solidFill>
                  <a:schemeClr val="tx1"/>
                </a:solidFill>
                <a:latin typeface="+mn-lt"/>
                <a:ea typeface="+mn-ea"/>
                <a:cs typeface="宋体" panose="02010600030101010101" pitchFamily="2" charset="-122"/>
              </a:rPr>
              <a:t> IP </a:t>
            </a:r>
            <a:r>
              <a:rPr lang="zh-CN" altLang="en-US" sz="2400" b="0" dirty="0">
                <a:solidFill>
                  <a:schemeClr val="tx1"/>
                </a:solidFill>
                <a:latin typeface="+mn-lt"/>
                <a:ea typeface="+mn-ea"/>
                <a:cs typeface="宋体" panose="02010600030101010101" pitchFamily="2" charset="-122"/>
              </a:rPr>
              <a:t>地址标识主机，端口号标识主机上的具体进程，这种四元组在全球范围内</a:t>
            </a:r>
            <a:r>
              <a:rPr lang="zh-CN" altLang="en-US" sz="2400" dirty="0">
                <a:solidFill>
                  <a:schemeClr val="tx1"/>
                </a:solidFill>
                <a:latin typeface="+mn-lt"/>
                <a:ea typeface="+mn-ea"/>
                <a:cs typeface="宋体" panose="02010600030101010101" pitchFamily="2" charset="-122"/>
              </a:rPr>
              <a:t>唯一</a:t>
            </a:r>
            <a:r>
              <a:rPr lang="zh-CN" altLang="en-US" sz="2400" b="0" dirty="0">
                <a:solidFill>
                  <a:schemeClr val="tx1"/>
                </a:solidFill>
                <a:latin typeface="+mn-lt"/>
                <a:ea typeface="+mn-ea"/>
                <a:cs typeface="宋体" panose="02010600030101010101" pitchFamily="2" charset="-122"/>
              </a:rPr>
              <a:t>标识一条</a:t>
            </a:r>
            <a:r>
              <a:rPr lang="en-US" altLang="zh-CN" sz="2400" b="0" dirty="0">
                <a:solidFill>
                  <a:schemeClr val="tx1"/>
                </a:solidFill>
                <a:latin typeface="+mn-lt"/>
                <a:ea typeface="+mn-ea"/>
                <a:cs typeface="宋体" panose="02010600030101010101" pitchFamily="2" charset="-122"/>
              </a:rPr>
              <a:t> TCP </a:t>
            </a:r>
            <a:r>
              <a:rPr lang="zh-CN" altLang="en-US" sz="2400" b="0" dirty="0">
                <a:solidFill>
                  <a:schemeClr val="tx1"/>
                </a:solidFill>
                <a:latin typeface="+mn-lt"/>
                <a:ea typeface="+mn-ea"/>
                <a:cs typeface="宋体" panose="02010600030101010101" pitchFamily="2" charset="-122"/>
              </a:rPr>
              <a:t>连接，确保了通信的准确性和可靠性。</a:t>
            </a:r>
            <a:endParaRPr lang="zh-CN" altLang="en-US" sz="2400"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97500" lnSpcReduction="1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49630" y="909320"/>
            <a:ext cx="10483850" cy="675005"/>
          </a:xfrm>
        </p:spPr>
        <p:txBody>
          <a:bodyPr/>
          <a:lstStyle/>
          <a:p>
            <a:pPr indent="457200" algn="l">
              <a:lnSpc>
                <a:spcPct val="150000"/>
              </a:lnSpc>
              <a:buClrTx/>
              <a:buSzTx/>
              <a:buNone/>
            </a:pPr>
            <a:r>
              <a:rPr lang="en-US" altLang="zh-CN" sz="2400" b="0" dirty="0">
                <a:solidFill>
                  <a:schemeClr val="tx1"/>
                </a:solidFill>
                <a:latin typeface="+mn-lt"/>
                <a:ea typeface="+mn-ea"/>
                <a:cs typeface="宋体" panose="02010600030101010101" pitchFamily="2" charset="-122"/>
              </a:rPr>
              <a:t>TCP</a:t>
            </a:r>
            <a:r>
              <a:rPr lang="zh-CN" altLang="en-US" sz="2400" b="0" dirty="0">
                <a:solidFill>
                  <a:schemeClr val="tx1"/>
                </a:solidFill>
                <a:latin typeface="+mn-lt"/>
                <a:ea typeface="+mn-ea"/>
                <a:cs typeface="宋体" panose="02010600030101010101" pitchFamily="2" charset="-122"/>
              </a:rPr>
              <a:t>协议的数据帧格式</a:t>
            </a:r>
            <a:endParaRPr lang="zh-CN" altLang="en-US" sz="2400"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3"/>
          <a:stretch>
            <a:fillRect/>
          </a:stretch>
        </p:blipFill>
        <p:spPr>
          <a:xfrm>
            <a:off x="1318260" y="1582420"/>
            <a:ext cx="7481408" cy="4680000"/>
          </a:xfrm>
          <a:prstGeom prst="rect">
            <a:avLst/>
          </a:prstGeom>
        </p:spPr>
      </p:pic>
      <p:sp>
        <p:nvSpPr>
          <p:cNvPr id="5" name="文本框 4"/>
          <p:cNvSpPr txBox="1"/>
          <p:nvPr/>
        </p:nvSpPr>
        <p:spPr>
          <a:xfrm>
            <a:off x="9086215" y="2427605"/>
            <a:ext cx="2655570" cy="3446145"/>
          </a:xfrm>
          <a:prstGeom prst="rect">
            <a:avLst/>
          </a:prstGeom>
          <a:noFill/>
        </p:spPr>
        <p:txBody>
          <a:bodyPr wrap="square" rtlCol="0">
            <a:spAutoFit/>
          </a:bodyPr>
          <a:p>
            <a:pPr indent="0" algn="l" fontAlgn="auto">
              <a:lnSpc>
                <a:spcPct val="120000"/>
              </a:lnSpc>
              <a:spcBef>
                <a:spcPts val="1000"/>
              </a:spcBef>
              <a:buClrTx/>
              <a:buSzTx/>
              <a:buFont typeface="Wingdings" panose="05000000000000000000" pitchFamily="2" charset="2"/>
              <a:buNone/>
            </a:pPr>
            <a:r>
              <a:rPr lang="zh-CN" altLang="en-US" sz="2000"/>
              <a:t>主要字段：</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源端口号</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目的端口号</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序号</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确认序号（</a:t>
            </a:r>
            <a:r>
              <a:rPr lang="en-US" altLang="zh-CN" sz="2000"/>
              <a:t>ACK</a:t>
            </a:r>
            <a:r>
              <a:rPr lang="zh-CN" altLang="en-US" sz="2000"/>
              <a:t>）</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头部长度</a:t>
            </a:r>
            <a:endParaRPr lang="zh-CN" altLang="en-US" sz="2000"/>
          </a:p>
          <a:p>
            <a:pPr marL="457200" indent="-457200" algn="l" fontAlgn="auto">
              <a:lnSpc>
                <a:spcPct val="120000"/>
              </a:lnSpc>
              <a:spcBef>
                <a:spcPts val="1000"/>
              </a:spcBef>
              <a:buClrTx/>
              <a:buSzTx/>
              <a:buFont typeface="Wingdings" panose="05000000000000000000" pitchFamily="2" charset="2"/>
              <a:buChar char="Ø"/>
            </a:pPr>
            <a:r>
              <a:rPr lang="zh-CN" altLang="en-US" sz="2000"/>
              <a:t>控制标志</a:t>
            </a:r>
            <a:endParaRPr lang="zh-CN" altLang="en-US" sz="200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49630" y="909320"/>
            <a:ext cx="10483850" cy="675005"/>
          </a:xfrm>
        </p:spPr>
        <p:txBody>
          <a:bodyPr/>
          <a:lstStyle/>
          <a:p>
            <a:pPr indent="457200" algn="l">
              <a:lnSpc>
                <a:spcPct val="150000"/>
              </a:lnSpc>
              <a:buClrTx/>
              <a:buSzTx/>
              <a:buNone/>
            </a:pPr>
            <a:r>
              <a:rPr lang="en-US" altLang="zh-CN" sz="2400" b="0" dirty="0">
                <a:solidFill>
                  <a:schemeClr val="tx1"/>
                </a:solidFill>
                <a:latin typeface="+mn-lt"/>
                <a:ea typeface="+mn-ea"/>
                <a:cs typeface="宋体" panose="02010600030101010101" pitchFamily="2" charset="-122"/>
              </a:rPr>
              <a:t>TCP</a:t>
            </a:r>
            <a:r>
              <a:rPr lang="zh-CN" altLang="en-US" sz="2400" b="0" dirty="0">
                <a:solidFill>
                  <a:schemeClr val="tx1"/>
                </a:solidFill>
                <a:latin typeface="+mn-lt"/>
                <a:ea typeface="+mn-ea"/>
                <a:cs typeface="宋体" panose="02010600030101010101" pitchFamily="2" charset="-122"/>
              </a:rPr>
              <a:t>三次握手的交互过程：</a:t>
            </a:r>
            <a:endParaRPr lang="zh-CN" altLang="en-US" sz="2400"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3"/>
          <a:stretch>
            <a:fillRect/>
          </a:stretch>
        </p:blipFill>
        <p:spPr>
          <a:xfrm>
            <a:off x="1257935" y="1584325"/>
            <a:ext cx="7120689" cy="4680000"/>
          </a:xfrm>
          <a:prstGeom prst="rect">
            <a:avLst/>
          </a:prstGeom>
        </p:spPr>
      </p:pic>
      <p:sp>
        <p:nvSpPr>
          <p:cNvPr id="6" name="文本占位符 6"/>
          <p:cNvSpPr>
            <a:spLocks noGrp="1"/>
          </p:cNvSpPr>
          <p:nvPr/>
        </p:nvSpPr>
        <p:spPr>
          <a:xfrm>
            <a:off x="8483600" y="2002155"/>
            <a:ext cx="3397250" cy="4026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lgn="l">
              <a:lnSpc>
                <a:spcPct val="150000"/>
              </a:lnSpc>
              <a:buClrTx/>
              <a:buSzTx/>
              <a:buNone/>
            </a:pPr>
            <a:r>
              <a:rPr lang="en-US" altLang="zh-CN" sz="2400" b="0" dirty="0">
                <a:solidFill>
                  <a:schemeClr val="tx1"/>
                </a:solidFill>
                <a:latin typeface="+mn-lt"/>
                <a:ea typeface="+mn-ea"/>
                <a:cs typeface="宋体" panose="02010600030101010101" pitchFamily="2" charset="-122"/>
              </a:rPr>
              <a:t>Client</a:t>
            </a:r>
            <a:r>
              <a:rPr lang="zh-CN" altLang="en-US" sz="2400" b="0" dirty="0">
                <a:solidFill>
                  <a:schemeClr val="tx1"/>
                </a:solidFill>
                <a:latin typeface="+mn-lt"/>
                <a:ea typeface="+mn-ea"/>
                <a:cs typeface="宋体" panose="02010600030101010101" pitchFamily="2" charset="-122"/>
              </a:rPr>
              <a:t>和</a:t>
            </a:r>
            <a:r>
              <a:rPr lang="en-US" altLang="zh-CN" sz="2400" b="0" dirty="0">
                <a:solidFill>
                  <a:schemeClr val="tx1"/>
                </a:solidFill>
                <a:latin typeface="+mn-lt"/>
                <a:ea typeface="+mn-ea"/>
                <a:cs typeface="宋体" panose="02010600030101010101" pitchFamily="2" charset="-122"/>
              </a:rPr>
              <a:t>Server</a:t>
            </a:r>
            <a:r>
              <a:rPr lang="zh-CN" altLang="en-US" sz="2400" b="0" dirty="0">
                <a:solidFill>
                  <a:schemeClr val="tx1"/>
                </a:solidFill>
                <a:latin typeface="+mn-lt"/>
                <a:ea typeface="+mn-ea"/>
                <a:cs typeface="宋体" panose="02010600030101010101" pitchFamily="2" charset="-122"/>
              </a:rPr>
              <a:t>完成了三次握手后，双方就进入了数据传输的阶段。</a:t>
            </a:r>
            <a:endParaRPr lang="zh-CN" altLang="en-US" sz="2400" b="0" dirty="0">
              <a:solidFill>
                <a:schemeClr val="tx1"/>
              </a:solidFill>
              <a:latin typeface="+mn-lt"/>
              <a:ea typeface="+mn-ea"/>
              <a:cs typeface="宋体" panose="02010600030101010101" pitchFamily="2" charset="-122"/>
            </a:endParaRPr>
          </a:p>
          <a:p>
            <a:pPr indent="457200" algn="l">
              <a:lnSpc>
                <a:spcPct val="150000"/>
              </a:lnSpc>
              <a:buClrTx/>
              <a:buSzTx/>
              <a:buNone/>
            </a:pPr>
            <a:r>
              <a:rPr lang="zh-CN" altLang="en-US" sz="2400" b="0" dirty="0">
                <a:solidFill>
                  <a:schemeClr val="tx1"/>
                </a:solidFill>
                <a:latin typeface="+mn-lt"/>
                <a:ea typeface="+mn-ea"/>
                <a:cs typeface="宋体" panose="02010600030101010101" pitchFamily="2" charset="-122"/>
              </a:rPr>
              <a:t>数据传输完成后，连接将断开，连接断开的过程需要经历四次挥手。</a:t>
            </a:r>
            <a:endParaRPr lang="zh-CN" altLang="en-US" sz="2400" b="0" dirty="0">
              <a:solidFill>
                <a:schemeClr val="tx1"/>
              </a:solidFill>
              <a:latin typeface="+mn-lt"/>
              <a:ea typeface="+mn-ea"/>
              <a:cs typeface="宋体" panose="02010600030101010101" pitchFamily="2"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TCP</a:t>
            </a:r>
            <a:r>
              <a:rPr lang="zh-CN" altLang="en-US" sz="3200" dirty="0"/>
              <a:t>协议实现</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570865" y="909320"/>
            <a:ext cx="11170920" cy="5309870"/>
          </a:xfrm>
        </p:spPr>
        <p:txBody>
          <a:bodyPr/>
          <a:lstStyle/>
          <a:p>
            <a:pPr indent="457200" algn="l">
              <a:lnSpc>
                <a:spcPct val="150000"/>
              </a:lnSpc>
              <a:buClrTx/>
              <a:buSzTx/>
              <a:buNone/>
            </a:pPr>
            <a:r>
              <a:rPr lang="zh-CN" sz="2400" b="0" dirty="0">
                <a:solidFill>
                  <a:schemeClr val="tx1"/>
                </a:solidFill>
                <a:latin typeface="+mn-lt"/>
                <a:ea typeface="+mn-ea"/>
                <a:cs typeface="宋体" panose="02010600030101010101" pitchFamily="2" charset="-122"/>
              </a:rPr>
              <a:t>套接字相关函数：</a:t>
            </a:r>
            <a:endParaRPr lang="zh-CN" sz="2400"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socket()</a:t>
            </a:r>
            <a:r>
              <a:rPr lang="zh-CN" altLang="en-US" b="0" dirty="0">
                <a:solidFill>
                  <a:schemeClr val="tx1"/>
                </a:solidFill>
                <a:latin typeface="+mn-lt"/>
                <a:ea typeface="+mn-ea"/>
                <a:cs typeface="宋体" panose="02010600030101010101" pitchFamily="2" charset="-122"/>
              </a:rPr>
              <a:t>函数用于创建套接字</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bind()</a:t>
            </a:r>
            <a:r>
              <a:rPr lang="zh-CN" altLang="en-US" b="0" dirty="0">
                <a:solidFill>
                  <a:schemeClr val="tx1"/>
                </a:solidFill>
                <a:latin typeface="+mn-lt"/>
                <a:ea typeface="+mn-ea"/>
                <a:cs typeface="宋体" panose="02010600030101010101" pitchFamily="2" charset="-122"/>
              </a:rPr>
              <a:t>函数是服务端用于将套接字与特定的</a:t>
            </a:r>
            <a:r>
              <a:rPr lang="en-US" altLang="zh-CN" b="0" dirty="0">
                <a:solidFill>
                  <a:schemeClr val="tx1"/>
                </a:solidFill>
                <a:latin typeface="+mn-lt"/>
                <a:ea typeface="+mn-ea"/>
                <a:cs typeface="宋体" panose="02010600030101010101" pitchFamily="2" charset="-122"/>
              </a:rPr>
              <a:t>IP</a:t>
            </a:r>
            <a:r>
              <a:rPr lang="zh-CN" altLang="en-US" b="0" dirty="0">
                <a:solidFill>
                  <a:schemeClr val="tx1"/>
                </a:solidFill>
                <a:latin typeface="+mn-lt"/>
                <a:ea typeface="+mn-ea"/>
                <a:cs typeface="宋体" panose="02010600030101010101" pitchFamily="2" charset="-122"/>
              </a:rPr>
              <a:t>地址和端口绑定</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connect()</a:t>
            </a:r>
            <a:r>
              <a:rPr lang="zh-CN" altLang="en-US" b="0" dirty="0">
                <a:solidFill>
                  <a:schemeClr val="tx1"/>
                </a:solidFill>
                <a:latin typeface="+mn-lt"/>
                <a:ea typeface="+mn-ea"/>
                <a:cs typeface="宋体" panose="02010600030101010101" pitchFamily="2" charset="-122"/>
              </a:rPr>
              <a:t>函数由客户端用来建立连接</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listen()</a:t>
            </a:r>
            <a:r>
              <a:rPr lang="zh-CN" altLang="en-US" b="0" dirty="0">
                <a:solidFill>
                  <a:schemeClr val="tx1"/>
                </a:solidFill>
                <a:latin typeface="+mn-lt"/>
                <a:ea typeface="+mn-ea"/>
                <a:cs typeface="宋体" panose="02010600030101010101" pitchFamily="2" charset="-122"/>
              </a:rPr>
              <a:t>函数让套接字进入被动监听状态</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accept()</a:t>
            </a:r>
            <a:r>
              <a:rPr lang="zh-CN" altLang="en-US" b="0" dirty="0">
                <a:solidFill>
                  <a:schemeClr val="tx1"/>
                </a:solidFill>
                <a:latin typeface="+mn-lt"/>
                <a:ea typeface="+mn-ea"/>
                <a:cs typeface="宋体" panose="02010600030101010101" pitchFamily="2" charset="-122"/>
              </a:rPr>
              <a:t>函数当套接字进入监听状态的时候，可以用于接受客户端的连接请求</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recv()</a:t>
            </a:r>
            <a:r>
              <a:rPr lang="zh-CN" altLang="en-US" b="0" dirty="0">
                <a:solidFill>
                  <a:schemeClr val="tx1"/>
                </a:solidFill>
                <a:latin typeface="+mn-lt"/>
                <a:ea typeface="+mn-ea"/>
                <a:cs typeface="宋体" panose="02010600030101010101" pitchFamily="2" charset="-122"/>
              </a:rPr>
              <a:t>和</a:t>
            </a:r>
            <a:r>
              <a:rPr lang="en-US" altLang="zh-CN" b="0" dirty="0">
                <a:solidFill>
                  <a:schemeClr val="tx1"/>
                </a:solidFill>
                <a:latin typeface="+mn-lt"/>
                <a:ea typeface="+mn-ea"/>
                <a:cs typeface="宋体" panose="02010600030101010101" pitchFamily="2" charset="-122"/>
              </a:rPr>
              <a:t>send()</a:t>
            </a:r>
            <a:r>
              <a:rPr lang="zh-CN" altLang="en-US" b="0" dirty="0">
                <a:solidFill>
                  <a:schemeClr val="tx1"/>
                </a:solidFill>
                <a:latin typeface="+mn-lt"/>
                <a:ea typeface="+mn-ea"/>
                <a:cs typeface="宋体" panose="02010600030101010101" pitchFamily="2" charset="-122"/>
              </a:rPr>
              <a:t>函数用于接收和发送数据</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r>
              <a:rPr lang="en-US" altLang="zh-CN" b="0" dirty="0">
                <a:solidFill>
                  <a:schemeClr val="tx1"/>
                </a:solidFill>
                <a:latin typeface="+mn-lt"/>
                <a:ea typeface="+mn-ea"/>
                <a:cs typeface="宋体" panose="02010600030101010101" pitchFamily="2" charset="-122"/>
              </a:rPr>
              <a:t>closesocket()</a:t>
            </a:r>
            <a:r>
              <a:rPr lang="zh-CN" altLang="en-US" b="0" dirty="0">
                <a:solidFill>
                  <a:schemeClr val="tx1"/>
                </a:solidFill>
                <a:latin typeface="+mn-lt"/>
                <a:ea typeface="+mn-ea"/>
                <a:cs typeface="宋体" panose="02010600030101010101" pitchFamily="2" charset="-122"/>
              </a:rPr>
              <a:t>函数用于关闭套接字</a:t>
            </a:r>
            <a:endParaRPr lang="zh-CN" altLang="en-US" b="0" dirty="0">
              <a:solidFill>
                <a:schemeClr val="tx1"/>
              </a:solidFill>
              <a:latin typeface="+mn-lt"/>
              <a:ea typeface="+mn-ea"/>
              <a:cs typeface="宋体" panose="02010600030101010101" pitchFamily="2" charset="-122"/>
            </a:endParaRPr>
          </a:p>
          <a:p>
            <a:pPr marL="800100" lvl="1" indent="-342900" algn="l">
              <a:lnSpc>
                <a:spcPct val="150000"/>
              </a:lnSpc>
              <a:buClrTx/>
              <a:buSzTx/>
              <a:buFont typeface="Arial" panose="020B0604020202020204" pitchFamily="34" charset="0"/>
              <a:buChar char="•"/>
            </a:pP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570865" y="909320"/>
            <a:ext cx="11170920" cy="5309870"/>
          </a:xfrm>
        </p:spPr>
        <p:txBody>
          <a:bodyPr/>
          <a:lstStyle/>
          <a:p>
            <a:pPr marL="457200" lvl="1" indent="0" algn="l">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1</a:t>
            </a:r>
            <a:r>
              <a:rPr lang="zh-CN" altLang="en-US" b="0" dirty="0">
                <a:solidFill>
                  <a:schemeClr val="tx1"/>
                </a:solidFill>
                <a:latin typeface="+mn-lt"/>
                <a:ea typeface="+mn-ea"/>
                <a:cs typeface="宋体" panose="02010600030101010101" pitchFamily="2" charset="-122"/>
              </a:rPr>
              <a:t>）</a:t>
            </a:r>
            <a:r>
              <a:rPr lang="zh-CN" b="0" dirty="0">
                <a:solidFill>
                  <a:schemeClr val="tx1"/>
                </a:solidFill>
                <a:latin typeface="+mn-lt"/>
                <a:ea typeface="+mn-ea"/>
                <a:cs typeface="宋体" panose="02010600030101010101" pitchFamily="2" charset="-122"/>
              </a:rPr>
              <a:t>编写好服务端和客户端代码之后，存放在同一个工程下；</a:t>
            </a:r>
            <a:endParaRPr lang="zh-CN" b="0" dirty="0">
              <a:solidFill>
                <a:schemeClr val="tx1"/>
              </a:solidFill>
              <a:latin typeface="+mn-lt"/>
              <a:ea typeface="+mn-ea"/>
              <a:cs typeface="宋体" panose="02010600030101010101" pitchFamily="2" charset="-122"/>
            </a:endParaRPr>
          </a:p>
          <a:p>
            <a:pPr marL="457200" lvl="1" indent="0" algn="l">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2</a:t>
            </a:r>
            <a:r>
              <a:rPr lang="zh-CN" altLang="en-US" b="0" dirty="0">
                <a:solidFill>
                  <a:schemeClr val="tx1"/>
                </a:solidFill>
                <a:latin typeface="+mn-lt"/>
                <a:ea typeface="+mn-ea"/>
                <a:cs typeface="宋体" panose="02010600030101010101" pitchFamily="2" charset="-122"/>
              </a:rPr>
              <a:t>）利用</a:t>
            </a:r>
            <a:r>
              <a:rPr lang="en-US" altLang="zh-CN" b="0" dirty="0">
                <a:solidFill>
                  <a:schemeClr val="tx1"/>
                </a:solidFill>
                <a:latin typeface="+mn-lt"/>
                <a:ea typeface="+mn-ea"/>
                <a:cs typeface="宋体" panose="02010600030101010101" pitchFamily="2" charset="-122"/>
              </a:rPr>
              <a:t>MinGW</a:t>
            </a:r>
            <a:r>
              <a:rPr lang="zh-CN" altLang="en-US" b="0" dirty="0">
                <a:solidFill>
                  <a:schemeClr val="tx1"/>
                </a:solidFill>
                <a:latin typeface="+mn-lt"/>
                <a:ea typeface="+mn-ea"/>
                <a:cs typeface="宋体" panose="02010600030101010101" pitchFamily="2" charset="-122"/>
              </a:rPr>
              <a:t>编译工具进行编译，生成可运行</a:t>
            </a:r>
            <a:r>
              <a:rPr lang="en-US" altLang="zh-CN" b="0" dirty="0">
                <a:solidFill>
                  <a:schemeClr val="tx1"/>
                </a:solidFill>
                <a:latin typeface="+mn-lt"/>
                <a:ea typeface="+mn-ea"/>
                <a:cs typeface="宋体" panose="02010600030101010101" pitchFamily="2" charset="-122"/>
              </a:rPr>
              <a:t>.exe</a:t>
            </a:r>
            <a:r>
              <a:rPr lang="zh-CN" altLang="en-US" b="0" dirty="0">
                <a:solidFill>
                  <a:schemeClr val="tx1"/>
                </a:solidFill>
                <a:latin typeface="+mn-lt"/>
                <a:ea typeface="+mn-ea"/>
                <a:cs typeface="宋体" panose="02010600030101010101" pitchFamily="2" charset="-122"/>
              </a:rPr>
              <a:t>文件，命令示例如下：</a:t>
            </a:r>
            <a:endParaRPr lang="zh-CN" altLang="en-US"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gcc </a:t>
            </a:r>
            <a:r>
              <a:rPr lang="en-US" altLang="zh-CN" b="0" dirty="0">
                <a:solidFill>
                  <a:srgbClr val="FF0000"/>
                </a:solidFill>
                <a:latin typeface="+mn-lt"/>
                <a:ea typeface="+mn-ea"/>
                <a:cs typeface="宋体" panose="02010600030101010101" pitchFamily="2" charset="-122"/>
              </a:rPr>
              <a:t>server.c</a:t>
            </a:r>
            <a:r>
              <a:rPr lang="en-US" altLang="zh-CN" b="0" dirty="0">
                <a:solidFill>
                  <a:schemeClr val="tx1"/>
                </a:solidFill>
                <a:latin typeface="+mn-lt"/>
                <a:ea typeface="+mn-ea"/>
                <a:cs typeface="宋体" panose="02010600030101010101" pitchFamily="2" charset="-122"/>
              </a:rPr>
              <a:t> -o </a:t>
            </a:r>
            <a:r>
              <a:rPr lang="en-US" altLang="zh-CN" b="0" dirty="0">
                <a:solidFill>
                  <a:srgbClr val="FF0000"/>
                </a:solidFill>
                <a:latin typeface="+mn-lt"/>
                <a:ea typeface="+mn-ea"/>
                <a:cs typeface="宋体" panose="02010600030101010101" pitchFamily="2" charset="-122"/>
              </a:rPr>
              <a:t>server.exe</a:t>
            </a:r>
            <a:r>
              <a:rPr lang="en-US" altLang="zh-CN" b="0" dirty="0">
                <a:solidFill>
                  <a:schemeClr val="tx1"/>
                </a:solidFill>
                <a:latin typeface="+mn-lt"/>
                <a:ea typeface="+mn-ea"/>
                <a:cs typeface="宋体" panose="02010600030101010101" pitchFamily="2" charset="-122"/>
              </a:rPr>
              <a:t> -lws2_32</a:t>
            </a:r>
            <a:endParaRPr lang="en-US" altLang="zh-CN" b="0" dirty="0">
              <a:solidFill>
                <a:schemeClr val="tx1"/>
              </a:solidFill>
              <a:latin typeface="+mn-lt"/>
              <a:ea typeface="+mn-ea"/>
              <a:cs typeface="宋体" panose="02010600030101010101" pitchFamily="2" charset="-122"/>
            </a:endParaRPr>
          </a:p>
          <a:p>
            <a:pPr marL="457200" lvl="1"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   </a:t>
            </a:r>
            <a:r>
              <a:rPr lang="zh-CN"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3）</a:t>
            </a:r>
            <a:r>
              <a:rPr lang="zh-CN" altLang="en-US" b="0" dirty="0">
                <a:solidFill>
                  <a:schemeClr val="tx1"/>
                </a:solidFill>
                <a:latin typeface="+mn-lt"/>
                <a:ea typeface="+mn-ea"/>
                <a:cs typeface="宋体" panose="02010600030101010101" pitchFamily="2" charset="-122"/>
              </a:rPr>
              <a:t>在两个终端分别运行</a:t>
            </a:r>
            <a:r>
              <a:rPr lang="en-US" altLang="zh-CN" b="0" dirty="0">
                <a:solidFill>
                  <a:schemeClr val="tx1"/>
                </a:solidFill>
                <a:latin typeface="+mn-lt"/>
                <a:ea typeface="+mn-ea"/>
                <a:cs typeface="宋体" panose="02010600030101010101" pitchFamily="2" charset="-122"/>
              </a:rPr>
              <a:t>.exe</a:t>
            </a:r>
            <a:r>
              <a:rPr lang="zh-CN" altLang="en-US" b="0" dirty="0">
                <a:solidFill>
                  <a:schemeClr val="tx1"/>
                </a:solidFill>
                <a:latin typeface="+mn-lt"/>
                <a:ea typeface="+mn-ea"/>
                <a:cs typeface="宋体" panose="02010600030101010101" pitchFamily="2" charset="-122"/>
              </a:rPr>
              <a:t>文件，示例如下：</a:t>
            </a:r>
            <a:r>
              <a:rPr lang="en-US" altLang="zh-CN" b="0" dirty="0">
                <a:solidFill>
                  <a:schemeClr val="tx1"/>
                </a:solidFill>
                <a:latin typeface="+mn-lt"/>
                <a:ea typeface="+mn-ea"/>
                <a:cs typeface="宋体" panose="02010600030101010101" pitchFamily="2" charset="-122"/>
              </a:rPr>
              <a:t>./server</a:t>
            </a:r>
            <a:endParaRPr lang="en-US" altLang="zh-CN" b="0" dirty="0">
              <a:solidFill>
                <a:schemeClr val="tx1"/>
              </a:solidFill>
              <a:latin typeface="+mn-lt"/>
              <a:ea typeface="+mn-ea"/>
              <a:cs typeface="宋体" panose="02010600030101010101" pitchFamily="2" charset="-122"/>
            </a:endParaRPr>
          </a:p>
          <a:p>
            <a:pPr marL="457200" lvl="1"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   </a:t>
            </a:r>
            <a:r>
              <a:rPr lang="zh-CN" altLang="en-US"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4</a:t>
            </a:r>
            <a:r>
              <a:rPr lang="zh-CN" altLang="en-US" b="0" dirty="0">
                <a:solidFill>
                  <a:schemeClr val="tx1"/>
                </a:solidFill>
                <a:latin typeface="+mn-lt"/>
                <a:ea typeface="+mn-ea"/>
                <a:cs typeface="宋体" panose="02010600030101010101" pitchFamily="2" charset="-122"/>
              </a:rPr>
              <a:t>）实验结果示例：</a:t>
            </a:r>
            <a:endParaRPr lang="zh-CN" altLang="en-US" b="0" dirty="0">
              <a:solidFill>
                <a:schemeClr val="tx1"/>
              </a:solidFill>
              <a:latin typeface="+mn-lt"/>
              <a:ea typeface="+mn-ea"/>
              <a:cs typeface="宋体" panose="02010600030101010101" pitchFamily="2" charset="-122"/>
            </a:endParaRPr>
          </a:p>
          <a:p>
            <a:pPr marL="457200" lvl="1" algn="l">
              <a:lnSpc>
                <a:spcPct val="150000"/>
              </a:lnSpc>
              <a:buClrTx/>
              <a:buSzTx/>
              <a:buFont typeface="Arial" panose="020B0604020202020204" pitchFamily="34" charset="0"/>
              <a:buNone/>
            </a:pPr>
            <a:endParaRPr lang="en-US" altLang="zh-CN"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endParaRPr lang="en-US" altLang="zh-CN"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4"/>
          <p:cNvPicPr>
            <a:picLocks noChangeAspect="1"/>
          </p:cNvPicPr>
          <p:nvPr/>
        </p:nvPicPr>
        <p:blipFill>
          <a:blip r:embed="rId3"/>
          <a:srcRect r="14335"/>
          <a:stretch>
            <a:fillRect/>
          </a:stretch>
        </p:blipFill>
        <p:spPr>
          <a:xfrm>
            <a:off x="1760220" y="3977005"/>
            <a:ext cx="9479280" cy="1698625"/>
          </a:xfrm>
          <a:prstGeom prst="rect">
            <a:avLst/>
          </a:prstGeom>
          <a:noFill/>
          <a:ln>
            <a:noFill/>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7832813"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QUIC</a:t>
            </a:r>
            <a:r>
              <a:rPr lang="zh-CN" altLang="en-US" sz="3200" dirty="0"/>
              <a:t>协议原理回顾</a:t>
            </a:r>
            <a:endParaRPr lang="en-US" altLang="zh-CN"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37672" y="2756078"/>
            <a:ext cx="4262120" cy="88265"/>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62330" y="896620"/>
            <a:ext cx="10483850" cy="1108075"/>
          </a:xfrm>
        </p:spPr>
        <p:txBody>
          <a:bodyPr/>
          <a:lstStyle/>
          <a:p>
            <a:pPr indent="457200" algn="l">
              <a:lnSpc>
                <a:spcPct val="150000"/>
              </a:lnSpc>
              <a:buClrTx/>
              <a:buSzTx/>
              <a:buNone/>
            </a:pPr>
            <a:r>
              <a:rPr lang="zh-CN" sz="2400" b="0" dirty="0">
                <a:solidFill>
                  <a:schemeClr val="tx1"/>
                </a:solidFill>
                <a:latin typeface="+mn-lt"/>
                <a:ea typeface="+mn-ea"/>
                <a:cs typeface="宋体" panose="02010600030101010101" pitchFamily="2" charset="-122"/>
              </a:rPr>
              <a:t>QUIC </a:t>
            </a:r>
            <a:r>
              <a:rPr lang="en-US" altLang="zh-CN" sz="2400" b="0" dirty="0">
                <a:solidFill>
                  <a:schemeClr val="tx1"/>
                </a:solidFill>
                <a:latin typeface="+mn-lt"/>
                <a:ea typeface="+mn-ea"/>
                <a:cs typeface="宋体" panose="02010600030101010101" pitchFamily="2" charset="-122"/>
              </a:rPr>
              <a:t>(</a:t>
            </a:r>
            <a:r>
              <a:rPr lang="zh-CN" sz="2400" b="0" dirty="0">
                <a:solidFill>
                  <a:schemeClr val="tx1"/>
                </a:solidFill>
                <a:latin typeface="+mn-lt"/>
                <a:ea typeface="+mn-ea"/>
                <a:cs typeface="宋体" panose="02010600030101010101" pitchFamily="2" charset="-122"/>
              </a:rPr>
              <a:t>Quick UDP Internet Connections</a:t>
            </a:r>
            <a:r>
              <a:rPr lang="en-US" altLang="zh-CN" sz="2400" b="0" dirty="0">
                <a:solidFill>
                  <a:schemeClr val="tx1"/>
                </a:solidFill>
                <a:latin typeface="+mn-lt"/>
                <a:ea typeface="+mn-ea"/>
                <a:cs typeface="宋体" panose="02010600030101010101" pitchFamily="2" charset="-122"/>
              </a:rPr>
              <a:t>)</a:t>
            </a:r>
            <a:r>
              <a:rPr lang="zh-CN" sz="2400" b="0" dirty="0">
                <a:solidFill>
                  <a:schemeClr val="tx1"/>
                </a:solidFill>
                <a:latin typeface="+mn-lt"/>
                <a:ea typeface="+mn-ea"/>
                <a:cs typeface="宋体" panose="02010600030101010101" pitchFamily="2" charset="-122"/>
              </a:rPr>
              <a:t>，是一种基于 UDP 实现的可靠的传输层协议。</a:t>
            </a:r>
            <a:r>
              <a:rPr lang="zh-CN" altLang="en-US" sz="2400" b="0" dirty="0">
                <a:solidFill>
                  <a:schemeClr val="tx1"/>
                </a:solidFill>
                <a:latin typeface="+mn-lt"/>
                <a:ea typeface="+mn-ea"/>
                <a:cs typeface="宋体" panose="02010600030101010101" pitchFamily="2" charset="-122"/>
              </a:rPr>
              <a:t>从协议栈可以看出：</a:t>
            </a:r>
            <a:r>
              <a:rPr lang="en-US" altLang="zh-CN" sz="2400" b="0" dirty="0">
                <a:solidFill>
                  <a:schemeClr val="tx1"/>
                </a:solidFill>
                <a:latin typeface="+mn-lt"/>
                <a:ea typeface="+mn-ea"/>
                <a:cs typeface="宋体" panose="02010600030101010101" pitchFamily="2" charset="-122"/>
              </a:rPr>
              <a:t>QUIC = HTTP/2 + TLS + UDP</a:t>
            </a:r>
            <a:r>
              <a:rPr lang="zh-CN" altLang="en-US" sz="2400" b="0" dirty="0">
                <a:solidFill>
                  <a:schemeClr val="tx1"/>
                </a:solidFill>
                <a:latin typeface="+mn-lt"/>
                <a:ea typeface="+mn-ea"/>
                <a:cs typeface="宋体" panose="02010600030101010101" pitchFamily="2" charset="-122"/>
              </a:rPr>
              <a:t>。</a:t>
            </a:r>
            <a:endParaRPr lang="zh-CN" altLang="en-US" sz="2400"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97500" lnSpcReduction="1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3"/>
          <a:stretch>
            <a:fillRect/>
          </a:stretch>
        </p:blipFill>
        <p:spPr>
          <a:xfrm>
            <a:off x="1861185" y="2004695"/>
            <a:ext cx="8486775" cy="4410075"/>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62330" y="960120"/>
            <a:ext cx="10483850" cy="815340"/>
          </a:xfrm>
        </p:spPr>
        <p:txBody>
          <a:bodyPr/>
          <a:lstStyle/>
          <a:p>
            <a:pPr indent="457200" algn="l">
              <a:lnSpc>
                <a:spcPct val="150000"/>
              </a:lnSpc>
              <a:buClrTx/>
              <a:buSzTx/>
              <a:buNone/>
            </a:pPr>
            <a:r>
              <a:rPr lang="zh-CN" sz="2400" b="0" dirty="0">
                <a:solidFill>
                  <a:schemeClr val="tx1"/>
                </a:solidFill>
                <a:latin typeface="+mn-lt"/>
                <a:ea typeface="+mn-ea"/>
                <a:cs typeface="宋体" panose="02010600030101010101" pitchFamily="2" charset="-122"/>
              </a:rPr>
              <a:t>QUIC数据包的格式：</a:t>
            </a:r>
            <a:endParaRPr lang="en-US" altLang="zh-CN" sz="2400"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97500" lnSpcReduction="1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3"/>
          <a:stretch>
            <a:fillRect/>
          </a:stretch>
        </p:blipFill>
        <p:spPr>
          <a:xfrm>
            <a:off x="1374775" y="1812925"/>
            <a:ext cx="6480000" cy="2274437"/>
          </a:xfrm>
          <a:prstGeom prst="rect">
            <a:avLst/>
          </a:prstGeom>
        </p:spPr>
      </p:pic>
      <p:pic>
        <p:nvPicPr>
          <p:cNvPr id="5" name="图片 4"/>
          <p:cNvPicPr>
            <a:picLocks noChangeAspect="1"/>
          </p:cNvPicPr>
          <p:nvPr/>
        </p:nvPicPr>
        <p:blipFill>
          <a:blip r:embed="rId4"/>
          <a:stretch>
            <a:fillRect/>
          </a:stretch>
        </p:blipFill>
        <p:spPr>
          <a:xfrm>
            <a:off x="1374775" y="4441825"/>
            <a:ext cx="6480000" cy="1416159"/>
          </a:xfrm>
          <a:prstGeom prst="rect">
            <a:avLst/>
          </a:prstGeom>
        </p:spPr>
      </p:pic>
      <p:sp>
        <p:nvSpPr>
          <p:cNvPr id="6" name="文本框 5"/>
          <p:cNvSpPr txBox="1"/>
          <p:nvPr/>
        </p:nvSpPr>
        <p:spPr>
          <a:xfrm>
            <a:off x="8079105" y="1899285"/>
            <a:ext cx="3865245" cy="1938020"/>
          </a:xfrm>
          <a:prstGeom prst="rect">
            <a:avLst/>
          </a:prstGeom>
        </p:spPr>
        <p:txBody>
          <a:bodyPr wrap="square">
            <a:spAutoFit/>
          </a:bodyPr>
          <a:p>
            <a:pPr marL="0" indent="0"/>
            <a:r>
              <a:rPr lang="zh-CN" sz="2000" b="0" i="0" dirty="0">
                <a:cs typeface="宋体" panose="02010600030101010101" pitchFamily="2" charset="-122"/>
              </a:rPr>
              <a:t>由 header 和 data 两部分组成</a:t>
            </a:r>
            <a:r>
              <a:rPr lang="zh-CN" altLang="en-US" sz="1400" b="0" i="0">
                <a:solidFill>
                  <a:srgbClr val="191B1F"/>
                </a:solidFill>
                <a:latin typeface="-apple-system"/>
                <a:ea typeface="-apple-system"/>
              </a:rPr>
              <a:t>。</a:t>
            </a:r>
            <a:endParaRPr lang="zh-CN" altLang="en-US" sz="1400" b="0" i="0">
              <a:solidFill>
                <a:srgbClr val="191B1F"/>
              </a:solidFill>
              <a:latin typeface="-apple-system"/>
              <a:ea typeface="-apple-system"/>
            </a:endParaRPr>
          </a:p>
          <a:p>
            <a:pPr marL="0" algn="l">
              <a:buClrTx/>
              <a:buSzTx/>
              <a:buFontTx/>
            </a:pPr>
            <a:r>
              <a:rPr lang="zh-CN" sz="2000" b="0" i="0" dirty="0">
                <a:cs typeface="宋体" panose="02010600030101010101" pitchFamily="2" charset="-122"/>
              </a:rPr>
              <a:t>header 是明文的，包含 4 个字段；data 是加密的，可以包含 1 个或多个 frame，每个 frame 又分为 type 和 payload，其中 payload 就是应用数据；</a:t>
            </a:r>
            <a:endParaRPr lang="zh-CN" altLang="en-US" sz="1400" b="0" i="0">
              <a:solidFill>
                <a:srgbClr val="191B1F"/>
              </a:solidFill>
              <a:latin typeface="-apple-system"/>
              <a:ea typeface="-apple-system"/>
            </a:endParaRPr>
          </a:p>
        </p:txBody>
      </p:sp>
      <p:sp>
        <p:nvSpPr>
          <p:cNvPr id="8" name="文本框 7"/>
          <p:cNvSpPr txBox="1"/>
          <p:nvPr/>
        </p:nvSpPr>
        <p:spPr>
          <a:xfrm>
            <a:off x="8078470" y="4687570"/>
            <a:ext cx="3865880" cy="1014730"/>
          </a:xfrm>
          <a:prstGeom prst="rect">
            <a:avLst/>
          </a:prstGeom>
        </p:spPr>
        <p:txBody>
          <a:bodyPr wrap="square">
            <a:spAutoFit/>
          </a:bodyPr>
          <a:p>
            <a:pPr marL="0" algn="l">
              <a:buClrTx/>
              <a:buSzTx/>
              <a:buFontTx/>
            </a:pPr>
            <a:r>
              <a:rPr lang="zh-CN" sz="2000" b="0" i="0" dirty="0">
                <a:cs typeface="宋体" panose="02010600030101010101" pitchFamily="2" charset="-122"/>
              </a:rPr>
              <a:t>数据帧有很多类型，这里以用于传输应用数据的 Stream 帧进行简要介绍。</a:t>
            </a:r>
            <a:endParaRPr lang="zh-CN" sz="2000" b="0" i="0" dirty="0">
              <a:cs typeface="宋体" panose="02010600030101010101" pitchFamily="2"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862330" y="922020"/>
            <a:ext cx="10483850" cy="815340"/>
          </a:xfrm>
        </p:spPr>
        <p:txBody>
          <a:bodyPr/>
          <a:lstStyle/>
          <a:p>
            <a:pPr indent="457200" algn="l">
              <a:lnSpc>
                <a:spcPct val="150000"/>
              </a:lnSpc>
              <a:buClrTx/>
              <a:buSzTx/>
              <a:buNone/>
            </a:pPr>
            <a:r>
              <a:rPr lang="zh-CN" sz="2400" b="0" dirty="0">
                <a:solidFill>
                  <a:schemeClr val="tx1"/>
                </a:solidFill>
                <a:latin typeface="+mn-lt"/>
                <a:ea typeface="+mn-ea"/>
                <a:cs typeface="宋体" panose="02010600030101010101" pitchFamily="2" charset="-122"/>
              </a:rPr>
              <a:t>QUIC协议建立连接：快速握手。</a:t>
            </a:r>
            <a:endParaRPr lang="en-US" altLang="zh-CN" sz="2400"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3"/>
          <a:stretch>
            <a:fillRect/>
          </a:stretch>
        </p:blipFill>
        <p:spPr>
          <a:xfrm>
            <a:off x="775335" y="1750060"/>
            <a:ext cx="6723774" cy="4248000"/>
          </a:xfrm>
          <a:prstGeom prst="rect">
            <a:avLst/>
          </a:prstGeom>
        </p:spPr>
      </p:pic>
      <p:sp>
        <p:nvSpPr>
          <p:cNvPr id="9" name="文本框 8"/>
          <p:cNvSpPr txBox="1"/>
          <p:nvPr/>
        </p:nvSpPr>
        <p:spPr>
          <a:xfrm>
            <a:off x="7748270" y="2029460"/>
            <a:ext cx="3865880" cy="3476625"/>
          </a:xfrm>
          <a:prstGeom prst="rect">
            <a:avLst/>
          </a:prstGeom>
        </p:spPr>
        <p:txBody>
          <a:bodyPr wrap="square">
            <a:spAutoFit/>
          </a:bodyPr>
          <a:p>
            <a:pPr marL="342900" indent="-342900" algn="l">
              <a:buClrTx/>
              <a:buSzTx/>
              <a:buFont typeface="Wingdings" panose="05000000000000000000" charset="0"/>
              <a:buChar char="Ø"/>
            </a:pPr>
            <a:r>
              <a:rPr lang="zh-CN" sz="2000" b="0" i="0" dirty="0">
                <a:cs typeface="宋体" panose="02010600030101010101" pitchFamily="2" charset="-122"/>
              </a:rPr>
              <a:t>客户端发起连接：</a:t>
            </a:r>
            <a:r>
              <a:rPr lang="zh-CN" altLang="en-US" sz="2000" b="0" i="0" dirty="0">
                <a:cs typeface="宋体" panose="02010600030101010101" pitchFamily="2" charset="-122"/>
              </a:rPr>
              <a:t>客户端发送一个初始的</a:t>
            </a:r>
            <a:r>
              <a:rPr lang="en-US" altLang="zh-CN" sz="2000" b="0" i="0" dirty="0">
                <a:cs typeface="宋体" panose="02010600030101010101" pitchFamily="2" charset="-122"/>
              </a:rPr>
              <a:t>QUIC</a:t>
            </a:r>
            <a:r>
              <a:rPr lang="zh-CN" altLang="en-US" sz="2000" b="0" i="0" dirty="0">
                <a:cs typeface="宋体" panose="02010600030101010101" pitchFamily="2" charset="-122"/>
              </a:rPr>
              <a:t>数据包</a:t>
            </a:r>
            <a:endParaRPr lang="zh-CN" altLang="en-US" sz="2000" b="0" i="0" dirty="0">
              <a:cs typeface="宋体" panose="02010600030101010101" pitchFamily="2" charset="-122"/>
            </a:endParaRPr>
          </a:p>
          <a:p>
            <a:pPr indent="0" algn="l">
              <a:buClrTx/>
              <a:buSzTx/>
              <a:buFont typeface="Wingdings" panose="05000000000000000000" charset="0"/>
              <a:buNone/>
            </a:pPr>
            <a:endParaRPr lang="zh-CN" sz="2000" b="0" i="0" dirty="0">
              <a:cs typeface="宋体" panose="02010600030101010101" pitchFamily="2" charset="-122"/>
            </a:endParaRPr>
          </a:p>
          <a:p>
            <a:pPr marL="342900" indent="-342900" algn="l">
              <a:buClrTx/>
              <a:buSzTx/>
              <a:buFont typeface="Wingdings" panose="05000000000000000000" charset="0"/>
              <a:buChar char="Ø"/>
            </a:pPr>
            <a:r>
              <a:rPr lang="zh-CN" sz="2000" b="0" i="0" dirty="0">
                <a:cs typeface="宋体" panose="02010600030101010101" pitchFamily="2" charset="-122"/>
              </a:rPr>
              <a:t>服务端响应：</a:t>
            </a:r>
            <a:r>
              <a:rPr lang="zh-CN" altLang="en-US" sz="2000" b="0" i="0" dirty="0">
                <a:cs typeface="宋体" panose="02010600030101010101" pitchFamily="2" charset="-122"/>
              </a:rPr>
              <a:t>服务器接收到客户端的初始包后，</a:t>
            </a:r>
            <a:r>
              <a:rPr lang="zh-CN" altLang="en-US" sz="2000" b="0" i="0" dirty="0">
                <a:cs typeface="宋体" panose="02010600030101010101" pitchFamily="2" charset="-122"/>
              </a:rPr>
              <a:t>返回确认握手信息</a:t>
            </a:r>
            <a:endParaRPr lang="zh-CN" altLang="en-US" sz="2000" b="0" i="0" dirty="0">
              <a:cs typeface="宋体" panose="02010600030101010101" pitchFamily="2" charset="-122"/>
            </a:endParaRPr>
          </a:p>
          <a:p>
            <a:pPr indent="0" algn="l">
              <a:buClrTx/>
              <a:buSzTx/>
              <a:buFont typeface="Wingdings" panose="05000000000000000000" charset="0"/>
              <a:buNone/>
            </a:pPr>
            <a:endParaRPr lang="zh-CN" altLang="en-US" sz="2000" b="0" i="0" dirty="0">
              <a:cs typeface="宋体" panose="02010600030101010101" pitchFamily="2" charset="-122"/>
            </a:endParaRPr>
          </a:p>
          <a:p>
            <a:pPr marL="342900" indent="-342900" algn="l">
              <a:buClrTx/>
              <a:buSzTx/>
              <a:buFont typeface="Wingdings" panose="05000000000000000000" charset="0"/>
              <a:buChar char="Ø"/>
            </a:pPr>
            <a:r>
              <a:rPr lang="zh-CN" altLang="en-US" sz="2000" b="0" i="0" dirty="0">
                <a:cs typeface="宋体" panose="02010600030101010101" pitchFamily="2" charset="-122"/>
              </a:rPr>
              <a:t>客户端确认：客户端收到服务器的</a:t>
            </a:r>
            <a:r>
              <a:rPr lang="en-US" altLang="zh-CN" sz="2000" b="0" i="0" dirty="0">
                <a:cs typeface="宋体" panose="02010600030101010101" pitchFamily="2" charset="-122"/>
              </a:rPr>
              <a:t>ServerHello</a:t>
            </a:r>
            <a:r>
              <a:rPr lang="zh-CN" altLang="en-US" sz="2000" b="0" i="0" dirty="0">
                <a:cs typeface="宋体" panose="02010600030101010101" pitchFamily="2" charset="-122"/>
              </a:rPr>
              <a:t>消息后，完成剩余的</a:t>
            </a:r>
            <a:r>
              <a:rPr lang="en-US" altLang="zh-CN" sz="2000" b="0" i="0" dirty="0">
                <a:cs typeface="宋体" panose="02010600030101010101" pitchFamily="2" charset="-122"/>
              </a:rPr>
              <a:t>TLS 1.3</a:t>
            </a:r>
            <a:r>
              <a:rPr lang="zh-CN" altLang="en-US" sz="2000" b="0" i="0" dirty="0">
                <a:cs typeface="宋体" panose="02010600030101010101" pitchFamily="2" charset="-122"/>
              </a:rPr>
              <a:t>握手流程</a:t>
            </a:r>
            <a:endParaRPr lang="zh-CN" altLang="en-US" sz="2000" b="0" i="0" dirty="0">
              <a:cs typeface="宋体" panose="02010600030101010101" pitchFamily="2" charset="-122"/>
            </a:endParaRPr>
          </a:p>
          <a:p>
            <a:pPr indent="0" algn="l">
              <a:buClrTx/>
              <a:buSzTx/>
              <a:buFont typeface="Wingdings" panose="05000000000000000000" charset="0"/>
              <a:buNone/>
            </a:pPr>
            <a:endParaRPr lang="zh-CN" sz="2000" b="0" i="0" dirty="0">
              <a:cs typeface="宋体" panose="02010600030101010101" pitchFamily="2"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200" dirty="0"/>
              <a:t>QUIC</a:t>
            </a:r>
            <a:r>
              <a:rPr lang="zh-CN" altLang="en-US" sz="3200" dirty="0"/>
              <a:t>协议实现</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570865" y="909320"/>
            <a:ext cx="11170920" cy="5309870"/>
          </a:xfrm>
        </p:spPr>
        <p:txBody>
          <a:bodyPr/>
          <a:lstStyle/>
          <a:p>
            <a:pPr marL="457200" lvl="1" indent="0" algn="l">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使用</a:t>
            </a:r>
            <a:r>
              <a:rPr lang="en-US" altLang="zh-CN" b="0" dirty="0">
                <a:solidFill>
                  <a:schemeClr val="tx1"/>
                </a:solidFill>
                <a:latin typeface="+mn-lt"/>
                <a:ea typeface="+mn-ea"/>
                <a:cs typeface="宋体" panose="02010600030101010101" pitchFamily="2" charset="-122"/>
              </a:rPr>
              <a:t>quiche</a:t>
            </a:r>
            <a:r>
              <a:rPr lang="zh-CN" altLang="en-US" b="0" dirty="0">
                <a:solidFill>
                  <a:schemeClr val="tx1"/>
                </a:solidFill>
                <a:latin typeface="+mn-lt"/>
                <a:ea typeface="+mn-ea"/>
                <a:cs typeface="宋体" panose="02010600030101010101" pitchFamily="2" charset="-122"/>
              </a:rPr>
              <a:t>库（</a:t>
            </a:r>
            <a:r>
              <a:rPr lang="zh-CN" altLang="en-US" b="0" dirty="0">
                <a:solidFill>
                  <a:schemeClr val="tx1"/>
                </a:solidFill>
                <a:latin typeface="+mn-lt"/>
                <a:ea typeface="+mn-ea"/>
                <a:cs typeface="宋体" panose="02010600030101010101" pitchFamily="2" charset="-122"/>
                <a:hlinkClick r:id="rId1" action="ppaction://hlinkfile"/>
              </a:rPr>
              <a:t>官网</a:t>
            </a:r>
            <a:r>
              <a:rPr lang="zh-CN" altLang="en-US" b="0" dirty="0">
                <a:solidFill>
                  <a:schemeClr val="tx1"/>
                </a:solidFill>
                <a:latin typeface="+mn-lt"/>
                <a:ea typeface="+mn-ea"/>
                <a:cs typeface="宋体" panose="02010600030101010101" pitchFamily="2" charset="-122"/>
              </a:rPr>
              <a:t>）实现QUIC服务器与客户端，</a:t>
            </a:r>
            <a:r>
              <a:rPr lang="zh-CN" altLang="en-US" dirty="0">
                <a:cs typeface="宋体" panose="02010600030101010101" pitchFamily="2" charset="-122"/>
                <a:sym typeface="+mn-ea"/>
              </a:rPr>
              <a:t>quiche 是一个由 Cloudflare 开发的 QUIC 和 HTTP/3 的实现，它是用 Rust 编写的，但是它提供了 C 语言 API，可以用于与 C 项目集成。</a:t>
            </a:r>
            <a:endParaRPr lang="zh-CN" altLang="en-US" dirty="0">
              <a:cs typeface="宋体" panose="02010600030101010101" pitchFamily="2" charset="-122"/>
              <a:sym typeface="+mn-ea"/>
            </a:endParaRPr>
          </a:p>
          <a:p>
            <a:pPr marL="914400" lvl="1" indent="-457200" algn="l">
              <a:lnSpc>
                <a:spcPct val="150000"/>
              </a:lnSpc>
              <a:buClrTx/>
              <a:buSzTx/>
              <a:buFont typeface="+mj-ea"/>
              <a:buAutoNum type="circleNumDbPlain"/>
            </a:pPr>
            <a:r>
              <a:rPr lang="zh-CN" altLang="en-US" b="0" i="0" dirty="0">
                <a:cs typeface="宋体" panose="02010600030101010101" pitchFamily="2" charset="-122"/>
              </a:rPr>
              <a:t>安装 Rust 和 Cargo，安装</a:t>
            </a:r>
            <a:r>
              <a:rPr lang="zh-CN" altLang="en-US" b="0" i="0" dirty="0">
                <a:cs typeface="宋体" panose="02010600030101010101" pitchFamily="2" charset="-122"/>
                <a:hlinkClick r:id="rId2" action="ppaction://hlinkfile"/>
              </a:rPr>
              <a:t>Rust开发环境</a:t>
            </a:r>
            <a:r>
              <a:rPr lang="zh-CN" altLang="en-US" b="0" i="0" dirty="0">
                <a:cs typeface="宋体" panose="02010600030101010101" pitchFamily="2" charset="-122"/>
              </a:rPr>
              <a:t>。</a:t>
            </a:r>
            <a:endParaRPr lang="zh-CN" altLang="en-US" b="0" i="0" dirty="0">
              <a:cs typeface="宋体" panose="02010600030101010101" pitchFamily="2" charset="-122"/>
            </a:endParaRPr>
          </a:p>
          <a:p>
            <a:pPr marL="914400" lvl="1" indent="-457200" algn="l">
              <a:lnSpc>
                <a:spcPct val="150000"/>
              </a:lnSpc>
              <a:buClrTx/>
              <a:buSzTx/>
              <a:buFont typeface="+mj-ea"/>
              <a:buAutoNum type="circleNumDbPlain"/>
            </a:pPr>
            <a:r>
              <a:rPr lang="zh-CN" altLang="en-US" b="0" i="0" dirty="0">
                <a:cs typeface="宋体" panose="02010600030101010101" pitchFamily="2" charset="-122"/>
              </a:rPr>
              <a:t>构建quiche仓库，可以使用</a:t>
            </a:r>
            <a:r>
              <a:rPr lang="zh-CN" altLang="en-US" b="0" i="0" dirty="0">
                <a:cs typeface="宋体" panose="02010600030101010101" pitchFamily="2" charset="-122"/>
                <a:hlinkClick r:id="rId3" action="ppaction://hlinkfile"/>
              </a:rPr>
              <a:t>git工具</a:t>
            </a:r>
            <a:r>
              <a:rPr lang="zh-CN" altLang="en-US" b="0" i="0" dirty="0">
                <a:cs typeface="宋体" panose="02010600030101010101" pitchFamily="2" charset="-122"/>
              </a:rPr>
              <a:t>克隆或者在官网下载解压。</a:t>
            </a:r>
            <a:endParaRPr lang="zh-CN" altLang="en-US" b="0" i="0" dirty="0">
              <a:cs typeface="宋体" panose="02010600030101010101" pitchFamily="2" charset="-122"/>
            </a:endParaRPr>
          </a:p>
          <a:p>
            <a:pPr marL="914400" lvl="1" indent="-457200" algn="l">
              <a:lnSpc>
                <a:spcPct val="150000"/>
              </a:lnSpc>
              <a:buClrTx/>
              <a:buSzTx/>
              <a:buFont typeface="+mj-ea"/>
              <a:buAutoNum type="circleNumDbPlain"/>
            </a:pPr>
            <a:r>
              <a:rPr lang="zh-CN" altLang="en-US" b="0" i="0" dirty="0">
                <a:cs typeface="宋体" panose="02010600030101010101" pitchFamily="2" charset="-122"/>
              </a:rPr>
              <a:t>使用</a:t>
            </a:r>
            <a:r>
              <a:rPr lang="en-US" altLang="zh-CN" b="0" i="0" dirty="0">
                <a:cs typeface="宋体" panose="02010600030101010101" pitchFamily="2" charset="-122"/>
              </a:rPr>
              <a:t>ffi</a:t>
            </a:r>
            <a:r>
              <a:rPr lang="zh-CN" altLang="en-US" b="0" i="0" dirty="0">
                <a:cs typeface="宋体" panose="02010600030101010101" pitchFamily="2" charset="-122"/>
              </a:rPr>
              <a:t>特性构建</a:t>
            </a:r>
            <a:r>
              <a:rPr lang="en-US" altLang="zh-CN" b="0" i="0" dirty="0">
                <a:cs typeface="宋体" panose="02010600030101010101" pitchFamily="2" charset="-122"/>
              </a:rPr>
              <a:t>quiche</a:t>
            </a:r>
            <a:r>
              <a:rPr lang="zh-CN" altLang="en-US" b="0" i="0" dirty="0">
                <a:cs typeface="宋体" panose="02010600030101010101" pitchFamily="2" charset="-122"/>
              </a:rPr>
              <a:t>的</a:t>
            </a:r>
            <a:r>
              <a:rPr lang="en-US" altLang="zh-CN" b="0" i="0" dirty="0">
                <a:cs typeface="宋体" panose="02010600030101010101" pitchFamily="2" charset="-122"/>
              </a:rPr>
              <a:t>C</a:t>
            </a:r>
            <a:r>
              <a:rPr lang="zh-CN" altLang="en-US" b="0" i="0" dirty="0">
                <a:cs typeface="宋体" panose="02010600030101010101" pitchFamily="2" charset="-122"/>
              </a:rPr>
              <a:t>语言接口：</a:t>
            </a:r>
            <a:r>
              <a:rPr lang="en-US" altLang="zh-CN" b="0" i="0" dirty="0">
                <a:cs typeface="宋体" panose="02010600030101010101" pitchFamily="2" charset="-122"/>
              </a:rPr>
              <a:t>cargo build --release --features ffi</a:t>
            </a:r>
            <a:r>
              <a:rPr lang="zh-CN" altLang="en-US" b="0" i="0" dirty="0">
                <a:cs typeface="宋体" panose="02010600030101010101" pitchFamily="2" charset="-122"/>
              </a:rPr>
              <a:t>。</a:t>
            </a:r>
            <a:endParaRPr lang="en-US" altLang="zh-CN" b="0" i="0" dirty="0">
              <a:cs typeface="宋体" panose="02010600030101010101" pitchFamily="2" charset="-122"/>
            </a:endParaRPr>
          </a:p>
          <a:p>
            <a:pPr marL="914400" lvl="1" indent="-457200" algn="l">
              <a:lnSpc>
                <a:spcPct val="150000"/>
              </a:lnSpc>
              <a:buClrTx/>
              <a:buSzTx/>
              <a:buFont typeface="+mj-ea"/>
              <a:buAutoNum type="circleNumDbPlain"/>
            </a:pPr>
            <a:r>
              <a:rPr lang="zh-CN" altLang="en-US" b="0" i="0" dirty="0">
                <a:cs typeface="宋体" panose="02010600030101010101" pitchFamily="2" charset="-122"/>
              </a:rPr>
              <a:t>选用</a:t>
            </a:r>
            <a:r>
              <a:rPr lang="en-US" altLang="zh-CN" b="0" i="0" dirty="0">
                <a:cs typeface="宋体" panose="02010600030101010101" pitchFamily="2" charset="-122"/>
              </a:rPr>
              <a:t>MSVC</a:t>
            </a:r>
            <a:r>
              <a:rPr lang="zh-CN" altLang="en-US" b="0" i="0" dirty="0">
                <a:cs typeface="宋体" panose="02010600030101010101" pitchFamily="2" charset="-122"/>
              </a:rPr>
              <a:t>环境（</a:t>
            </a:r>
            <a:r>
              <a:rPr lang="en-US" altLang="zh-CN" b="0" i="0" dirty="0">
                <a:cs typeface="宋体" panose="02010600030101010101" pitchFamily="2" charset="-122"/>
              </a:rPr>
              <a:t>VS Build Tools</a:t>
            </a:r>
            <a:r>
              <a:rPr lang="zh-CN" altLang="en-US" b="0" i="0" dirty="0">
                <a:cs typeface="宋体" panose="02010600030101010101" pitchFamily="2" charset="-122"/>
              </a:rPr>
              <a:t>）运行</a:t>
            </a:r>
            <a:r>
              <a:rPr lang="en-US" altLang="zh-CN" b="0" i="0" dirty="0">
                <a:cs typeface="宋体" panose="02010600030101010101" pitchFamily="2" charset="-122"/>
              </a:rPr>
              <a:t>C</a:t>
            </a:r>
            <a:r>
              <a:rPr lang="zh-CN" altLang="en-US" b="0" i="0" dirty="0">
                <a:cs typeface="宋体" panose="02010600030101010101" pitchFamily="2" charset="-122"/>
              </a:rPr>
              <a:t>项目：打开</a:t>
            </a:r>
            <a:r>
              <a:rPr lang="en-US" altLang="zh-CN" b="0" i="0" dirty="0">
                <a:cs typeface="宋体" panose="02010600030101010101" pitchFamily="2" charset="-122"/>
              </a:rPr>
              <a:t>“x64 Native Tools Command Prompt for VS 2022”</a:t>
            </a:r>
            <a:r>
              <a:rPr lang="zh-CN" altLang="en-US" b="0" i="0" dirty="0">
                <a:cs typeface="宋体" panose="02010600030101010101" pitchFamily="2" charset="-122"/>
              </a:rPr>
              <a:t>，在窗口中</a:t>
            </a:r>
            <a:r>
              <a:rPr lang="en-US" altLang="zh-CN" b="0" i="0" dirty="0">
                <a:cs typeface="宋体" panose="02010600030101010101" pitchFamily="2" charset="-122"/>
              </a:rPr>
              <a:t>cd</a:t>
            </a:r>
            <a:r>
              <a:rPr lang="zh-CN" altLang="en-US" b="0" i="0" dirty="0">
                <a:cs typeface="宋体" panose="02010600030101010101" pitchFamily="2" charset="-122"/>
              </a:rPr>
              <a:t>到你的</a:t>
            </a:r>
            <a:r>
              <a:rPr lang="en-US" altLang="zh-CN" b="0" i="0" dirty="0">
                <a:cs typeface="宋体" panose="02010600030101010101" pitchFamily="2" charset="-122"/>
              </a:rPr>
              <a:t>C</a:t>
            </a:r>
            <a:r>
              <a:rPr lang="zh-CN" altLang="en-US" b="0" i="0" dirty="0">
                <a:cs typeface="宋体" panose="02010600030101010101" pitchFamily="2" charset="-122"/>
              </a:rPr>
              <a:t>工程目录，然后输入</a:t>
            </a:r>
            <a:r>
              <a:rPr lang="en-US" altLang="zh-CN" b="0" i="0" dirty="0">
                <a:cs typeface="宋体" panose="02010600030101010101" pitchFamily="2" charset="-122"/>
              </a:rPr>
              <a:t>code .</a:t>
            </a:r>
            <a:r>
              <a:rPr lang="zh-CN" altLang="en-US" b="0" i="0" dirty="0">
                <a:cs typeface="宋体" panose="02010600030101010101" pitchFamily="2" charset="-122"/>
              </a:rPr>
              <a:t>启动</a:t>
            </a:r>
            <a:r>
              <a:rPr lang="en-US" altLang="zh-CN" b="0" i="0" dirty="0">
                <a:cs typeface="宋体" panose="02010600030101010101" pitchFamily="2" charset="-122"/>
              </a:rPr>
              <a:t>VSCode</a:t>
            </a:r>
            <a:r>
              <a:rPr lang="zh-CN" altLang="en-US" b="0" i="0" dirty="0">
                <a:cs typeface="宋体" panose="02010600030101010101" pitchFamily="2" charset="-122"/>
              </a:rPr>
              <a:t>。</a:t>
            </a:r>
            <a:endParaRPr lang="zh-CN" altLang="en-US" b="0" i="0" dirty="0">
              <a:cs typeface="宋体" panose="02010600030101010101" pitchFamily="2" charset="-122"/>
            </a:endParaRPr>
          </a:p>
          <a:p>
            <a:pPr marL="457200" lvl="1" indent="0" algn="l">
              <a:lnSpc>
                <a:spcPct val="150000"/>
              </a:lnSpc>
              <a:buClrTx/>
              <a:buSzTx/>
              <a:buFont typeface="Arial" panose="020B0604020202020204" pitchFamily="34" charset="0"/>
              <a:buNone/>
            </a:pP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4"/>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5"/>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3"/>
          <a:stretch>
            <a:fillRect/>
          </a:stretch>
        </p:blipFill>
        <p:spPr>
          <a:xfrm>
            <a:off x="1074420" y="1842770"/>
            <a:ext cx="4848225" cy="3476625"/>
          </a:xfrm>
          <a:prstGeom prst="rect">
            <a:avLst/>
          </a:prstGeom>
        </p:spPr>
      </p:pic>
      <p:pic>
        <p:nvPicPr>
          <p:cNvPr id="5" name="图片 4"/>
          <p:cNvPicPr>
            <a:picLocks noChangeAspect="1"/>
          </p:cNvPicPr>
          <p:nvPr/>
        </p:nvPicPr>
        <p:blipFill>
          <a:blip r:embed="rId4"/>
          <a:stretch>
            <a:fillRect/>
          </a:stretch>
        </p:blipFill>
        <p:spPr>
          <a:xfrm>
            <a:off x="6290945" y="1906270"/>
            <a:ext cx="4286250" cy="3400425"/>
          </a:xfrm>
          <a:prstGeom prst="rect">
            <a:avLst/>
          </a:prstGeom>
        </p:spPr>
      </p:pic>
      <p:sp>
        <p:nvSpPr>
          <p:cNvPr id="6" name="文本框 5"/>
          <p:cNvSpPr txBox="1"/>
          <p:nvPr/>
        </p:nvSpPr>
        <p:spPr>
          <a:xfrm>
            <a:off x="506730" y="1023620"/>
            <a:ext cx="3263900" cy="645160"/>
          </a:xfrm>
          <a:prstGeom prst="rect">
            <a:avLst/>
          </a:prstGeom>
          <a:noFill/>
        </p:spPr>
        <p:txBody>
          <a:bodyPr wrap="square" rtlCol="0">
            <a:spAutoFit/>
          </a:bodyPr>
          <a:p>
            <a:pPr lvl="1" algn="l">
              <a:lnSpc>
                <a:spcPct val="150000"/>
              </a:lnSpc>
              <a:spcBef>
                <a:spcPts val="500"/>
              </a:spcBef>
              <a:buClrTx/>
              <a:buSzTx/>
              <a:buFont typeface="Arial" panose="020B0604020202020204" pitchFamily="34" charset="0"/>
            </a:pPr>
            <a:r>
              <a:rPr lang="zh-CN" sz="2400" dirty="0">
                <a:cs typeface="宋体" panose="02010600030101010101" pitchFamily="2" charset="-122"/>
              </a:rPr>
              <a:t>QUIC</a:t>
            </a:r>
            <a:r>
              <a:rPr lang="zh-CN" sz="2400" dirty="0">
                <a:cs typeface="宋体" panose="02010600030101010101" pitchFamily="2" charset="-122"/>
              </a:rPr>
              <a:t>协议实现思路</a:t>
            </a:r>
            <a:endParaRPr lang="zh-CN" sz="2400" dirty="0">
              <a:cs typeface="宋体" panose="02010600030101010101" pitchFamily="2"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506730" y="1023620"/>
            <a:ext cx="3263900" cy="645160"/>
          </a:xfrm>
          <a:prstGeom prst="rect">
            <a:avLst/>
          </a:prstGeom>
          <a:noFill/>
        </p:spPr>
        <p:txBody>
          <a:bodyPr wrap="square" rtlCol="0">
            <a:spAutoFit/>
          </a:bodyPr>
          <a:p>
            <a:pPr lvl="1" algn="l">
              <a:lnSpc>
                <a:spcPct val="150000"/>
              </a:lnSpc>
              <a:spcBef>
                <a:spcPts val="500"/>
              </a:spcBef>
              <a:buClrTx/>
              <a:buSzTx/>
              <a:buFont typeface="Arial" panose="020B0604020202020204" pitchFamily="34" charset="0"/>
            </a:pPr>
            <a:r>
              <a:rPr lang="en-US" altLang="zh-CN" sz="2400" dirty="0">
                <a:cs typeface="宋体" panose="02010600030101010101" pitchFamily="2" charset="-122"/>
              </a:rPr>
              <a:t>quiche</a:t>
            </a:r>
            <a:r>
              <a:rPr lang="zh-CN" altLang="en-US" sz="2400" dirty="0">
                <a:cs typeface="宋体" panose="02010600030101010101" pitchFamily="2" charset="-122"/>
              </a:rPr>
              <a:t>库相关函数</a:t>
            </a:r>
            <a:endParaRPr lang="zh-CN" altLang="en-US" sz="2400" dirty="0">
              <a:cs typeface="宋体" panose="02010600030101010101" pitchFamily="2" charset="-122"/>
            </a:endParaRPr>
          </a:p>
        </p:txBody>
      </p:sp>
      <p:graphicFrame>
        <p:nvGraphicFramePr>
          <p:cNvPr id="2" name="表格 1"/>
          <p:cNvGraphicFramePr/>
          <p:nvPr>
            <p:custDataLst>
              <p:tags r:id="rId3"/>
            </p:custDataLst>
          </p:nvPr>
        </p:nvGraphicFramePr>
        <p:xfrm>
          <a:off x="1828800" y="1708785"/>
          <a:ext cx="8931910" cy="3831590"/>
        </p:xfrm>
        <a:graphic>
          <a:graphicData uri="http://schemas.openxmlformats.org/drawingml/2006/table">
            <a:tbl>
              <a:tblPr firstRow="1" bandRow="1">
                <a:tableStyleId>{5C22544A-7EE6-4342-B048-85BDC9FD1C3A}</a:tableStyleId>
              </a:tblPr>
              <a:tblGrid>
                <a:gridCol w="4465955"/>
                <a:gridCol w="4465955"/>
              </a:tblGrid>
              <a:tr h="547370">
                <a:tc>
                  <a:txBody>
                    <a:bodyPr/>
                    <a:p>
                      <a:pPr>
                        <a:buNone/>
                      </a:pPr>
                      <a:r>
                        <a:rPr lang="zh-CN" altLang="en-US"/>
                        <a:t>协议概念</a:t>
                      </a:r>
                      <a:endParaRPr lang="zh-CN" altLang="en-US"/>
                    </a:p>
                  </a:txBody>
                  <a:tcPr anchor="ctr" anchorCtr="0"/>
                </a:tc>
                <a:tc>
                  <a:txBody>
                    <a:bodyPr/>
                    <a:p>
                      <a:pPr>
                        <a:buNone/>
                      </a:pPr>
                      <a:r>
                        <a:rPr lang="en-US" altLang="zh-CN"/>
                        <a:t>quiche/QUIC</a:t>
                      </a:r>
                      <a:r>
                        <a:rPr lang="zh-CN" altLang="en-US"/>
                        <a:t>实验</a:t>
                      </a:r>
                      <a:endParaRPr lang="zh-CN" altLang="en-US"/>
                    </a:p>
                  </a:txBody>
                  <a:tcPr anchor="ctr" anchorCtr="0"/>
                </a:tc>
              </a:tr>
              <a:tr h="547370">
                <a:tc>
                  <a:txBody>
                    <a:bodyPr/>
                    <a:p>
                      <a:pPr>
                        <a:buNone/>
                      </a:pPr>
                      <a:r>
                        <a:rPr lang="en-US" altLang="zh-CN"/>
                        <a:t>QUIC </a:t>
                      </a:r>
                      <a:r>
                        <a:rPr lang="zh-CN" altLang="en-US"/>
                        <a:t>连接</a:t>
                      </a:r>
                      <a:endParaRPr lang="zh-CN" altLang="en-US"/>
                    </a:p>
                  </a:txBody>
                  <a:tcPr anchor="ctr" anchorCtr="0"/>
                </a:tc>
                <a:tc>
                  <a:txBody>
                    <a:bodyPr/>
                    <a:p>
                      <a:pPr>
                        <a:buNone/>
                      </a:pPr>
                      <a:r>
                        <a:rPr lang="en-US" altLang="zh-CN"/>
                        <a:t>quiche_conn</a:t>
                      </a:r>
                      <a:endParaRPr lang="en-US" altLang="zh-CN"/>
                    </a:p>
                  </a:txBody>
                  <a:tcPr anchor="ctr" anchorCtr="0"/>
                </a:tc>
              </a:tr>
              <a:tr h="547370">
                <a:tc>
                  <a:txBody>
                    <a:bodyPr/>
                    <a:p>
                      <a:pPr>
                        <a:buNone/>
                      </a:pPr>
                      <a:r>
                        <a:rPr lang="zh-CN" altLang="en-US"/>
                        <a:t>流（</a:t>
                      </a:r>
                      <a:r>
                        <a:rPr lang="en-US" altLang="zh-CN"/>
                        <a:t>Stream</a:t>
                      </a:r>
                      <a:r>
                        <a:rPr lang="zh-CN" altLang="en-US"/>
                        <a:t>）</a:t>
                      </a:r>
                      <a:endParaRPr lang="zh-CN" altLang="en-US"/>
                    </a:p>
                  </a:txBody>
                  <a:tcPr anchor="ctr" anchorCtr="0"/>
                </a:tc>
                <a:tc>
                  <a:txBody>
                    <a:bodyPr/>
                    <a:p>
                      <a:pPr>
                        <a:buNone/>
                      </a:pPr>
                      <a:r>
                        <a:rPr lang="en-US" altLang="zh-CN"/>
                        <a:t>stream_id</a:t>
                      </a:r>
                      <a:endParaRPr lang="en-US" altLang="zh-CN"/>
                    </a:p>
                  </a:txBody>
                  <a:tcPr anchor="ctr" anchorCtr="0"/>
                </a:tc>
              </a:tr>
              <a:tr h="547370">
                <a:tc>
                  <a:txBody>
                    <a:bodyPr/>
                    <a:p>
                      <a:pPr>
                        <a:buNone/>
                      </a:pPr>
                      <a:r>
                        <a:rPr lang="zh-CN" altLang="en-US"/>
                        <a:t>握手</a:t>
                      </a:r>
                      <a:endParaRPr lang="zh-CN" altLang="en-US"/>
                    </a:p>
                  </a:txBody>
                  <a:tcPr anchor="ctr" anchorCtr="0"/>
                </a:tc>
                <a:tc>
                  <a:txBody>
                    <a:bodyPr/>
                    <a:p>
                      <a:pPr>
                        <a:buNone/>
                      </a:pPr>
                      <a:r>
                        <a:rPr lang="en-US" altLang="zh-CN"/>
                        <a:t>quiche_accept()</a:t>
                      </a:r>
                      <a:endParaRPr lang="en-US" altLang="zh-CN"/>
                    </a:p>
                  </a:txBody>
                  <a:tcPr anchor="ctr" anchorCtr="0"/>
                </a:tc>
              </a:tr>
              <a:tr h="547370">
                <a:tc>
                  <a:txBody>
                    <a:bodyPr/>
                    <a:p>
                      <a:pPr>
                        <a:buNone/>
                      </a:pPr>
                      <a:r>
                        <a:rPr lang="zh-CN" altLang="en-US"/>
                        <a:t>数据发送</a:t>
                      </a:r>
                      <a:endParaRPr lang="zh-CN" altLang="en-US"/>
                    </a:p>
                  </a:txBody>
                  <a:tcPr anchor="ctr" anchorCtr="0"/>
                </a:tc>
                <a:tc>
                  <a:txBody>
                    <a:bodyPr/>
                    <a:p>
                      <a:pPr>
                        <a:buNone/>
                      </a:pPr>
                      <a:r>
                        <a:rPr lang="en-US" altLang="zh-CN"/>
                        <a:t>quiche_stream_send()</a:t>
                      </a:r>
                      <a:endParaRPr lang="en-US" altLang="zh-CN"/>
                    </a:p>
                  </a:txBody>
                  <a:tcPr anchor="ctr" anchorCtr="0"/>
                </a:tc>
              </a:tr>
              <a:tr h="547370">
                <a:tc>
                  <a:txBody>
                    <a:bodyPr/>
                    <a:p>
                      <a:pPr>
                        <a:buNone/>
                      </a:pPr>
                      <a:r>
                        <a:rPr lang="zh-CN" altLang="en-US"/>
                        <a:t>数据接收</a:t>
                      </a:r>
                      <a:endParaRPr lang="zh-CN" altLang="en-US"/>
                    </a:p>
                  </a:txBody>
                  <a:tcPr anchor="ctr" anchorCtr="0"/>
                </a:tc>
                <a:tc>
                  <a:txBody>
                    <a:bodyPr/>
                    <a:p>
                      <a:pPr>
                        <a:buNone/>
                      </a:pPr>
                      <a:r>
                        <a:rPr lang="en-US" altLang="zh-CN"/>
                        <a:t>quiche_stream_recv()</a:t>
                      </a:r>
                      <a:endParaRPr lang="en-US" altLang="zh-CN"/>
                    </a:p>
                  </a:txBody>
                  <a:tcPr anchor="ctr" anchorCtr="0"/>
                </a:tc>
              </a:tr>
              <a:tr h="547370">
                <a:tc>
                  <a:txBody>
                    <a:bodyPr/>
                    <a:p>
                      <a:pPr>
                        <a:buNone/>
                      </a:pPr>
                      <a:r>
                        <a:rPr lang="en-US" altLang="zh-CN"/>
                        <a:t>UDP </a:t>
                      </a:r>
                      <a:r>
                        <a:rPr lang="zh-CN" altLang="en-US"/>
                        <a:t>承载</a:t>
                      </a:r>
                      <a:endParaRPr lang="zh-CN" altLang="en-US"/>
                    </a:p>
                  </a:txBody>
                  <a:tcPr anchor="ctr" anchorCtr="0"/>
                </a:tc>
                <a:tc>
                  <a:txBody>
                    <a:bodyPr/>
                    <a:p>
                      <a:pPr>
                        <a:buNone/>
                      </a:pPr>
                      <a:r>
                        <a:rPr lang="en-US" altLang="zh-CN"/>
                        <a:t>sendto() / recvfrom()</a:t>
                      </a:r>
                      <a:endParaRPr lang="en-US" altLang="zh-CN"/>
                    </a:p>
                  </a:txBody>
                  <a:tcPr anchor="ctr" anchorCtr="0"/>
                </a:tc>
              </a:tr>
            </a:tbl>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占位符 6"/>
          <p:cNvSpPr>
            <a:spLocks noGrp="1"/>
          </p:cNvSpPr>
          <p:nvPr/>
        </p:nvSpPr>
        <p:spPr>
          <a:xfrm>
            <a:off x="570865" y="909320"/>
            <a:ext cx="11170920" cy="53098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l">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1</a:t>
            </a:r>
            <a:r>
              <a:rPr lang="zh-CN" altLang="en-US" b="0" dirty="0">
                <a:solidFill>
                  <a:schemeClr val="tx1"/>
                </a:solidFill>
                <a:latin typeface="+mn-lt"/>
                <a:ea typeface="+mn-ea"/>
                <a:cs typeface="宋体" panose="02010600030101010101" pitchFamily="2" charset="-122"/>
              </a:rPr>
              <a:t>）</a:t>
            </a:r>
            <a:r>
              <a:rPr lang="zh-CN" b="0" dirty="0">
                <a:solidFill>
                  <a:schemeClr val="tx1"/>
                </a:solidFill>
                <a:latin typeface="+mn-lt"/>
                <a:ea typeface="+mn-ea"/>
                <a:cs typeface="宋体" panose="02010600030101010101" pitchFamily="2" charset="-122"/>
              </a:rPr>
              <a:t>编写好服务端和客户端代码之后，存放在同一个工程下；</a:t>
            </a:r>
            <a:endParaRPr lang="zh-CN" b="0" dirty="0">
              <a:solidFill>
                <a:schemeClr val="tx1"/>
              </a:solidFill>
              <a:latin typeface="+mn-lt"/>
              <a:ea typeface="+mn-ea"/>
              <a:cs typeface="宋体" panose="02010600030101010101" pitchFamily="2" charset="-122"/>
            </a:endParaRPr>
          </a:p>
          <a:p>
            <a:pPr marL="457200" lvl="1" indent="0" algn="l">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2</a:t>
            </a:r>
            <a:r>
              <a:rPr lang="zh-CN" altLang="en-US"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QUIC</a:t>
            </a:r>
            <a:r>
              <a:rPr lang="zh-CN" altLang="en-US" b="0" dirty="0">
                <a:solidFill>
                  <a:schemeClr val="tx1"/>
                </a:solidFill>
                <a:latin typeface="+mn-lt"/>
                <a:ea typeface="+mn-ea"/>
                <a:cs typeface="宋体" panose="02010600030101010101" pitchFamily="2" charset="-122"/>
              </a:rPr>
              <a:t>协议基于</a:t>
            </a:r>
            <a:r>
              <a:rPr lang="en-US" altLang="zh-CN" b="0" dirty="0">
                <a:solidFill>
                  <a:schemeClr val="tx1"/>
                </a:solidFill>
                <a:latin typeface="+mn-lt"/>
                <a:ea typeface="+mn-ea"/>
                <a:cs typeface="宋体" panose="02010600030101010101" pitchFamily="2" charset="-122"/>
              </a:rPr>
              <a:t>TLS</a:t>
            </a:r>
            <a:r>
              <a:rPr lang="zh-CN" altLang="en-US" b="0" dirty="0">
                <a:solidFill>
                  <a:schemeClr val="tx1"/>
                </a:solidFill>
                <a:latin typeface="+mn-lt"/>
                <a:ea typeface="+mn-ea"/>
                <a:cs typeface="宋体" panose="02010600030101010101" pitchFamily="2" charset="-122"/>
              </a:rPr>
              <a:t>加密，首先需要使用</a:t>
            </a:r>
            <a:r>
              <a:rPr lang="en-US" altLang="zh-CN" b="0" dirty="0">
                <a:solidFill>
                  <a:schemeClr val="tx1"/>
                </a:solidFill>
                <a:latin typeface="+mn-lt"/>
                <a:ea typeface="+mn-ea"/>
                <a:cs typeface="宋体" panose="02010600030101010101" pitchFamily="2" charset="-122"/>
                <a:hlinkClick r:id="rId3" tooltip="" action="ppaction://hlinkfile"/>
              </a:rPr>
              <a:t>openssl</a:t>
            </a:r>
            <a:r>
              <a:rPr lang="zh-CN" altLang="en-US" b="0" dirty="0">
                <a:solidFill>
                  <a:schemeClr val="tx1"/>
                </a:solidFill>
                <a:latin typeface="+mn-lt"/>
                <a:ea typeface="+mn-ea"/>
                <a:cs typeface="宋体" panose="02010600030101010101" pitchFamily="2" charset="-122"/>
                <a:hlinkClick r:id="rId3" tooltip="" action="ppaction://hlinkfile"/>
              </a:rPr>
              <a:t>工具</a:t>
            </a:r>
            <a:r>
              <a:rPr lang="zh-CN" altLang="en-US" b="0" dirty="0">
                <a:solidFill>
                  <a:schemeClr val="tx1"/>
                </a:solidFill>
                <a:latin typeface="+mn-lt"/>
                <a:ea typeface="+mn-ea"/>
                <a:cs typeface="宋体" panose="02010600030101010101" pitchFamily="2" charset="-122"/>
              </a:rPr>
              <a:t>生成自签名证书；</a:t>
            </a:r>
            <a:endParaRPr lang="zh-CN" altLang="en-US" b="0" dirty="0">
              <a:solidFill>
                <a:schemeClr val="tx1"/>
              </a:solidFill>
              <a:latin typeface="+mn-lt"/>
              <a:ea typeface="+mn-ea"/>
              <a:cs typeface="宋体" panose="02010600030101010101" pitchFamily="2" charset="-122"/>
            </a:endParaRPr>
          </a:p>
          <a:p>
            <a:pPr marL="457200" lvl="1" indent="0" algn="l">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3</a:t>
            </a:r>
            <a:r>
              <a:rPr lang="zh-CN" altLang="en-US" b="0" dirty="0">
                <a:solidFill>
                  <a:schemeClr val="tx1"/>
                </a:solidFill>
                <a:latin typeface="+mn-lt"/>
                <a:ea typeface="+mn-ea"/>
                <a:cs typeface="宋体" panose="02010600030101010101" pitchFamily="2" charset="-122"/>
              </a:rPr>
              <a:t>）使用</a:t>
            </a:r>
            <a:r>
              <a:rPr lang="en-US" altLang="zh-CN" dirty="0">
                <a:cs typeface="宋体" panose="02010600030101010101" pitchFamily="2" charset="-122"/>
                <a:sym typeface="+mn-ea"/>
              </a:rPr>
              <a:t>MSVC</a:t>
            </a:r>
            <a:r>
              <a:rPr lang="zh-CN" altLang="en-US" dirty="0">
                <a:cs typeface="宋体" panose="02010600030101010101" pitchFamily="2" charset="-122"/>
                <a:sym typeface="+mn-ea"/>
              </a:rPr>
              <a:t>环境（</a:t>
            </a:r>
            <a:r>
              <a:rPr lang="en-US" altLang="zh-CN" dirty="0">
                <a:cs typeface="宋体" panose="02010600030101010101" pitchFamily="2" charset="-122"/>
                <a:sym typeface="+mn-ea"/>
              </a:rPr>
              <a:t>VS Build Tools</a:t>
            </a:r>
            <a:r>
              <a:rPr lang="zh-CN" altLang="en-US" dirty="0">
                <a:cs typeface="宋体" panose="02010600030101010101" pitchFamily="2" charset="-122"/>
                <a:sym typeface="+mn-ea"/>
              </a:rPr>
              <a:t>）打开</a:t>
            </a:r>
            <a:r>
              <a:rPr lang="en-US" altLang="zh-CN" dirty="0">
                <a:cs typeface="宋体" panose="02010600030101010101" pitchFamily="2" charset="-122"/>
                <a:sym typeface="+mn-ea"/>
              </a:rPr>
              <a:t>C</a:t>
            </a:r>
            <a:r>
              <a:rPr lang="zh-CN" altLang="en-US" dirty="0">
                <a:cs typeface="宋体" panose="02010600030101010101" pitchFamily="2" charset="-122"/>
                <a:sym typeface="+mn-ea"/>
              </a:rPr>
              <a:t>项目，并用</a:t>
            </a:r>
            <a:r>
              <a:rPr lang="en-US" altLang="zh-CN" dirty="0">
                <a:cs typeface="宋体" panose="02010600030101010101" pitchFamily="2" charset="-122"/>
                <a:sym typeface="+mn-ea"/>
              </a:rPr>
              <a:t>cl</a:t>
            </a:r>
            <a:r>
              <a:rPr lang="zh-CN" altLang="en-US" dirty="0">
                <a:cs typeface="宋体" panose="02010600030101010101" pitchFamily="2" charset="-122"/>
                <a:sym typeface="+mn-ea"/>
              </a:rPr>
              <a:t>命令进行编译：</a:t>
            </a:r>
            <a:endParaRPr lang="en-US" altLang="zh-CN"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cl /nologo /Zi /EHsc /MD  `</a:t>
            </a:r>
            <a:endParaRPr lang="en-US" altLang="zh-CN"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  /I E:\quiche\quiche-master\quiche\include </a:t>
            </a:r>
            <a:r>
              <a:rPr lang="en-US" altLang="zh-CN" b="0" dirty="0">
                <a:solidFill>
                  <a:srgbClr val="FF0000"/>
                </a:solidFill>
                <a:latin typeface="+mn-lt"/>
                <a:ea typeface="+mn-ea"/>
                <a:cs typeface="宋体" panose="02010600030101010101" pitchFamily="2" charset="-122"/>
              </a:rPr>
              <a:t>quic_server.c</a:t>
            </a:r>
            <a:r>
              <a:rPr lang="en-US" altLang="zh-CN" b="0" dirty="0">
                <a:solidFill>
                  <a:schemeClr val="tx1"/>
                </a:solidFill>
                <a:latin typeface="+mn-lt"/>
                <a:ea typeface="+mn-ea"/>
                <a:cs typeface="宋体" panose="02010600030101010101" pitchFamily="2" charset="-122"/>
              </a:rPr>
              <a:t>   `</a:t>
            </a:r>
            <a:endParaRPr lang="en-US" altLang="zh-CN"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  /Fe:</a:t>
            </a:r>
            <a:r>
              <a:rPr lang="en-US" altLang="zh-CN" b="0" dirty="0">
                <a:solidFill>
                  <a:srgbClr val="FF0000"/>
                </a:solidFill>
                <a:latin typeface="+mn-lt"/>
                <a:ea typeface="+mn-ea"/>
                <a:cs typeface="宋体" panose="02010600030101010101" pitchFamily="2" charset="-122"/>
              </a:rPr>
              <a:t>quic_server.exe</a:t>
            </a:r>
            <a:r>
              <a:rPr lang="en-US" altLang="zh-CN" b="0" dirty="0">
                <a:solidFill>
                  <a:schemeClr val="tx1"/>
                </a:solidFill>
                <a:latin typeface="+mn-lt"/>
                <a:ea typeface="+mn-ea"/>
                <a:cs typeface="宋体" panose="02010600030101010101" pitchFamily="2" charset="-122"/>
              </a:rPr>
              <a:t>   `</a:t>
            </a:r>
            <a:endParaRPr lang="en-US" altLang="zh-CN"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  /link /LIBPATH:E:\quiche\quiche-master\target\release  `</a:t>
            </a:r>
            <a:endParaRPr lang="en-US" altLang="zh-CN" b="0" dirty="0">
              <a:solidFill>
                <a:schemeClr val="tx1"/>
              </a:solidFill>
              <a:latin typeface="+mn-lt"/>
              <a:ea typeface="+mn-ea"/>
              <a:cs typeface="宋体" panose="02010600030101010101" pitchFamily="2" charset="-122"/>
            </a:endParaRPr>
          </a:p>
          <a:p>
            <a:pPr marL="914400" lvl="2" indent="457200" algn="l">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  quiche.lib ws2_32.lib advapi32.lib crypt32.lib userenv.lib ntdll.lib</a:t>
            </a:r>
            <a:endParaRPr lang="en-US" altLang="zh-CN" b="0" dirty="0">
              <a:solidFill>
                <a:schemeClr val="tx1"/>
              </a:solidFill>
              <a:latin typeface="+mn-lt"/>
              <a:ea typeface="+mn-ea"/>
              <a:cs typeface="宋体" panose="02010600030101010101" pitchFamily="2" charset="-122"/>
            </a:endParaRPr>
          </a:p>
          <a:p>
            <a:pPr marL="457200" lvl="1" indent="0" algn="l">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（4）运行生成的</a:t>
            </a:r>
            <a:r>
              <a:rPr lang="en-US" altLang="zh-CN" b="0" dirty="0">
                <a:solidFill>
                  <a:schemeClr val="tx1"/>
                </a:solidFill>
                <a:latin typeface="+mn-lt"/>
                <a:ea typeface="+mn-ea"/>
                <a:cs typeface="宋体" panose="02010600030101010101" pitchFamily="2" charset="-122"/>
              </a:rPr>
              <a:t>.exe</a:t>
            </a:r>
            <a:r>
              <a:rPr lang="zh-CN" altLang="en-US" b="0" dirty="0">
                <a:solidFill>
                  <a:schemeClr val="tx1"/>
                </a:solidFill>
                <a:latin typeface="+mn-lt"/>
                <a:ea typeface="+mn-ea"/>
                <a:cs typeface="宋体" panose="02010600030101010101" pitchFamily="2" charset="-122"/>
              </a:rPr>
              <a:t>文件。</a:t>
            </a:r>
            <a:endParaRPr lang="zh-CN" altLang="en-US" b="0" dirty="0">
              <a:solidFill>
                <a:schemeClr val="tx1"/>
              </a:solidFill>
              <a:latin typeface="+mn-lt"/>
              <a:ea typeface="+mn-ea"/>
              <a:cs typeface="宋体" panose="02010600030101010101" pitchFamily="2"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占位符 6"/>
          <p:cNvSpPr>
            <a:spLocks noGrp="1"/>
          </p:cNvSpPr>
          <p:nvPr/>
        </p:nvSpPr>
        <p:spPr>
          <a:xfrm>
            <a:off x="570865" y="909320"/>
            <a:ext cx="11170920" cy="53098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l">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实验结果示例</a:t>
            </a:r>
            <a:endParaRPr lang="zh-CN" altLang="en-US" b="0" dirty="0">
              <a:solidFill>
                <a:schemeClr val="tx1"/>
              </a:solidFill>
              <a:latin typeface="+mn-lt"/>
              <a:ea typeface="+mn-ea"/>
              <a:cs typeface="宋体" panose="02010600030101010101" pitchFamily="2" charset="-122"/>
            </a:endParaRPr>
          </a:p>
        </p:txBody>
      </p:sp>
      <p:pic>
        <p:nvPicPr>
          <p:cNvPr id="37" name="图片 13"/>
          <p:cNvPicPr>
            <a:picLocks noChangeAspect="1"/>
          </p:cNvPicPr>
          <p:nvPr/>
        </p:nvPicPr>
        <p:blipFill>
          <a:blip r:embed="rId3"/>
          <a:srcRect r="50301"/>
          <a:stretch>
            <a:fillRect/>
          </a:stretch>
        </p:blipFill>
        <p:spPr>
          <a:xfrm>
            <a:off x="2733878" y="1695768"/>
            <a:ext cx="7226741" cy="1800000"/>
          </a:xfrm>
          <a:prstGeom prst="rect">
            <a:avLst/>
          </a:prstGeom>
          <a:noFill/>
          <a:ln>
            <a:noFill/>
          </a:ln>
        </p:spPr>
      </p:pic>
      <p:pic>
        <p:nvPicPr>
          <p:cNvPr id="39" name="图片 13"/>
          <p:cNvPicPr>
            <a:picLocks noChangeAspect="1"/>
          </p:cNvPicPr>
          <p:nvPr/>
        </p:nvPicPr>
        <p:blipFill>
          <a:blip r:embed="rId3"/>
          <a:srcRect l="50072"/>
          <a:stretch>
            <a:fillRect/>
          </a:stretch>
        </p:blipFill>
        <p:spPr>
          <a:xfrm>
            <a:off x="2717165" y="4006533"/>
            <a:ext cx="7260168" cy="1800000"/>
          </a:xfrm>
          <a:prstGeom prst="rect">
            <a:avLst/>
          </a:prstGeom>
          <a:noFill/>
          <a:ln>
            <a:noFill/>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WireShark</a:t>
            </a:r>
            <a:r>
              <a:rPr lang="zh-CN" altLang="en-US" sz="3200" dirty="0"/>
              <a:t>抓包分析</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97500" lnSpcReduction="1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Wireshark</a:t>
            </a:r>
            <a:r>
              <a:rPr lang="zh-CN" altLang="en-US" sz="2800" dirty="0"/>
              <a:t>抓包分析</a:t>
            </a:r>
            <a:endParaRPr lang="en-US" altLang="zh-CN"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788670" y="1049020"/>
            <a:ext cx="10509250" cy="5213350"/>
          </a:xfrm>
          <a:prstGeom prst="rect">
            <a:avLst/>
          </a:prstGeom>
        </p:spPr>
        <p:txBody>
          <a:bodyPr wrap="square">
            <a:spAutoFit/>
          </a:bodyPr>
          <a:p>
            <a:pPr lvl="1" algn="l" defTabSz="914400">
              <a:lnSpc>
                <a:spcPct val="150000"/>
              </a:lnSpc>
              <a:spcBef>
                <a:spcPts val="500"/>
              </a:spcBef>
              <a:buClrTx/>
              <a:buSzTx/>
              <a:buFont typeface="Arial" panose="020B0604020202020204" pitchFamily="34" charset="0"/>
            </a:pPr>
            <a:r>
              <a:rPr lang="zh-CN" sz="2400" b="1" dirty="0">
                <a:cs typeface="宋体" panose="02010600030101010101" pitchFamily="2" charset="-122"/>
              </a:rPr>
              <a:t>任务要求：</a:t>
            </a:r>
            <a:endParaRPr lang="zh-CN" sz="2400" b="1" dirty="0">
              <a:cs typeface="宋体" panose="02010600030101010101" pitchFamily="2" charset="-122"/>
            </a:endParaRPr>
          </a:p>
          <a:p>
            <a:pPr marL="1371600" lvl="2" indent="-457200" algn="l" defTabSz="914400">
              <a:lnSpc>
                <a:spcPct val="150000"/>
              </a:lnSpc>
              <a:spcBef>
                <a:spcPts val="500"/>
              </a:spcBef>
              <a:buClrTx/>
              <a:buSzTx/>
              <a:buFont typeface="+mj-lt"/>
              <a:buAutoNum type="arabicPeriod"/>
            </a:pPr>
            <a:r>
              <a:rPr lang="zh-CN" sz="2000" dirty="0">
                <a:cs typeface="宋体" panose="02010600030101010101" pitchFamily="2" charset="-122"/>
              </a:rPr>
              <a:t>测量TCP 三次握手时间：使用 Wireshark 捕获 TCP 连接建立过程；记录从客户端发送 SYN 到收到服务器 ACK 的时间。</a:t>
            </a:r>
            <a:endParaRPr lang="zh-CN" sz="2000" dirty="0">
              <a:cs typeface="宋体" panose="02010600030101010101" pitchFamily="2" charset="-122"/>
            </a:endParaRPr>
          </a:p>
          <a:p>
            <a:pPr marL="1371600" lvl="2" indent="-457200" algn="l" defTabSz="914400">
              <a:lnSpc>
                <a:spcPct val="150000"/>
              </a:lnSpc>
              <a:spcBef>
                <a:spcPts val="500"/>
              </a:spcBef>
              <a:buClrTx/>
              <a:buSzTx/>
              <a:buFont typeface="+mj-lt"/>
              <a:buAutoNum type="arabicPeriod"/>
            </a:pPr>
            <a:r>
              <a:rPr lang="zh-CN" sz="2000" dirty="0">
                <a:cs typeface="宋体" panose="02010600030101010101" pitchFamily="2" charset="-122"/>
              </a:rPr>
              <a:t>测量QUIC 连接建立时间：使用 Wireshark 捕获 QUIC 连接建立过程；记录从客户端发送初始数据包到完成握手的时间。</a:t>
            </a:r>
            <a:endParaRPr lang="zh-CN" sz="2000" dirty="0">
              <a:cs typeface="宋体" panose="02010600030101010101" pitchFamily="2" charset="-122"/>
            </a:endParaRPr>
          </a:p>
          <a:p>
            <a:pPr marL="1371600" lvl="2" indent="-457200" algn="l" defTabSz="914400">
              <a:lnSpc>
                <a:spcPct val="150000"/>
              </a:lnSpc>
              <a:spcBef>
                <a:spcPts val="500"/>
              </a:spcBef>
              <a:buClrTx/>
              <a:buSzTx/>
              <a:buFont typeface="+mj-lt"/>
              <a:buAutoNum type="arabicPeriod"/>
            </a:pPr>
            <a:r>
              <a:rPr lang="zh-CN" sz="2000" dirty="0">
                <a:cs typeface="宋体" panose="02010600030101010101" pitchFamily="2" charset="-122"/>
              </a:rPr>
              <a:t>对比分析：记录3 次测试的平均值，比较两种协议的连接建立效率</a:t>
            </a:r>
            <a:endParaRPr lang="zh-CN" sz="2000" dirty="0">
              <a:cs typeface="宋体" panose="02010600030101010101" pitchFamily="2" charset="-122"/>
            </a:endParaRPr>
          </a:p>
          <a:p>
            <a:pPr lvl="1" algn="l" defTabSz="914400">
              <a:lnSpc>
                <a:spcPct val="150000"/>
              </a:lnSpc>
              <a:spcBef>
                <a:spcPts val="500"/>
              </a:spcBef>
              <a:buClrTx/>
              <a:buSzTx/>
              <a:buFont typeface="Arial" panose="020B0604020202020204" pitchFamily="34" charset="0"/>
            </a:pPr>
            <a:r>
              <a:rPr lang="zh-CN" sz="2400" b="1" dirty="0">
                <a:cs typeface="宋体" panose="02010600030101010101" pitchFamily="2" charset="-122"/>
              </a:rPr>
              <a:t>实验步骤：</a:t>
            </a:r>
            <a:endParaRPr lang="zh-CN" sz="2400" b="1" dirty="0">
              <a:cs typeface="宋体" panose="02010600030101010101" pitchFamily="2" charset="-122"/>
            </a:endParaRPr>
          </a:p>
          <a:p>
            <a:pPr marL="1371600" lvl="2" indent="-457200" algn="l" defTabSz="914400">
              <a:lnSpc>
                <a:spcPct val="150000"/>
              </a:lnSpc>
              <a:spcBef>
                <a:spcPts val="500"/>
              </a:spcBef>
              <a:buClrTx/>
              <a:buSzTx/>
              <a:buFont typeface="+mj-lt"/>
              <a:buAutoNum type="arabicPeriod"/>
            </a:pPr>
            <a:r>
              <a:rPr lang="zh-CN" sz="2000" dirty="0">
                <a:cs typeface="宋体" panose="02010600030101010101" pitchFamily="2" charset="-122"/>
              </a:rPr>
              <a:t>打开</a:t>
            </a:r>
            <a:r>
              <a:rPr lang="en-US" altLang="zh-CN" sz="2000" dirty="0">
                <a:cs typeface="宋体" panose="02010600030101010101" pitchFamily="2" charset="-122"/>
              </a:rPr>
              <a:t>wireshark</a:t>
            </a:r>
            <a:r>
              <a:rPr lang="zh-CN" altLang="en-US" sz="2000" dirty="0">
                <a:cs typeface="宋体" panose="02010600030101010101" pitchFamily="2" charset="-122"/>
              </a:rPr>
              <a:t>主界面之后选择正确的网卡开始捕获。例如，使用本地回环通信方式，就需要选择“</a:t>
            </a:r>
            <a:r>
              <a:rPr lang="en-US" altLang="zh-CN" sz="2000" dirty="0">
                <a:cs typeface="宋体" panose="02010600030101010101" pitchFamily="2" charset="-122"/>
              </a:rPr>
              <a:t>Adapter for loopback traffic capture</a:t>
            </a:r>
            <a:r>
              <a:rPr lang="zh-CN" altLang="en-US" sz="2000" dirty="0">
                <a:cs typeface="宋体" panose="02010600030101010101" pitchFamily="2" charset="-122"/>
              </a:rPr>
              <a:t>”网卡进行捕捉，如果选错成</a:t>
            </a:r>
            <a:r>
              <a:rPr lang="en-US" altLang="zh-CN" sz="2000" dirty="0">
                <a:cs typeface="宋体" panose="02010600030101010101" pitchFamily="2" charset="-122"/>
              </a:rPr>
              <a:t>WI-FI/Ethernet</a:t>
            </a:r>
            <a:r>
              <a:rPr lang="zh-CN" altLang="en-US" sz="2000" dirty="0">
                <a:cs typeface="宋体" panose="02010600030101010101" pitchFamily="2" charset="-122"/>
              </a:rPr>
              <a:t>，是捕捉不到</a:t>
            </a:r>
            <a:r>
              <a:rPr lang="en-US" altLang="zh-CN" sz="2000" dirty="0">
                <a:cs typeface="宋体" panose="02010600030101010101" pitchFamily="2" charset="-122"/>
              </a:rPr>
              <a:t>Loopback</a:t>
            </a:r>
            <a:r>
              <a:rPr lang="zh-CN" altLang="en-US" sz="2000" dirty="0">
                <a:cs typeface="宋体" panose="02010600030101010101" pitchFamily="2" charset="-122"/>
              </a:rPr>
              <a:t>的。</a:t>
            </a:r>
            <a:endParaRPr lang="zh-CN" altLang="en-US" sz="2000" dirty="0">
              <a:cs typeface="宋体" panose="02010600030101010101" pitchFamily="2" charset="-122"/>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Wireshark</a:t>
            </a:r>
            <a:r>
              <a:rPr lang="zh-CN" altLang="en-US" sz="2800" dirty="0"/>
              <a:t>抓包分析</a:t>
            </a:r>
            <a:endParaRPr lang="en-US" altLang="zh-CN"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788670" y="696595"/>
            <a:ext cx="10509250" cy="1170940"/>
          </a:xfrm>
          <a:prstGeom prst="rect">
            <a:avLst/>
          </a:prstGeom>
        </p:spPr>
        <p:txBody>
          <a:bodyPr wrap="square">
            <a:spAutoFit/>
          </a:bodyPr>
          <a:p>
            <a:pPr lvl="1" algn="l" defTabSz="914400">
              <a:lnSpc>
                <a:spcPct val="150000"/>
              </a:lnSpc>
              <a:spcBef>
                <a:spcPts val="500"/>
              </a:spcBef>
              <a:buClrTx/>
              <a:buSzTx/>
              <a:buFont typeface="Arial" panose="020B0604020202020204" pitchFamily="34" charset="0"/>
            </a:pPr>
            <a:r>
              <a:rPr lang="zh-CN" sz="2400" b="1" dirty="0">
                <a:cs typeface="宋体" panose="02010600030101010101" pitchFamily="2" charset="-122"/>
              </a:rPr>
              <a:t>实验步骤：</a:t>
            </a:r>
            <a:endParaRPr lang="zh-CN" sz="2400" b="1" dirty="0">
              <a:cs typeface="宋体" panose="02010600030101010101" pitchFamily="2" charset="-122"/>
            </a:endParaRPr>
          </a:p>
          <a:p>
            <a:pPr lvl="2" indent="0" algn="l" defTabSz="914400">
              <a:lnSpc>
                <a:spcPct val="150000"/>
              </a:lnSpc>
              <a:spcBef>
                <a:spcPts val="500"/>
              </a:spcBef>
              <a:buClrTx/>
              <a:buSzTx/>
              <a:buFont typeface="+mj-lt"/>
              <a:buNone/>
            </a:pPr>
            <a:r>
              <a:rPr lang="en-US" altLang="zh-CN" sz="2000" dirty="0">
                <a:cs typeface="宋体" panose="02010600030101010101" pitchFamily="2" charset="-122"/>
              </a:rPr>
              <a:t>2.  </a:t>
            </a:r>
            <a:r>
              <a:rPr lang="zh-CN" altLang="en-US" sz="2000" dirty="0">
                <a:cs typeface="宋体" panose="02010600030101010101" pitchFamily="2" charset="-122"/>
              </a:rPr>
              <a:t>根据代码端口或者协议类型设置</a:t>
            </a:r>
            <a:r>
              <a:rPr lang="en-US" altLang="zh-CN" sz="2000" dirty="0">
                <a:cs typeface="宋体" panose="02010600030101010101" pitchFamily="2" charset="-122"/>
              </a:rPr>
              <a:t>wireshark</a:t>
            </a:r>
            <a:r>
              <a:rPr lang="zh-CN" altLang="en-US" sz="2000" dirty="0">
                <a:cs typeface="宋体" panose="02010600030101010101" pitchFamily="2" charset="-122"/>
              </a:rPr>
              <a:t>的显示过滤器；</a:t>
            </a:r>
            <a:endParaRPr lang="en-US" altLang="zh-CN" sz="2000" dirty="0">
              <a:cs typeface="宋体" panose="02010600030101010101" pitchFamily="2" charset="-122"/>
            </a:endParaRPr>
          </a:p>
        </p:txBody>
      </p:sp>
      <p:pic>
        <p:nvPicPr>
          <p:cNvPr id="36" name="图片 12" descr="IMG_256"/>
          <p:cNvPicPr>
            <a:picLocks noChangeAspect="1"/>
          </p:cNvPicPr>
          <p:nvPr/>
        </p:nvPicPr>
        <p:blipFill>
          <a:blip r:embed="rId5"/>
          <a:stretch>
            <a:fillRect/>
          </a:stretch>
        </p:blipFill>
        <p:spPr>
          <a:xfrm>
            <a:off x="2403475" y="1877060"/>
            <a:ext cx="8192477" cy="4356000"/>
          </a:xfrm>
          <a:prstGeom prst="rect">
            <a:avLst/>
          </a:prstGeom>
          <a:noFill/>
          <a:ln w="9525">
            <a:noFill/>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Wireshark</a:t>
            </a:r>
            <a:r>
              <a:rPr lang="zh-CN" altLang="en-US" sz="2800" dirty="0"/>
              <a:t>抓包分析</a:t>
            </a:r>
            <a:endParaRPr lang="en-US" altLang="zh-CN"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788670" y="1049020"/>
            <a:ext cx="10509250" cy="4851400"/>
          </a:xfrm>
          <a:prstGeom prst="rect">
            <a:avLst/>
          </a:prstGeom>
        </p:spPr>
        <p:txBody>
          <a:bodyPr wrap="square">
            <a:spAutoFit/>
          </a:bodyPr>
          <a:p>
            <a:pPr lvl="1" algn="l" defTabSz="914400">
              <a:lnSpc>
                <a:spcPct val="150000"/>
              </a:lnSpc>
              <a:spcBef>
                <a:spcPts val="500"/>
              </a:spcBef>
              <a:buClrTx/>
              <a:buSzTx/>
              <a:buFont typeface="Arial" panose="020B0604020202020204" pitchFamily="34" charset="0"/>
            </a:pPr>
            <a:r>
              <a:rPr lang="zh-CN" sz="2400" b="1" dirty="0">
                <a:cs typeface="宋体" panose="02010600030101010101" pitchFamily="2" charset="-122"/>
              </a:rPr>
              <a:t>实验步骤：</a:t>
            </a:r>
            <a:endParaRPr lang="zh-CN" sz="2400" b="1" dirty="0">
              <a:cs typeface="宋体" panose="02010600030101010101" pitchFamily="2" charset="-122"/>
            </a:endParaRPr>
          </a:p>
          <a:p>
            <a:pPr lvl="2" indent="0" algn="l" defTabSz="914400">
              <a:lnSpc>
                <a:spcPct val="150000"/>
              </a:lnSpc>
              <a:spcBef>
                <a:spcPts val="500"/>
              </a:spcBef>
              <a:buClrTx/>
              <a:buSzTx/>
              <a:buFont typeface="+mj-lt"/>
              <a:buNone/>
            </a:pPr>
            <a:r>
              <a:rPr lang="en-US" altLang="zh-CN" sz="2000" dirty="0">
                <a:cs typeface="宋体" panose="02010600030101010101" pitchFamily="2" charset="-122"/>
              </a:rPr>
              <a:t>2.  </a:t>
            </a:r>
            <a:r>
              <a:rPr lang="zh-CN" altLang="en-US" sz="2000" dirty="0">
                <a:cs typeface="宋体" panose="02010600030101010101" pitchFamily="2" charset="-122"/>
              </a:rPr>
              <a:t>根据代码端口或者协议类型设置</a:t>
            </a:r>
            <a:r>
              <a:rPr lang="en-US" altLang="zh-CN" sz="2000" dirty="0">
                <a:cs typeface="宋体" panose="02010600030101010101" pitchFamily="2" charset="-122"/>
              </a:rPr>
              <a:t>wireshark</a:t>
            </a:r>
            <a:r>
              <a:rPr lang="zh-CN" altLang="en-US" sz="2000" dirty="0">
                <a:cs typeface="宋体" panose="02010600030101010101" pitchFamily="2" charset="-122"/>
              </a:rPr>
              <a:t>的显示过滤器；</a:t>
            </a:r>
            <a:endParaRPr lang="zh-CN" altLang="en-US" sz="2000" dirty="0">
              <a:cs typeface="宋体" panose="02010600030101010101" pitchFamily="2" charset="-122"/>
            </a:endParaRPr>
          </a:p>
          <a:p>
            <a:pPr lvl="2" indent="0" algn="l" defTabSz="914400">
              <a:lnSpc>
                <a:spcPct val="150000"/>
              </a:lnSpc>
              <a:spcBef>
                <a:spcPts val="500"/>
              </a:spcBef>
              <a:buClrTx/>
              <a:buSzTx/>
              <a:buFont typeface="+mj-lt"/>
              <a:buNone/>
            </a:pPr>
            <a:endParaRPr lang="en-US" altLang="zh-CN" sz="2000" dirty="0">
              <a:cs typeface="宋体" panose="02010600030101010101" pitchFamily="2" charset="-122"/>
            </a:endParaRPr>
          </a:p>
          <a:p>
            <a:pPr lvl="2" indent="0" algn="l" defTabSz="914400">
              <a:lnSpc>
                <a:spcPct val="150000"/>
              </a:lnSpc>
              <a:spcBef>
                <a:spcPts val="500"/>
              </a:spcBef>
              <a:buClrTx/>
              <a:buSzTx/>
              <a:buFont typeface="+mj-lt"/>
              <a:buNone/>
            </a:pPr>
            <a:endParaRPr lang="en-US" altLang="zh-CN" sz="2000" dirty="0">
              <a:cs typeface="宋体" panose="02010600030101010101" pitchFamily="2" charset="-122"/>
            </a:endParaRPr>
          </a:p>
          <a:p>
            <a:pPr lvl="2" indent="0" algn="l" defTabSz="914400">
              <a:lnSpc>
                <a:spcPct val="150000"/>
              </a:lnSpc>
              <a:spcBef>
                <a:spcPts val="500"/>
              </a:spcBef>
              <a:buClrTx/>
              <a:buSzTx/>
              <a:buFont typeface="+mj-lt"/>
              <a:buNone/>
            </a:pPr>
            <a:endParaRPr lang="en-US" altLang="zh-CN" sz="2000" dirty="0">
              <a:cs typeface="宋体" panose="02010600030101010101" pitchFamily="2" charset="-122"/>
            </a:endParaRPr>
          </a:p>
          <a:p>
            <a:pPr lvl="2" indent="0" algn="l" defTabSz="914400">
              <a:lnSpc>
                <a:spcPct val="150000"/>
              </a:lnSpc>
              <a:spcBef>
                <a:spcPts val="500"/>
              </a:spcBef>
              <a:buClrTx/>
              <a:buSzTx/>
              <a:buFont typeface="+mj-lt"/>
              <a:buNone/>
            </a:pPr>
            <a:endParaRPr lang="en-US" altLang="zh-CN" sz="2000" dirty="0">
              <a:cs typeface="宋体" panose="02010600030101010101" pitchFamily="2" charset="-122"/>
            </a:endParaRPr>
          </a:p>
          <a:p>
            <a:pPr lvl="2" indent="0" algn="l" defTabSz="914400">
              <a:lnSpc>
                <a:spcPct val="150000"/>
              </a:lnSpc>
              <a:spcBef>
                <a:spcPts val="500"/>
              </a:spcBef>
              <a:buClrTx/>
              <a:buSzTx/>
              <a:buFont typeface="+mj-lt"/>
              <a:buNone/>
            </a:pPr>
            <a:endParaRPr lang="en-US" altLang="zh-CN" sz="2000" dirty="0">
              <a:cs typeface="宋体" panose="02010600030101010101" pitchFamily="2" charset="-122"/>
            </a:endParaRPr>
          </a:p>
          <a:p>
            <a:pPr lvl="2" indent="0" algn="l" defTabSz="914400">
              <a:lnSpc>
                <a:spcPct val="150000"/>
              </a:lnSpc>
              <a:spcBef>
                <a:spcPts val="500"/>
              </a:spcBef>
              <a:buClrTx/>
              <a:buSzTx/>
              <a:buFont typeface="+mj-lt"/>
              <a:buNone/>
            </a:pPr>
            <a:endParaRPr lang="en-US" altLang="zh-CN" sz="2000" dirty="0">
              <a:cs typeface="宋体" panose="02010600030101010101" pitchFamily="2" charset="-122"/>
            </a:endParaRPr>
          </a:p>
          <a:p>
            <a:pPr lvl="2" indent="0" algn="l" defTabSz="914400">
              <a:lnSpc>
                <a:spcPct val="150000"/>
              </a:lnSpc>
              <a:spcBef>
                <a:spcPts val="500"/>
              </a:spcBef>
              <a:buClrTx/>
              <a:buSzTx/>
              <a:buFont typeface="+mj-lt"/>
              <a:buNone/>
            </a:pPr>
            <a:r>
              <a:rPr lang="en-US" altLang="zh-CN" sz="2000" dirty="0">
                <a:cs typeface="宋体" panose="02010600030101010101" pitchFamily="2" charset="-122"/>
              </a:rPr>
              <a:t>3.  </a:t>
            </a:r>
            <a:r>
              <a:rPr lang="zh-CN" altLang="en-US" sz="2000" dirty="0">
                <a:cs typeface="宋体" panose="02010600030101010101" pitchFamily="2" charset="-122"/>
              </a:rPr>
              <a:t>设置好</a:t>
            </a:r>
            <a:r>
              <a:rPr lang="en-US" altLang="zh-CN" sz="2000" dirty="0">
                <a:cs typeface="宋体" panose="02010600030101010101" pitchFamily="2" charset="-122"/>
              </a:rPr>
              <a:t>wireshark</a:t>
            </a:r>
            <a:r>
              <a:rPr lang="zh-CN" altLang="en-US" sz="2000" dirty="0">
                <a:cs typeface="宋体" panose="02010600030101010101" pitchFamily="2" charset="-122"/>
              </a:rPr>
              <a:t>之后，运行</a:t>
            </a:r>
            <a:r>
              <a:rPr lang="en-US" altLang="zh-CN" sz="2000" dirty="0">
                <a:cs typeface="宋体" panose="02010600030101010101" pitchFamily="2" charset="-122"/>
              </a:rPr>
              <a:t>TCP/QUIC</a:t>
            </a:r>
            <a:r>
              <a:rPr lang="zh-CN" altLang="en-US" sz="2000" dirty="0">
                <a:cs typeface="宋体" panose="02010600030101010101" pitchFamily="2" charset="-122"/>
              </a:rPr>
              <a:t>程序即可捕获相应报文。</a:t>
            </a:r>
            <a:endParaRPr lang="zh-CN" altLang="en-US" sz="2000" dirty="0">
              <a:cs typeface="宋体" panose="02010600030101010101" pitchFamily="2" charset="-122"/>
            </a:endParaRPr>
          </a:p>
        </p:txBody>
      </p:sp>
      <p:pic>
        <p:nvPicPr>
          <p:cNvPr id="36" name="图片 12" descr="IMG_256"/>
          <p:cNvPicPr>
            <a:picLocks noChangeAspect="1"/>
          </p:cNvPicPr>
          <p:nvPr/>
        </p:nvPicPr>
        <p:blipFill>
          <a:blip r:embed="rId5"/>
          <a:stretch>
            <a:fillRect/>
          </a:stretch>
        </p:blipFill>
        <p:spPr>
          <a:xfrm>
            <a:off x="2202815" y="2218055"/>
            <a:ext cx="5958165" cy="3168000"/>
          </a:xfrm>
          <a:prstGeom prst="rect">
            <a:avLst/>
          </a:prstGeom>
          <a:noFill/>
          <a:ln w="9525">
            <a:noFill/>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p:cNvSpPr>
          <p:nvPr>
            <p:ph type="body" sz="quarter" idx="19"/>
          </p:nvPr>
        </p:nvSpPr>
        <p:spPr/>
        <p:txBody>
          <a:bodyPr>
            <a:normAutofit fontScale="87500" lnSpcReduction="20000"/>
          </a:bodyPr>
          <a:lstStyle/>
          <a:p>
            <a:endParaRPr lang="zh-CN" altLang="en-US"/>
          </a:p>
        </p:txBody>
      </p:sp>
      <p:pic>
        <p:nvPicPr>
          <p:cNvPr id="20" name="图片 19" descr="插画_画板 1"/>
          <p:cNvPicPr>
            <a:picLocks noChangeAspect="1"/>
          </p:cNvPicPr>
          <p:nvPr/>
        </p:nvPicPr>
        <p:blipFill>
          <a:blip r:embed="rId1">
            <a:alphaModFix amt="50000"/>
          </a:blip>
          <a:stretch>
            <a:fillRect/>
          </a:stretch>
        </p:blipFill>
        <p:spPr>
          <a:xfrm>
            <a:off x="0" y="5728335"/>
            <a:ext cx="12192000" cy="1177290"/>
          </a:xfrm>
          <a:prstGeom prst="rect">
            <a:avLst/>
          </a:prstGeom>
        </p:spPr>
      </p:pic>
      <p:sp>
        <p:nvSpPr>
          <p:cNvPr id="19" name="文本占位符 6"/>
          <p:cNvSpPr>
            <a:spLocks noGrp="1"/>
          </p:cNvSpPr>
          <p:nvPr>
            <p:custDataLst>
              <p:tags r:id="rId2"/>
            </p:custDataLst>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Wireshark</a:t>
            </a:r>
            <a:r>
              <a:rPr lang="zh-CN" altLang="en-US" sz="2800" dirty="0"/>
              <a:t>抓包分析</a:t>
            </a:r>
            <a:endParaRPr lang="en-US" altLang="zh-CN" sz="2800" dirty="0"/>
          </a:p>
        </p:txBody>
      </p:sp>
      <p:grpSp>
        <p:nvGrpSpPr>
          <p:cNvPr id="4" name="组合 3"/>
          <p:cNvGrpSpPr/>
          <p:nvPr/>
        </p:nvGrpSpPr>
        <p:grpSpPr>
          <a:xfrm rot="18900000">
            <a:off x="425185" y="187700"/>
            <a:ext cx="530447" cy="705898"/>
            <a:chOff x="1417969" y="-178881"/>
            <a:chExt cx="985343" cy="1311255"/>
          </a:xfrm>
        </p:grpSpPr>
        <p:sp>
          <p:nvSpPr>
            <p:cNvPr id="21" name="矩形 20"/>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788670" y="963295"/>
            <a:ext cx="10509250" cy="1170940"/>
          </a:xfrm>
          <a:prstGeom prst="rect">
            <a:avLst/>
          </a:prstGeom>
        </p:spPr>
        <p:txBody>
          <a:bodyPr wrap="square">
            <a:spAutoFit/>
          </a:bodyPr>
          <a:p>
            <a:pPr lvl="1" algn="l" defTabSz="914400">
              <a:lnSpc>
                <a:spcPct val="150000"/>
              </a:lnSpc>
              <a:spcBef>
                <a:spcPts val="500"/>
              </a:spcBef>
              <a:buClrTx/>
              <a:buSzTx/>
              <a:buFont typeface="Arial" panose="020B0604020202020204" pitchFamily="34" charset="0"/>
            </a:pPr>
            <a:r>
              <a:rPr lang="zh-CN" sz="2400" b="1" dirty="0">
                <a:cs typeface="宋体" panose="02010600030101010101" pitchFamily="2" charset="-122"/>
              </a:rPr>
              <a:t>捕获结果示例：</a:t>
            </a:r>
            <a:endParaRPr lang="zh-CN" sz="2400" b="1" dirty="0">
              <a:cs typeface="宋体" panose="02010600030101010101" pitchFamily="2" charset="-122"/>
            </a:endParaRPr>
          </a:p>
          <a:p>
            <a:pPr lvl="2" indent="0" algn="l" defTabSz="914400">
              <a:lnSpc>
                <a:spcPct val="150000"/>
              </a:lnSpc>
              <a:spcBef>
                <a:spcPts val="500"/>
              </a:spcBef>
              <a:buClrTx/>
              <a:buSzTx/>
              <a:buFont typeface="+mj-lt"/>
              <a:buNone/>
            </a:pPr>
            <a:endParaRPr lang="zh-CN" altLang="en-US" sz="2000" dirty="0">
              <a:cs typeface="宋体" panose="02010600030101010101" pitchFamily="2" charset="-122"/>
            </a:endParaRPr>
          </a:p>
        </p:txBody>
      </p:sp>
      <p:pic>
        <p:nvPicPr>
          <p:cNvPr id="34" name="图片 10"/>
          <p:cNvPicPr>
            <a:picLocks noChangeAspect="1"/>
          </p:cNvPicPr>
          <p:nvPr/>
        </p:nvPicPr>
        <p:blipFill>
          <a:blip r:embed="rId5"/>
          <a:stretch>
            <a:fillRect/>
          </a:stretch>
        </p:blipFill>
        <p:spPr>
          <a:xfrm>
            <a:off x="2378393" y="1679893"/>
            <a:ext cx="8242884" cy="4392000"/>
          </a:xfrm>
          <a:prstGeom prst="rect">
            <a:avLst/>
          </a:prstGeom>
          <a:noFill/>
          <a:ln>
            <a:noFill/>
          </a:ln>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sz="3200" dirty="0"/>
              <a:t>测试吞吐量</a:t>
            </a:r>
            <a:endParaRPr lang="zh-CN"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647065" y="861695"/>
            <a:ext cx="11170920" cy="5309870"/>
          </a:xfrm>
        </p:spPr>
        <p:txBody>
          <a:bodyPr/>
          <a:lstStyle/>
          <a:p>
            <a:pPr marL="342900" lvl="2" indent="-342900" algn="l" fontAlgn="auto">
              <a:lnSpc>
                <a:spcPts val="3060"/>
              </a:lnSpc>
              <a:buClrTx/>
              <a:buSzTx/>
              <a:buFont typeface="Wingdings" panose="05000000000000000000" charset="0"/>
              <a:buChar char=""/>
            </a:pPr>
            <a:r>
              <a:rPr lang="zh-CN" altLang="en-US" b="0" dirty="0">
                <a:solidFill>
                  <a:schemeClr val="tx1"/>
                </a:solidFill>
                <a:latin typeface="+mn-lt"/>
                <a:ea typeface="+mn-ea"/>
                <a:cs typeface="宋体" panose="02010600030101010101" pitchFamily="2" charset="-122"/>
              </a:rPr>
              <a:t>服务端：</a:t>
            </a:r>
            <a:endParaRPr lang="zh-CN" altLang="en-US" b="0" dirty="0">
              <a:solidFill>
                <a:schemeClr val="tx1"/>
              </a:solidFill>
              <a:latin typeface="+mn-lt"/>
              <a:ea typeface="+mn-ea"/>
              <a:cs typeface="宋体" panose="02010600030101010101" pitchFamily="2" charset="-122"/>
            </a:endParaRPr>
          </a:p>
          <a:p>
            <a:pPr marL="0" lvl="2" indent="457200" algn="l" fontAlgn="auto">
              <a:lnSpc>
                <a:spcPts val="306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在基础</a:t>
            </a:r>
            <a:r>
              <a:rPr lang="en-US" altLang="zh-CN" b="0" dirty="0">
                <a:solidFill>
                  <a:schemeClr val="tx1"/>
                </a:solidFill>
                <a:latin typeface="+mn-lt"/>
                <a:ea typeface="+mn-ea"/>
                <a:cs typeface="宋体" panose="02010600030101010101" pitchFamily="2" charset="-122"/>
              </a:rPr>
              <a:t>TCP</a:t>
            </a:r>
            <a:r>
              <a:rPr lang="zh-CN" altLang="en-US" b="0" dirty="0">
                <a:solidFill>
                  <a:schemeClr val="tx1"/>
                </a:solidFill>
                <a:latin typeface="+mn-lt"/>
                <a:ea typeface="+mn-ea"/>
                <a:cs typeface="宋体" panose="02010600030101010101" pitchFamily="2" charset="-122"/>
              </a:rPr>
              <a:t>连接（监听、接受连接、接收消息）之上进行扩展。</a:t>
            </a:r>
            <a:endParaRPr lang="zh-CN" altLang="en-US" b="0" dirty="0">
              <a:solidFill>
                <a:schemeClr val="tx1"/>
              </a:solidFill>
              <a:latin typeface="+mn-lt"/>
              <a:ea typeface="+mn-ea"/>
              <a:cs typeface="宋体" panose="02010600030101010101" pitchFamily="2" charset="-122"/>
            </a:endParaRPr>
          </a:p>
          <a:p>
            <a:pPr marL="0" lvl="2" indent="457200" algn="l" fontAlgn="auto">
              <a:lnSpc>
                <a:spcPts val="306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扩展：</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ts val="3060"/>
              </a:lnSpc>
              <a:buClrTx/>
              <a:buSzTx/>
              <a:buFont typeface="+mj-lt"/>
              <a:buAutoNum type="arabicPeriod"/>
            </a:pPr>
            <a:r>
              <a:rPr lang="zh-CN" altLang="en-US" b="0" dirty="0">
                <a:solidFill>
                  <a:schemeClr val="tx1"/>
                </a:solidFill>
                <a:latin typeface="+mn-lt"/>
                <a:ea typeface="+mn-ea"/>
                <a:cs typeface="宋体" panose="02010600030101010101" pitchFamily="2" charset="-122"/>
              </a:rPr>
              <a:t>接收客户端发送的大文件头部信息（文件大小）。</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ts val="3060"/>
              </a:lnSpc>
              <a:buClrTx/>
              <a:buSzTx/>
              <a:buFont typeface="+mj-lt"/>
              <a:buAutoNum type="arabicPeriod"/>
            </a:pPr>
            <a:r>
              <a:rPr lang="zh-CN" altLang="en-US" b="0" dirty="0">
                <a:solidFill>
                  <a:schemeClr val="tx1"/>
                </a:solidFill>
                <a:latin typeface="+mn-lt"/>
                <a:ea typeface="+mn-ea"/>
                <a:cs typeface="宋体" panose="02010600030101010101" pitchFamily="2" charset="-122"/>
              </a:rPr>
              <a:t>分块接收文件数据。服务器接收到按块分割的文件数据，并逐快存储，直至所有的数据都被接收完为止。</a:t>
            </a:r>
            <a:endParaRPr lang="zh-CN" altLang="en-US" b="0" dirty="0">
              <a:solidFill>
                <a:schemeClr val="tx1"/>
              </a:solidFill>
              <a:latin typeface="+mn-lt"/>
              <a:ea typeface="+mn-ea"/>
              <a:cs typeface="宋体" panose="02010600030101010101" pitchFamily="2" charset="-122"/>
            </a:endParaRPr>
          </a:p>
          <a:p>
            <a:pPr marL="342900" lvl="2" indent="-342900" algn="l" fontAlgn="auto">
              <a:lnSpc>
                <a:spcPts val="3060"/>
              </a:lnSpc>
              <a:buClrTx/>
              <a:buSzTx/>
              <a:buFont typeface="Wingdings" panose="05000000000000000000" charset="0"/>
              <a:buChar char=""/>
            </a:pPr>
            <a:r>
              <a:rPr lang="zh-CN" altLang="en-US" b="0" dirty="0">
                <a:solidFill>
                  <a:schemeClr val="tx1"/>
                </a:solidFill>
                <a:latin typeface="+mn-lt"/>
                <a:ea typeface="+mn-ea"/>
                <a:cs typeface="宋体" panose="02010600030101010101" pitchFamily="2" charset="-122"/>
              </a:rPr>
              <a:t>客户端：</a:t>
            </a:r>
            <a:endParaRPr lang="zh-CN" altLang="en-US" b="0" dirty="0">
              <a:solidFill>
                <a:schemeClr val="tx1"/>
              </a:solidFill>
              <a:latin typeface="+mn-lt"/>
              <a:ea typeface="+mn-ea"/>
              <a:cs typeface="宋体" panose="02010600030101010101" pitchFamily="2" charset="-122"/>
            </a:endParaRPr>
          </a:p>
          <a:p>
            <a:pPr marL="0" lvl="2" indent="457200" algn="l" fontAlgn="auto">
              <a:lnSpc>
                <a:spcPts val="306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在基础</a:t>
            </a:r>
            <a:r>
              <a:rPr lang="en-US" altLang="zh-CN" b="0" dirty="0">
                <a:solidFill>
                  <a:schemeClr val="tx1"/>
                </a:solidFill>
                <a:latin typeface="+mn-lt"/>
                <a:ea typeface="+mn-ea"/>
                <a:cs typeface="宋体" panose="02010600030101010101" pitchFamily="2" charset="-122"/>
              </a:rPr>
              <a:t>TCP</a:t>
            </a:r>
            <a:r>
              <a:rPr lang="zh-CN" altLang="en-US" b="0" dirty="0">
                <a:solidFill>
                  <a:schemeClr val="tx1"/>
                </a:solidFill>
                <a:latin typeface="+mn-lt"/>
                <a:ea typeface="+mn-ea"/>
                <a:cs typeface="宋体" panose="02010600030101010101" pitchFamily="2" charset="-122"/>
              </a:rPr>
              <a:t>连接（连接服务器、发送消息）之上进行扩展。</a:t>
            </a:r>
            <a:endParaRPr lang="zh-CN" altLang="en-US" b="0" dirty="0">
              <a:solidFill>
                <a:schemeClr val="tx1"/>
              </a:solidFill>
              <a:latin typeface="+mn-lt"/>
              <a:ea typeface="+mn-ea"/>
              <a:cs typeface="宋体" panose="02010600030101010101" pitchFamily="2" charset="-122"/>
            </a:endParaRPr>
          </a:p>
          <a:p>
            <a:pPr marL="0" lvl="2" indent="457200" algn="l" fontAlgn="auto">
              <a:lnSpc>
                <a:spcPts val="306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扩展：</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ts val="3060"/>
              </a:lnSpc>
              <a:buClrTx/>
              <a:buSzTx/>
              <a:buFont typeface="+mj-lt"/>
              <a:buAutoNum type="arabicPeriod"/>
            </a:pPr>
            <a:r>
              <a:rPr lang="zh-CN" altLang="en-US" b="0" dirty="0">
                <a:solidFill>
                  <a:schemeClr val="tx1"/>
                </a:solidFill>
                <a:latin typeface="+mn-lt"/>
                <a:ea typeface="+mn-ea"/>
                <a:cs typeface="宋体" panose="02010600030101010101" pitchFamily="2" charset="-122"/>
              </a:rPr>
              <a:t>发送文件大小头部信息，这样服务器就知道文件的整体大小。</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ts val="3060"/>
              </a:lnSpc>
              <a:buClrTx/>
              <a:buSzTx/>
              <a:buFont typeface="+mj-lt"/>
              <a:buAutoNum type="arabicPeriod"/>
            </a:pPr>
            <a:r>
              <a:rPr lang="zh-CN" altLang="en-US" b="0" dirty="0">
                <a:solidFill>
                  <a:schemeClr val="tx1"/>
                </a:solidFill>
                <a:latin typeface="+mn-lt"/>
                <a:ea typeface="+mn-ea"/>
                <a:cs typeface="宋体" panose="02010600030101010101" pitchFamily="2" charset="-122"/>
              </a:rPr>
              <a:t>分块发送文件数据。可以使用伪随机数据填充函数来模拟大文件，客户端生成伪随机数据进行发送。文件数据按块分块发送，每块数据通过</a:t>
            </a:r>
            <a:r>
              <a:rPr lang="en-US" altLang="zh-CN" b="0" dirty="0">
                <a:solidFill>
                  <a:schemeClr val="tx1"/>
                </a:solidFill>
                <a:latin typeface="+mn-lt"/>
                <a:ea typeface="+mn-ea"/>
                <a:cs typeface="宋体" panose="02010600030101010101" pitchFamily="2" charset="-122"/>
              </a:rPr>
              <a:t>send()</a:t>
            </a:r>
            <a:r>
              <a:rPr lang="zh-CN" altLang="en-US" b="0" dirty="0">
                <a:solidFill>
                  <a:schemeClr val="tx1"/>
                </a:solidFill>
                <a:latin typeface="+mn-lt"/>
                <a:ea typeface="+mn-ea"/>
                <a:cs typeface="宋体" panose="02010600030101010101" pitchFamily="2" charset="-122"/>
              </a:rPr>
              <a:t>函数进行传输。</a:t>
            </a: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TCP</a:t>
            </a:r>
            <a:r>
              <a:rPr lang="zh-CN" altLang="en-US" sz="2800" dirty="0"/>
              <a:t>协议实现</a:t>
            </a:r>
            <a:r>
              <a:rPr lang="en-US" altLang="zh-CN" sz="2800" dirty="0"/>
              <a:t>——</a:t>
            </a:r>
            <a:r>
              <a:rPr lang="zh-CN" altLang="en-US" sz="2800" dirty="0"/>
              <a:t>实现大文件传输功能</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r>
              <a:rPr lang="en-US" altLang="zh-CN" sz="2800" dirty="0"/>
              <a:t>——</a:t>
            </a:r>
            <a:r>
              <a:rPr lang="zh-CN" altLang="en-US" sz="2800" dirty="0"/>
              <a:t>实现大文件传输功能</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占位符 6"/>
          <p:cNvSpPr>
            <a:spLocks noGrp="1"/>
          </p:cNvSpPr>
          <p:nvPr/>
        </p:nvSpPr>
        <p:spPr>
          <a:xfrm>
            <a:off x="657225" y="959485"/>
            <a:ext cx="11170920" cy="53098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2" indent="-342900" algn="l" fontAlgn="auto">
              <a:lnSpc>
                <a:spcPct val="150000"/>
              </a:lnSpc>
              <a:buClrTx/>
              <a:buSzTx/>
              <a:buFont typeface="Wingdings" panose="05000000000000000000" charset="0"/>
              <a:buChar char=""/>
            </a:pPr>
            <a:r>
              <a:rPr lang="zh-CN" altLang="en-US" b="0" dirty="0">
                <a:solidFill>
                  <a:schemeClr val="tx1"/>
                </a:solidFill>
                <a:latin typeface="+mn-lt"/>
                <a:ea typeface="+mn-ea"/>
                <a:cs typeface="宋体" panose="02010600030101010101" pitchFamily="2" charset="-122"/>
              </a:rPr>
              <a:t>服务端：</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Wingdings" panose="05000000000000000000" charset="0"/>
              <a:buNone/>
            </a:pPr>
            <a:r>
              <a:rPr lang="zh-CN" altLang="en-US" dirty="0">
                <a:cs typeface="宋体" panose="02010600030101010101" pitchFamily="2" charset="-122"/>
                <a:sym typeface="+mn-ea"/>
              </a:rPr>
              <a:t>在基础</a:t>
            </a:r>
            <a:r>
              <a:rPr lang="en-US" dirty="0">
                <a:cs typeface="宋体" panose="02010600030101010101" pitchFamily="2" charset="-122"/>
                <a:sym typeface="+mn-ea"/>
              </a:rPr>
              <a:t>QUIC</a:t>
            </a:r>
            <a:r>
              <a:rPr lang="zh-CN" altLang="en-US" dirty="0">
                <a:cs typeface="宋体" panose="02010600030101010101" pitchFamily="2" charset="-122"/>
                <a:sym typeface="+mn-ea"/>
              </a:rPr>
              <a:t>功能（</a:t>
            </a:r>
            <a:r>
              <a:rPr lang="en-US" altLang="zh-CN" dirty="0">
                <a:cs typeface="宋体" panose="02010600030101010101" pitchFamily="2" charset="-122"/>
                <a:sym typeface="+mn-ea"/>
              </a:rPr>
              <a:t>UDP </a:t>
            </a:r>
            <a:r>
              <a:rPr lang="zh-CN" altLang="en-US" dirty="0">
                <a:cs typeface="宋体" panose="02010600030101010101" pitchFamily="2" charset="-122"/>
                <a:sym typeface="+mn-ea"/>
              </a:rPr>
              <a:t>收包</a:t>
            </a:r>
            <a:r>
              <a:rPr lang="en-US" altLang="zh-CN" dirty="0">
                <a:cs typeface="宋体" panose="02010600030101010101" pitchFamily="2" charset="-122"/>
                <a:sym typeface="+mn-ea"/>
              </a:rPr>
              <a:t> + quiche_conn_recv + </a:t>
            </a:r>
            <a:r>
              <a:rPr lang="zh-CN" altLang="en-US" dirty="0">
                <a:cs typeface="宋体" panose="02010600030101010101" pitchFamily="2" charset="-122"/>
                <a:sym typeface="+mn-ea"/>
              </a:rPr>
              <a:t>回包）之上进行扩展。</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扩展：</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握手之后再开始</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收文件</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。只有当</a:t>
            </a:r>
            <a:r>
              <a:rPr lang="en-US" altLang="zh-CN" b="0" dirty="0">
                <a:solidFill>
                  <a:schemeClr val="tx1"/>
                </a:solidFill>
                <a:latin typeface="+mn-lt"/>
                <a:ea typeface="+mn-ea"/>
                <a:cs typeface="宋体" panose="02010600030101010101" pitchFamily="2" charset="-122"/>
              </a:rPr>
              <a:t> quiche_conn_is_established(conn) </a:t>
            </a:r>
            <a:r>
              <a:rPr lang="zh-CN" altLang="en-US" b="0" dirty="0">
                <a:solidFill>
                  <a:schemeClr val="tx1"/>
                </a:solidFill>
                <a:latin typeface="+mn-lt"/>
                <a:ea typeface="+mn-ea"/>
                <a:cs typeface="宋体" panose="02010600030101010101" pitchFamily="2" charset="-122"/>
              </a:rPr>
              <a:t>为真，才进入文件数据接收逻辑（保证握手</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密钥就绪）。</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基于</a:t>
            </a:r>
            <a:r>
              <a:rPr lang="en-US" altLang="zh-CN" b="0" dirty="0">
                <a:solidFill>
                  <a:schemeClr val="tx1"/>
                </a:solidFill>
                <a:latin typeface="+mn-lt"/>
                <a:ea typeface="+mn-ea"/>
                <a:cs typeface="宋体" panose="02010600030101010101" pitchFamily="2" charset="-122"/>
              </a:rPr>
              <a:t> Stream </a:t>
            </a:r>
            <a:r>
              <a:rPr lang="zh-CN" altLang="en-US" b="0" dirty="0">
                <a:solidFill>
                  <a:schemeClr val="tx1"/>
                </a:solidFill>
                <a:latin typeface="+mn-lt"/>
                <a:ea typeface="+mn-ea"/>
                <a:cs typeface="宋体" panose="02010600030101010101" pitchFamily="2" charset="-122"/>
              </a:rPr>
              <a:t>接收文件数据（无额外</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文件大小</a:t>
            </a:r>
            <a:r>
              <a:rPr lang="en-US" altLang="zh-CN" b="0" dirty="0">
                <a:solidFill>
                  <a:schemeClr val="tx1"/>
                </a:solidFill>
                <a:latin typeface="+mn-lt"/>
                <a:ea typeface="+mn-ea"/>
                <a:cs typeface="宋体" panose="02010600030101010101" pitchFamily="2" charset="-122"/>
              </a:rPr>
              <a:t> header”</a:t>
            </a:r>
            <a:r>
              <a:rPr lang="zh-CN" altLang="en-US" b="0" dirty="0">
                <a:solidFill>
                  <a:schemeClr val="tx1"/>
                </a:solidFill>
                <a:latin typeface="+mn-lt"/>
                <a:ea typeface="+mn-ea"/>
                <a:cs typeface="宋体" panose="02010600030101010101" pitchFamily="2" charset="-122"/>
              </a:rPr>
              <a:t>）。在</a:t>
            </a:r>
            <a:r>
              <a:rPr lang="en-US" altLang="zh-CN" b="0" dirty="0">
                <a:solidFill>
                  <a:schemeClr val="tx1"/>
                </a:solidFill>
                <a:latin typeface="+mn-lt"/>
                <a:ea typeface="+mn-ea"/>
                <a:cs typeface="宋体" panose="02010600030101010101" pitchFamily="2" charset="-122"/>
              </a:rPr>
              <a:t> stream_id = 0 </a:t>
            </a:r>
            <a:r>
              <a:rPr lang="zh-CN" altLang="en-US" b="0" dirty="0">
                <a:solidFill>
                  <a:schemeClr val="tx1"/>
                </a:solidFill>
                <a:latin typeface="+mn-lt"/>
                <a:ea typeface="+mn-ea"/>
                <a:cs typeface="宋体" panose="02010600030101010101" pitchFamily="2" charset="-122"/>
              </a:rPr>
              <a:t>上循环调用接收函数</a:t>
            </a:r>
            <a:r>
              <a:rPr lang="en-US" altLang="zh-CN" b="0" dirty="0">
                <a:solidFill>
                  <a:schemeClr val="tx1"/>
                </a:solidFill>
                <a:latin typeface="+mn-lt"/>
                <a:ea typeface="+mn-ea"/>
                <a:cs typeface="宋体" panose="02010600030101010101" pitchFamily="2" charset="-122"/>
              </a:rPr>
              <a:t>quiche_conn_stream_recv()</a:t>
            </a:r>
            <a:r>
              <a:rPr lang="zh-CN" altLang="en-US" b="0" dirty="0">
                <a:solidFill>
                  <a:schemeClr val="tx1"/>
                </a:solidFill>
                <a:latin typeface="+mn-lt"/>
                <a:ea typeface="+mn-ea"/>
                <a:cs typeface="宋体" panose="02010600030101010101" pitchFamily="2" charset="-122"/>
              </a:rPr>
              <a:t>接收文件数据。</a:t>
            </a:r>
            <a:endParaRPr lang="en-US" altLang="zh-CN"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用</a:t>
            </a:r>
            <a:r>
              <a:rPr lang="en-US" altLang="zh-CN" b="0" dirty="0">
                <a:solidFill>
                  <a:schemeClr val="tx1"/>
                </a:solidFill>
                <a:latin typeface="+mn-lt"/>
                <a:ea typeface="+mn-ea"/>
                <a:cs typeface="宋体" panose="02010600030101010101" pitchFamily="2" charset="-122"/>
              </a:rPr>
              <a:t> FIN </a:t>
            </a:r>
            <a:r>
              <a:rPr lang="zh-CN" altLang="en-US" b="0" dirty="0">
                <a:solidFill>
                  <a:schemeClr val="tx1"/>
                </a:solidFill>
                <a:latin typeface="+mn-lt"/>
                <a:ea typeface="+mn-ea"/>
                <a:cs typeface="宋体" panose="02010600030101010101" pitchFamily="2" charset="-122"/>
              </a:rPr>
              <a:t>标记文件传输结束。当</a:t>
            </a:r>
            <a:r>
              <a:rPr lang="en-US" altLang="zh-CN" b="0" dirty="0">
                <a:solidFill>
                  <a:schemeClr val="tx1"/>
                </a:solidFill>
                <a:latin typeface="+mn-lt"/>
                <a:ea typeface="+mn-ea"/>
                <a:cs typeface="宋体" panose="02010600030101010101" pitchFamily="2" charset="-122"/>
              </a:rPr>
              <a:t> fin == true</a:t>
            </a:r>
            <a:r>
              <a:rPr lang="zh-CN" altLang="en-US" b="0" dirty="0">
                <a:solidFill>
                  <a:schemeClr val="tx1"/>
                </a:solidFill>
                <a:latin typeface="+mn-lt"/>
                <a:ea typeface="+mn-ea"/>
                <a:cs typeface="宋体" panose="02010600030101010101" pitchFamily="2" charset="-122"/>
              </a:rPr>
              <a:t>认为</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文件数据接收完毕</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，接收完毕之后就可以计算吞吐量。</a:t>
            </a:r>
            <a:endParaRPr lang="en-US" altLang="zh-CN"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回传确认信息（含接收字节数）。收到</a:t>
            </a:r>
            <a:r>
              <a:rPr lang="en-US" altLang="zh-CN" b="0" dirty="0">
                <a:solidFill>
                  <a:schemeClr val="tx1"/>
                </a:solidFill>
                <a:latin typeface="+mn-lt"/>
                <a:ea typeface="+mn-ea"/>
                <a:cs typeface="宋体" panose="02010600030101010101" pitchFamily="2" charset="-122"/>
              </a:rPr>
              <a:t> FIN </a:t>
            </a:r>
            <a:r>
              <a:rPr lang="zh-CN" altLang="en-US" b="0" dirty="0">
                <a:solidFill>
                  <a:schemeClr val="tx1"/>
                </a:solidFill>
                <a:latin typeface="+mn-lt"/>
                <a:ea typeface="+mn-ea"/>
                <a:cs typeface="宋体" panose="02010600030101010101" pitchFamily="2" charset="-122"/>
              </a:rPr>
              <a:t>后，调用</a:t>
            </a:r>
            <a:r>
              <a:rPr lang="en-US" altLang="zh-CN" b="0" dirty="0">
                <a:solidFill>
                  <a:schemeClr val="tx1"/>
                </a:solidFill>
                <a:latin typeface="+mn-lt"/>
                <a:ea typeface="+mn-ea"/>
                <a:cs typeface="宋体" panose="02010600030101010101" pitchFamily="2" charset="-122"/>
              </a:rPr>
              <a:t>quiche_conn_stream_send()</a:t>
            </a:r>
            <a:r>
              <a:rPr lang="zh-CN" altLang="en-US" b="0" dirty="0">
                <a:solidFill>
                  <a:schemeClr val="tx1"/>
                </a:solidFill>
                <a:latin typeface="+mn-lt"/>
                <a:ea typeface="+mn-ea"/>
                <a:cs typeface="宋体" panose="02010600030101010101" pitchFamily="2" charset="-122"/>
              </a:rPr>
              <a:t>函数向客户端发送响应（并带</a:t>
            </a:r>
            <a:r>
              <a:rPr lang="en-US" altLang="zh-CN" b="0" dirty="0">
                <a:solidFill>
                  <a:schemeClr val="tx1"/>
                </a:solidFill>
                <a:latin typeface="+mn-lt"/>
                <a:ea typeface="+mn-ea"/>
                <a:cs typeface="宋体" panose="02010600030101010101" pitchFamily="2" charset="-122"/>
              </a:rPr>
              <a:t> FIN </a:t>
            </a:r>
            <a:r>
              <a:rPr lang="zh-CN" altLang="en-US" b="0" dirty="0">
                <a:solidFill>
                  <a:schemeClr val="tx1"/>
                </a:solidFill>
                <a:latin typeface="+mn-lt"/>
                <a:ea typeface="+mn-ea"/>
                <a:cs typeface="宋体" panose="02010600030101010101" pitchFamily="2" charset="-122"/>
              </a:rPr>
              <a:t>结束响应流）</a:t>
            </a:r>
            <a:endParaRPr lang="zh-CN" altLang="en-US" b="0" dirty="0">
              <a:solidFill>
                <a:schemeClr val="tx1"/>
              </a:solidFill>
              <a:latin typeface="+mn-lt"/>
              <a:ea typeface="+mn-ea"/>
              <a:cs typeface="宋体" panose="02010600030101010101" pitchFamily="2" charset="-122"/>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a:t>QUIC</a:t>
            </a:r>
            <a:r>
              <a:rPr lang="zh-CN" altLang="en-US" sz="2800" dirty="0"/>
              <a:t>协议实现</a:t>
            </a:r>
            <a:r>
              <a:rPr lang="en-US" altLang="zh-CN" sz="2800" dirty="0"/>
              <a:t>——</a:t>
            </a:r>
            <a:r>
              <a:rPr lang="zh-CN" altLang="en-US" sz="2800" dirty="0"/>
              <a:t>实现大文件传输功能</a:t>
            </a:r>
            <a:endParaRPr lang="zh-CN" altLang="en-US"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占位符 6"/>
          <p:cNvSpPr>
            <a:spLocks noGrp="1"/>
          </p:cNvSpPr>
          <p:nvPr/>
        </p:nvSpPr>
        <p:spPr>
          <a:xfrm>
            <a:off x="657225" y="959485"/>
            <a:ext cx="11170920" cy="53098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2" indent="-342900" algn="l" fontAlgn="auto">
              <a:lnSpc>
                <a:spcPct val="150000"/>
              </a:lnSpc>
              <a:buClrTx/>
              <a:buSzTx/>
              <a:buFont typeface="Wingdings" panose="05000000000000000000" charset="0"/>
              <a:buChar char=""/>
            </a:pPr>
            <a:r>
              <a:rPr lang="zh-CN" altLang="en-US" b="0" dirty="0">
                <a:solidFill>
                  <a:schemeClr val="tx1"/>
                </a:solidFill>
                <a:latin typeface="+mn-lt"/>
                <a:ea typeface="+mn-ea"/>
                <a:cs typeface="宋体" panose="02010600030101010101" pitchFamily="2" charset="-122"/>
              </a:rPr>
              <a:t>客户端：</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在基础</a:t>
            </a:r>
            <a:r>
              <a:rPr lang="en-US" b="0" dirty="0">
                <a:solidFill>
                  <a:schemeClr val="tx1"/>
                </a:solidFill>
                <a:latin typeface="+mn-lt"/>
                <a:ea typeface="+mn-ea"/>
                <a:cs typeface="宋体" panose="02010600030101010101" pitchFamily="2" charset="-122"/>
              </a:rPr>
              <a:t>QUIC</a:t>
            </a:r>
            <a:r>
              <a:rPr lang="zh-CN" altLang="en-US" b="0" dirty="0">
                <a:solidFill>
                  <a:schemeClr val="tx1"/>
                </a:solidFill>
                <a:latin typeface="+mn-lt"/>
                <a:ea typeface="+mn-ea"/>
                <a:cs typeface="宋体" panose="02010600030101010101" pitchFamily="2" charset="-122"/>
              </a:rPr>
              <a:t>功能（</a:t>
            </a:r>
            <a:r>
              <a:rPr lang="en-US" altLang="zh-CN" b="0" dirty="0">
                <a:solidFill>
                  <a:schemeClr val="tx1"/>
                </a:solidFill>
                <a:latin typeface="+mn-lt"/>
                <a:ea typeface="+mn-ea"/>
                <a:cs typeface="宋体" panose="02010600030101010101" pitchFamily="2" charset="-122"/>
              </a:rPr>
              <a:t>connect + </a:t>
            </a:r>
            <a:r>
              <a:rPr lang="zh-CN" altLang="en-US" b="0" dirty="0">
                <a:solidFill>
                  <a:schemeClr val="tx1"/>
                </a:solidFill>
                <a:latin typeface="+mn-lt"/>
                <a:ea typeface="+mn-ea"/>
                <a:cs typeface="宋体" panose="02010600030101010101" pitchFamily="2" charset="-122"/>
              </a:rPr>
              <a:t>握手收发</a:t>
            </a:r>
            <a:r>
              <a:rPr lang="en-US" altLang="zh-CN" b="0" dirty="0">
                <a:solidFill>
                  <a:schemeClr val="tx1"/>
                </a:solidFill>
                <a:latin typeface="+mn-lt"/>
                <a:ea typeface="+mn-ea"/>
                <a:cs typeface="宋体" panose="02010600030101010101" pitchFamily="2" charset="-122"/>
              </a:rPr>
              <a:t> + flush egress</a:t>
            </a:r>
            <a:r>
              <a:rPr lang="zh-CN" altLang="en-US" b="0" dirty="0">
                <a:solidFill>
                  <a:schemeClr val="tx1"/>
                </a:solidFill>
                <a:latin typeface="+mn-lt"/>
                <a:ea typeface="+mn-ea"/>
                <a:cs typeface="宋体" panose="02010600030101010101" pitchFamily="2" charset="-122"/>
              </a:rPr>
              <a:t>）之上进行扩展。</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Wingdings" panose="05000000000000000000" charset="0"/>
              <a:buNone/>
            </a:pPr>
            <a:r>
              <a:rPr lang="zh-CN" altLang="en-US" b="0" dirty="0">
                <a:solidFill>
                  <a:schemeClr val="tx1"/>
                </a:solidFill>
                <a:latin typeface="+mn-lt"/>
                <a:ea typeface="+mn-ea"/>
                <a:cs typeface="宋体" panose="02010600030101010101" pitchFamily="2" charset="-122"/>
              </a:rPr>
              <a:t>扩展：</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握手完成后再开始</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发文件数据</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分块生成</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伪随机文件数据</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并发送</a:t>
            </a:r>
            <a:r>
              <a:rPr lang="zh-CN" altLang="en-US" b="0" dirty="0">
                <a:solidFill>
                  <a:schemeClr val="tx1"/>
                </a:solidFill>
                <a:latin typeface="+mn-lt"/>
                <a:ea typeface="+mn-ea"/>
                <a:cs typeface="宋体" panose="02010600030101010101" pitchFamily="2" charset="-122"/>
              </a:rPr>
              <a:t>。</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必须处理</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部分写入</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QUIC/TCP</a:t>
            </a:r>
            <a:r>
              <a:rPr lang="zh-CN" altLang="en-US" b="0" dirty="0">
                <a:solidFill>
                  <a:schemeClr val="tx1"/>
                </a:solidFill>
                <a:latin typeface="+mn-lt"/>
                <a:ea typeface="+mn-ea"/>
                <a:cs typeface="宋体" panose="02010600030101010101" pitchFamily="2" charset="-122"/>
              </a:rPr>
              <a:t>都可能发生，但这里更容易遇到）。</a:t>
            </a:r>
            <a:r>
              <a:rPr lang="en-US" altLang="zh-CN" b="0" dirty="0">
                <a:solidFill>
                  <a:schemeClr val="tx1"/>
                </a:solidFill>
                <a:latin typeface="+mn-lt"/>
                <a:ea typeface="+mn-ea"/>
                <a:cs typeface="宋体" panose="02010600030101010101" pitchFamily="2" charset="-122"/>
              </a:rPr>
              <a:t>quiche_conn_stream_send() </a:t>
            </a:r>
            <a:r>
              <a:rPr lang="zh-CN" altLang="en-US" b="0" dirty="0">
                <a:solidFill>
                  <a:schemeClr val="tx1"/>
                </a:solidFill>
                <a:latin typeface="+mn-lt"/>
                <a:ea typeface="+mn-ea"/>
                <a:cs typeface="宋体" panose="02010600030101010101" pitchFamily="2" charset="-122"/>
              </a:rPr>
              <a:t>可能只发送了一部分数据，所以需要添加处理这种情况的代码。</a:t>
            </a:r>
            <a:endParaRPr lang="zh-CN" altLang="en-US"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发送完所有数据后，用</a:t>
            </a:r>
            <a:r>
              <a:rPr lang="en-US" altLang="zh-CN" b="0" dirty="0">
                <a:solidFill>
                  <a:schemeClr val="tx1"/>
                </a:solidFill>
                <a:latin typeface="+mn-lt"/>
                <a:ea typeface="+mn-ea"/>
                <a:cs typeface="宋体" panose="02010600030101010101" pitchFamily="2" charset="-122"/>
              </a:rPr>
              <a:t> FIN </a:t>
            </a:r>
            <a:r>
              <a:rPr lang="zh-CN" altLang="en-US" b="0" dirty="0">
                <a:solidFill>
                  <a:schemeClr val="tx1"/>
                </a:solidFill>
                <a:latin typeface="+mn-lt"/>
                <a:ea typeface="+mn-ea"/>
                <a:cs typeface="宋体" panose="02010600030101010101" pitchFamily="2" charset="-122"/>
              </a:rPr>
              <a:t>标志告诉服务器</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文件结束</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a:t>
            </a:r>
            <a:endParaRPr lang="en-US" altLang="zh-CN" b="0" dirty="0">
              <a:solidFill>
                <a:schemeClr val="tx1"/>
              </a:solidFill>
              <a:latin typeface="+mn-lt"/>
              <a:ea typeface="+mn-ea"/>
              <a:cs typeface="宋体" panose="02010600030101010101" pitchFamily="2" charset="-122"/>
            </a:endParaRPr>
          </a:p>
          <a:p>
            <a:pPr marL="1257300" lvl="4" indent="-342900" algn="l" fontAlgn="auto">
              <a:lnSpc>
                <a:spcPct val="150000"/>
              </a:lnSpc>
              <a:buClrTx/>
              <a:buSzTx/>
              <a:buFont typeface="+mj-lt"/>
              <a:buAutoNum type="arabicPeriod"/>
            </a:pPr>
            <a:r>
              <a:rPr lang="zh-CN" altLang="en-US" b="0" dirty="0">
                <a:solidFill>
                  <a:schemeClr val="tx1"/>
                </a:solidFill>
                <a:latin typeface="+mn-lt"/>
                <a:ea typeface="+mn-ea"/>
                <a:cs typeface="宋体" panose="02010600030101010101" pitchFamily="2" charset="-122"/>
              </a:rPr>
              <a:t>接收服务器回执并以</a:t>
            </a:r>
            <a:r>
              <a:rPr lang="en-US" altLang="zh-CN" b="0" dirty="0">
                <a:solidFill>
                  <a:schemeClr val="tx1"/>
                </a:solidFill>
                <a:latin typeface="+mn-lt"/>
                <a:ea typeface="+mn-ea"/>
                <a:cs typeface="宋体" panose="02010600030101010101" pitchFamily="2" charset="-122"/>
              </a:rPr>
              <a:t> FIN </a:t>
            </a:r>
            <a:r>
              <a:rPr lang="zh-CN" altLang="en-US" b="0" dirty="0">
                <a:solidFill>
                  <a:schemeClr val="tx1"/>
                </a:solidFill>
                <a:latin typeface="+mn-lt"/>
                <a:ea typeface="+mn-ea"/>
                <a:cs typeface="宋体" panose="02010600030101010101" pitchFamily="2" charset="-122"/>
              </a:rPr>
              <a:t>作为</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本次传输完成</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a:t>
            </a:r>
            <a:r>
              <a:rPr lang="en-US" altLang="zh-CN" b="0" dirty="0">
                <a:solidFill>
                  <a:schemeClr val="tx1"/>
                </a:solidFill>
                <a:latin typeface="+mn-lt"/>
                <a:ea typeface="+mn-ea"/>
                <a:cs typeface="宋体" panose="02010600030101010101" pitchFamily="2" charset="-122"/>
              </a:rPr>
              <a:t>quiche_conn_stream_recv(...,&amp;fin,...)</a:t>
            </a:r>
            <a:r>
              <a:rPr lang="zh-CN" altLang="en-US" b="0" dirty="0">
                <a:solidFill>
                  <a:schemeClr val="tx1"/>
                </a:solidFill>
                <a:latin typeface="+mn-lt"/>
                <a:ea typeface="+mn-ea"/>
                <a:cs typeface="宋体" panose="02010600030101010101" pitchFamily="2" charset="-122"/>
              </a:rPr>
              <a:t>接收回执</a:t>
            </a:r>
            <a:r>
              <a:rPr lang="en-US" altLang="zh-CN" b="0" dirty="0">
                <a:solidFill>
                  <a:schemeClr val="tx1"/>
                </a:solidFill>
                <a:latin typeface="+mn-lt"/>
                <a:ea typeface="+mn-ea"/>
                <a:cs typeface="宋体" panose="02010600030101010101" pitchFamily="2" charset="-122"/>
              </a:rPr>
              <a:t>fin</a:t>
            </a:r>
            <a:r>
              <a:rPr lang="zh-CN" altLang="en-US" b="0" dirty="0">
                <a:solidFill>
                  <a:schemeClr val="tx1"/>
                </a:solidFill>
                <a:latin typeface="+mn-lt"/>
                <a:ea typeface="+mn-ea"/>
                <a:cs typeface="宋体" panose="02010600030101010101" pitchFamily="2" charset="-122"/>
              </a:rPr>
              <a:t>，并计算吞吐量。</a:t>
            </a:r>
            <a:endParaRPr lang="zh-CN" altLang="en-US" b="0" dirty="0">
              <a:solidFill>
                <a:schemeClr val="tx1"/>
              </a:solidFill>
              <a:latin typeface="+mn-lt"/>
              <a:ea typeface="+mn-ea"/>
              <a:cs typeface="宋体" panose="02010600030101010101" pitchFamily="2" charset="-122"/>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1180465" y="909320"/>
            <a:ext cx="9776460" cy="5309870"/>
          </a:xfrm>
        </p:spPr>
        <p:txBody>
          <a:bodyPr/>
          <a:lstStyle/>
          <a:p>
            <a:pPr marL="0" lvl="2" indent="457200" algn="l" fontAlgn="auto">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为了在</a:t>
            </a:r>
            <a:r>
              <a:rPr lang="en-US" altLang="zh-CN" b="0" dirty="0">
                <a:solidFill>
                  <a:schemeClr val="tx1"/>
                </a:solidFill>
                <a:latin typeface="+mn-lt"/>
                <a:ea typeface="+mn-ea"/>
                <a:cs typeface="宋体" panose="02010600030101010101" pitchFamily="2" charset="-122"/>
              </a:rPr>
              <a:t>Windows</a:t>
            </a:r>
            <a:r>
              <a:rPr lang="zh-CN" altLang="en-US" b="0" dirty="0">
                <a:solidFill>
                  <a:schemeClr val="tx1"/>
                </a:solidFill>
                <a:latin typeface="+mn-lt"/>
                <a:ea typeface="+mn-ea"/>
                <a:cs typeface="宋体" panose="02010600030101010101" pitchFamily="2" charset="-122"/>
              </a:rPr>
              <a:t>系统上实现该任务，需要准备一个网络故障模拟工具</a:t>
            </a:r>
            <a:r>
              <a:rPr lang="en-US" altLang="zh-CN" b="0" dirty="0">
                <a:solidFill>
                  <a:schemeClr val="tx1"/>
                </a:solidFill>
                <a:latin typeface="+mn-lt"/>
                <a:ea typeface="+mn-ea"/>
                <a:cs typeface="宋体" panose="02010600030101010101" pitchFamily="2" charset="-122"/>
                <a:hlinkClick r:id="rId1"/>
              </a:rPr>
              <a:t>clumsy</a:t>
            </a:r>
            <a:r>
              <a:rPr lang="en-US" altLang="zh-CN" b="0" dirty="0">
                <a:solidFill>
                  <a:schemeClr val="tx1"/>
                </a:solidFill>
                <a:latin typeface="+mn-lt"/>
                <a:ea typeface="+mn-ea"/>
                <a:cs typeface="宋体" panose="02010600030101010101" pitchFamily="2" charset="-122"/>
              </a:rPr>
              <a:t>,</a:t>
            </a:r>
            <a:r>
              <a:rPr lang="zh-CN" altLang="en-US" b="0" dirty="0">
                <a:solidFill>
                  <a:schemeClr val="tx1"/>
                </a:solidFill>
                <a:latin typeface="+mn-lt"/>
                <a:ea typeface="+mn-ea"/>
                <a:cs typeface="宋体" panose="02010600030101010101" pitchFamily="2" charset="-122"/>
              </a:rPr>
              <a:t>当然，也可以在</a:t>
            </a:r>
            <a:r>
              <a:rPr lang="en-US" altLang="zh-CN" b="0" dirty="0">
                <a:solidFill>
                  <a:schemeClr val="tx1"/>
                </a:solidFill>
                <a:latin typeface="+mn-lt"/>
                <a:ea typeface="+mn-ea"/>
                <a:cs typeface="宋体" panose="02010600030101010101" pitchFamily="2" charset="-122"/>
              </a:rPr>
              <a:t>Windows</a:t>
            </a:r>
            <a:r>
              <a:rPr lang="zh-CN" altLang="en-US" b="0" dirty="0">
                <a:solidFill>
                  <a:schemeClr val="tx1"/>
                </a:solidFill>
                <a:latin typeface="+mn-lt"/>
                <a:ea typeface="+mn-ea"/>
                <a:cs typeface="宋体" panose="02010600030101010101" pitchFamily="2" charset="-122"/>
              </a:rPr>
              <a:t>系统下安装</a:t>
            </a:r>
            <a:r>
              <a:rPr lang="en-US" altLang="zh-CN" b="0" dirty="0">
                <a:solidFill>
                  <a:schemeClr val="tx1"/>
                </a:solidFill>
                <a:latin typeface="+mn-lt"/>
                <a:ea typeface="+mn-ea"/>
                <a:cs typeface="宋体" panose="02010600030101010101" pitchFamily="2" charset="-122"/>
              </a:rPr>
              <a:t>WSL2</a:t>
            </a:r>
            <a:r>
              <a:rPr lang="zh-CN" altLang="en-US" b="0" dirty="0">
                <a:solidFill>
                  <a:schemeClr val="tx1"/>
                </a:solidFill>
                <a:latin typeface="+mn-lt"/>
                <a:ea typeface="+mn-ea"/>
                <a:cs typeface="宋体" panose="02010600030101010101" pitchFamily="2" charset="-122"/>
              </a:rPr>
              <a:t>或者</a:t>
            </a:r>
            <a:r>
              <a:rPr lang="en-US" altLang="zh-CN" b="0" dirty="0">
                <a:solidFill>
                  <a:schemeClr val="tx1"/>
                </a:solidFill>
                <a:latin typeface="+mn-lt"/>
                <a:ea typeface="+mn-ea"/>
                <a:cs typeface="宋体" panose="02010600030101010101" pitchFamily="2" charset="-122"/>
              </a:rPr>
              <a:t>Linux</a:t>
            </a:r>
            <a:r>
              <a:rPr lang="zh-CN" altLang="en-US" b="0" dirty="0">
                <a:solidFill>
                  <a:schemeClr val="tx1"/>
                </a:solidFill>
                <a:latin typeface="+mn-lt"/>
                <a:ea typeface="+mn-ea"/>
                <a:cs typeface="宋体" panose="02010600030101010101" pitchFamily="2" charset="-122"/>
              </a:rPr>
              <a:t>虚拟机使用</a:t>
            </a:r>
            <a:r>
              <a:rPr lang="en-US" altLang="zh-CN" b="0" dirty="0">
                <a:solidFill>
                  <a:schemeClr val="tx1"/>
                </a:solidFill>
                <a:latin typeface="+mn-lt"/>
                <a:ea typeface="+mn-ea"/>
                <a:cs typeface="宋体" panose="02010600030101010101" pitchFamily="2" charset="-122"/>
              </a:rPr>
              <a:t>sudo tc</a:t>
            </a:r>
            <a:r>
              <a:rPr lang="zh-CN" altLang="en-US" b="0" dirty="0">
                <a:solidFill>
                  <a:schemeClr val="tx1"/>
                </a:solidFill>
                <a:latin typeface="+mn-lt"/>
                <a:ea typeface="+mn-ea"/>
                <a:cs typeface="宋体" panose="02010600030101010101" pitchFamily="2" charset="-122"/>
              </a:rPr>
              <a:t>命令运行相同的代码并测试吞吐量。</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此处以</a:t>
            </a:r>
            <a:r>
              <a:rPr lang="en-US" altLang="zh-CN" b="0" dirty="0">
                <a:solidFill>
                  <a:schemeClr val="tx1"/>
                </a:solidFill>
                <a:latin typeface="+mn-lt"/>
                <a:ea typeface="+mn-ea"/>
                <a:cs typeface="宋体" panose="02010600030101010101" pitchFamily="2" charset="-122"/>
              </a:rPr>
              <a:t>clumsy</a:t>
            </a:r>
            <a:r>
              <a:rPr lang="zh-CN" altLang="en-US" b="0" dirty="0">
                <a:solidFill>
                  <a:schemeClr val="tx1"/>
                </a:solidFill>
                <a:latin typeface="+mn-lt"/>
                <a:ea typeface="+mn-ea"/>
                <a:cs typeface="宋体" panose="02010600030101010101" pitchFamily="2" charset="-122"/>
              </a:rPr>
              <a:t>为例，使用方面有疑问可以参考</a:t>
            </a:r>
            <a:r>
              <a:rPr lang="zh-CN" altLang="en-US" b="0" dirty="0">
                <a:solidFill>
                  <a:schemeClr val="tx1"/>
                </a:solidFill>
                <a:latin typeface="+mn-lt"/>
                <a:ea typeface="+mn-ea"/>
                <a:cs typeface="宋体" panose="02010600030101010101" pitchFamily="2" charset="-122"/>
                <a:hlinkClick r:id="rId2" action="ppaction://hlinkfile"/>
              </a:rPr>
              <a:t>博客</a:t>
            </a:r>
            <a:r>
              <a:rPr lang="zh-CN" altLang="en-US" b="0" dirty="0">
                <a:solidFill>
                  <a:schemeClr val="tx1"/>
                </a:solidFill>
                <a:latin typeface="+mn-lt"/>
                <a:ea typeface="+mn-ea"/>
                <a:cs typeface="宋体" panose="02010600030101010101" pitchFamily="2" charset="-122"/>
              </a:rPr>
              <a:t>：</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1.  </a:t>
            </a:r>
            <a:r>
              <a:rPr lang="zh-CN" altLang="en-US" b="0" dirty="0">
                <a:solidFill>
                  <a:schemeClr val="tx1"/>
                </a:solidFill>
                <a:latin typeface="+mn-lt"/>
                <a:ea typeface="+mn-ea"/>
                <a:cs typeface="宋体" panose="02010600030101010101" pitchFamily="2" charset="-122"/>
              </a:rPr>
              <a:t>在</a:t>
            </a:r>
            <a:r>
              <a:rPr lang="en-US" altLang="zh-CN" b="0" dirty="0">
                <a:solidFill>
                  <a:schemeClr val="tx1"/>
                </a:solidFill>
                <a:latin typeface="+mn-lt"/>
                <a:ea typeface="+mn-ea"/>
                <a:cs typeface="宋体" panose="02010600030101010101" pitchFamily="2" charset="-122"/>
                <a:hlinkClick r:id="rId1"/>
              </a:rPr>
              <a:t>clumsy</a:t>
            </a:r>
            <a:r>
              <a:rPr lang="zh-CN" altLang="en-US" b="0" dirty="0">
                <a:solidFill>
                  <a:schemeClr val="tx1"/>
                </a:solidFill>
                <a:latin typeface="+mn-lt"/>
                <a:ea typeface="+mn-ea"/>
                <a:cs typeface="宋体" panose="02010600030101010101" pitchFamily="2" charset="-122"/>
                <a:hlinkClick r:id="rId1"/>
              </a:rPr>
              <a:t>官网</a:t>
            </a:r>
            <a:r>
              <a:rPr lang="zh-CN" altLang="en-US" b="0" dirty="0">
                <a:solidFill>
                  <a:schemeClr val="tx1"/>
                </a:solidFill>
                <a:latin typeface="+mn-lt"/>
                <a:ea typeface="+mn-ea"/>
                <a:cs typeface="宋体" panose="02010600030101010101" pitchFamily="2" charset="-122"/>
              </a:rPr>
              <a:t>根据系统版本下载对应软件压缩包并解压；</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2.  </a:t>
            </a:r>
            <a:r>
              <a:rPr lang="zh-CN" altLang="en-US" b="0" dirty="0">
                <a:solidFill>
                  <a:schemeClr val="tx1"/>
                </a:solidFill>
                <a:latin typeface="+mn-lt"/>
                <a:ea typeface="+mn-ea"/>
                <a:cs typeface="宋体" panose="02010600030101010101" pitchFamily="2" charset="-122"/>
              </a:rPr>
              <a:t>右键</a:t>
            </a:r>
            <a:r>
              <a:rPr lang="en-US" altLang="zh-CN" b="0" dirty="0">
                <a:solidFill>
                  <a:schemeClr val="tx1"/>
                </a:solidFill>
                <a:latin typeface="+mn-lt"/>
                <a:ea typeface="+mn-ea"/>
                <a:cs typeface="宋体" panose="02010600030101010101" pitchFamily="2" charset="-122"/>
              </a:rPr>
              <a:t> clumsy.exe </a:t>
            </a:r>
            <a:r>
              <a:rPr lang="zh-CN" altLang="en-US" b="1" dirty="0">
                <a:solidFill>
                  <a:schemeClr val="tx1"/>
                </a:solidFill>
                <a:latin typeface="+mn-lt"/>
                <a:ea typeface="+mn-ea"/>
                <a:cs typeface="宋体" panose="02010600030101010101" pitchFamily="2" charset="-122"/>
              </a:rPr>
              <a:t>以管理员身份运行</a:t>
            </a:r>
            <a:r>
              <a:rPr lang="zh-CN" altLang="en-US" b="0" dirty="0">
                <a:solidFill>
                  <a:schemeClr val="tx1"/>
                </a:solidFill>
                <a:latin typeface="+mn-lt"/>
                <a:ea typeface="+mn-ea"/>
                <a:cs typeface="宋体" panose="02010600030101010101" pitchFamily="2" charset="-122"/>
              </a:rPr>
              <a:t>，进入</a:t>
            </a:r>
            <a:r>
              <a:rPr lang="en-US" altLang="zh-CN" b="0" dirty="0">
                <a:solidFill>
                  <a:schemeClr val="tx1"/>
                </a:solidFill>
                <a:latin typeface="+mn-lt"/>
                <a:ea typeface="+mn-ea"/>
                <a:cs typeface="宋体" panose="02010600030101010101" pitchFamily="2" charset="-122"/>
              </a:rPr>
              <a:t> clumsy </a:t>
            </a:r>
            <a:r>
              <a:rPr lang="zh-CN" altLang="en-US" b="0" dirty="0">
                <a:solidFill>
                  <a:schemeClr val="tx1"/>
                </a:solidFill>
                <a:latin typeface="+mn-lt"/>
                <a:ea typeface="+mn-ea"/>
                <a:cs typeface="宋体" panose="02010600030101010101" pitchFamily="2" charset="-122"/>
              </a:rPr>
              <a:t>主界面之后即可模拟不同网络条件。</a:t>
            </a:r>
            <a:endParaRPr lang="zh-CN" altLang="en-US" b="0" dirty="0">
              <a:solidFill>
                <a:schemeClr val="tx1"/>
              </a:solidFill>
              <a:latin typeface="+mn-lt"/>
              <a:ea typeface="+mn-ea"/>
              <a:cs typeface="宋体" panose="02010600030101010101" pitchFamily="2" charset="-122"/>
            </a:endParaRPr>
          </a:p>
          <a:p>
            <a:pPr marL="0" lvl="2" indent="457200" algn="l" fontAlgn="auto">
              <a:lnSpc>
                <a:spcPct val="150000"/>
              </a:lnSpc>
              <a:buClrTx/>
              <a:buSzTx/>
              <a:buFont typeface="Arial" panose="020B0604020202020204" pitchFamily="34" charset="0"/>
              <a:buNone/>
            </a:pP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sz="2800" dirty="0"/>
              <a:t>在不同网络条件下测试吞吐量</a:t>
            </a:r>
            <a:endParaRPr lang="zh-CN"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3"/>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4"/>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 name="图片 1" descr="IMG_256"/>
          <p:cNvPicPr>
            <a:picLocks noChangeAspect="1"/>
          </p:cNvPicPr>
          <p:nvPr/>
        </p:nvPicPr>
        <p:blipFill>
          <a:blip r:embed="rId5"/>
          <a:stretch>
            <a:fillRect/>
          </a:stretch>
        </p:blipFill>
        <p:spPr>
          <a:xfrm>
            <a:off x="1992630" y="3486468"/>
            <a:ext cx="6438519" cy="1476000"/>
          </a:xfrm>
          <a:prstGeom prst="rect">
            <a:avLst/>
          </a:prstGeom>
          <a:noFill/>
          <a:ln w="9525">
            <a:noFill/>
          </a:ln>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570865" y="909320"/>
            <a:ext cx="11170920" cy="5309870"/>
          </a:xfrm>
        </p:spPr>
        <p:txBody>
          <a:bodyPr/>
          <a:lstStyle/>
          <a:p>
            <a:pPr marL="360045" lvl="2" indent="457200" algn="l" fontAlgn="auto">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模拟</a:t>
            </a:r>
            <a:r>
              <a:rPr lang="en-US" altLang="zh-CN" b="0" dirty="0">
                <a:solidFill>
                  <a:schemeClr val="tx1"/>
                </a:solidFill>
                <a:latin typeface="+mn-lt"/>
                <a:ea typeface="+mn-ea"/>
                <a:cs typeface="宋体" panose="02010600030101010101" pitchFamily="2" charset="-122"/>
              </a:rPr>
              <a:t>5%</a:t>
            </a:r>
            <a:r>
              <a:rPr lang="zh-CN" altLang="en-US" b="0" dirty="0">
                <a:solidFill>
                  <a:schemeClr val="tx1"/>
                </a:solidFill>
                <a:latin typeface="+mn-lt"/>
                <a:ea typeface="+mn-ea"/>
                <a:cs typeface="宋体" panose="02010600030101010101" pitchFamily="2" charset="-122"/>
              </a:rPr>
              <a:t>丢包率：</a:t>
            </a: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sz="2800" dirty="0"/>
              <a:t>在不同网络条件下测试吞吐量</a:t>
            </a:r>
            <a:endParaRPr lang="zh-CN"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4" descr="IMG_256"/>
          <p:cNvPicPr>
            <a:picLocks noChangeAspect="1"/>
          </p:cNvPicPr>
          <p:nvPr/>
        </p:nvPicPr>
        <p:blipFill>
          <a:blip r:embed="rId3"/>
          <a:stretch>
            <a:fillRect/>
          </a:stretch>
        </p:blipFill>
        <p:spPr>
          <a:xfrm>
            <a:off x="3439478" y="1577023"/>
            <a:ext cx="6120000" cy="4374146"/>
          </a:xfrm>
          <a:prstGeom prst="rect">
            <a:avLst/>
          </a:prstGeom>
          <a:noFill/>
          <a:ln w="9525">
            <a:noFill/>
          </a:ln>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570865" y="909320"/>
            <a:ext cx="11170920" cy="5309870"/>
          </a:xfrm>
        </p:spPr>
        <p:txBody>
          <a:bodyPr/>
          <a:lstStyle/>
          <a:p>
            <a:pPr marL="360045" lvl="2" indent="457200" algn="l" fontAlgn="auto">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模拟</a:t>
            </a:r>
            <a:r>
              <a:rPr lang="en-US" altLang="zh-CN" b="0" dirty="0">
                <a:solidFill>
                  <a:schemeClr val="tx1"/>
                </a:solidFill>
                <a:latin typeface="+mn-lt"/>
                <a:ea typeface="+mn-ea"/>
                <a:cs typeface="宋体" panose="02010600030101010101" pitchFamily="2" charset="-122"/>
              </a:rPr>
              <a:t> 100ms </a:t>
            </a:r>
            <a:r>
              <a:rPr lang="zh-CN" altLang="en-US" b="0" dirty="0">
                <a:solidFill>
                  <a:schemeClr val="tx1"/>
                </a:solidFill>
                <a:latin typeface="+mn-lt"/>
                <a:ea typeface="+mn-ea"/>
                <a:cs typeface="宋体" panose="02010600030101010101" pitchFamily="2" charset="-122"/>
              </a:rPr>
              <a:t>延迟</a:t>
            </a:r>
            <a:r>
              <a:rPr lang="zh-CN" altLang="en-US" b="0" dirty="0">
                <a:solidFill>
                  <a:schemeClr val="tx1"/>
                </a:solidFill>
                <a:latin typeface="+mn-lt"/>
                <a:ea typeface="+mn-ea"/>
                <a:cs typeface="宋体" panose="02010600030101010101" pitchFamily="2" charset="-122"/>
              </a:rPr>
              <a:t>：</a:t>
            </a: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sz="2800" dirty="0"/>
              <a:t>在不同网络条件下测试吞吐量</a:t>
            </a:r>
            <a:endParaRPr lang="zh-CN"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6" name="图片 3" descr="IMG_256"/>
          <p:cNvPicPr>
            <a:picLocks noChangeAspect="1"/>
          </p:cNvPicPr>
          <p:nvPr/>
        </p:nvPicPr>
        <p:blipFill>
          <a:blip r:embed="rId3"/>
          <a:stretch>
            <a:fillRect/>
          </a:stretch>
        </p:blipFill>
        <p:spPr>
          <a:xfrm>
            <a:off x="3439795" y="1537653"/>
            <a:ext cx="6120000" cy="4405460"/>
          </a:xfrm>
          <a:prstGeom prst="rect">
            <a:avLst/>
          </a:prstGeom>
          <a:noFill/>
          <a:ln w="9525">
            <a:noFill/>
          </a:ln>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
        <p:nvSpPr>
          <p:cNvPr id="9" name="文本占位符 7"/>
          <p:cNvSpPr>
            <a:spLocks noGrp="1"/>
          </p:cNvSpPr>
          <p:nvPr/>
        </p:nvSpPr>
        <p:spPr>
          <a:xfrm>
            <a:off x="522911" y="2190683"/>
            <a:ext cx="5573089" cy="6994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b="1" kern="1200">
                <a:solidFill>
                  <a:srgbClr val="005744"/>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dirty="0"/>
              <a:t>实验要求</a:t>
            </a:r>
            <a:endParaRPr lang="zh-CN" altLang="en-US" sz="3200" dirty="0"/>
          </a:p>
        </p:txBody>
      </p:sp>
      <p:pic>
        <p:nvPicPr>
          <p:cNvPr id="20" name="图片 19" descr="插画_画板 1"/>
          <p:cNvPicPr>
            <a:picLocks noChangeAspect="1"/>
          </p:cNvPicPr>
          <p:nvPr/>
        </p:nvPicPr>
        <p:blipFill>
          <a:blip r:embed="rId3">
            <a:alphaModFix amt="50000"/>
          </a:blip>
          <a:stretch>
            <a:fillRect/>
          </a:stretch>
        </p:blipFill>
        <p:spPr>
          <a:xfrm>
            <a:off x="0" y="5728335"/>
            <a:ext cx="12192000" cy="1177290"/>
          </a:xfrm>
          <a:prstGeom prst="rect">
            <a:avLst/>
          </a:prstGeom>
        </p:spPr>
      </p:pic>
      <p:pic>
        <p:nvPicPr>
          <p:cNvPr id="23" name="图片 22" descr="未标题-4-13"/>
          <p:cNvPicPr>
            <a:picLocks noChangeAspect="1"/>
          </p:cNvPicPr>
          <p:nvPr userDrawn="1"/>
        </p:nvPicPr>
        <p:blipFill>
          <a:blip r:embed="rId4"/>
          <a:stretch>
            <a:fillRect/>
          </a:stretch>
        </p:blipFill>
        <p:spPr>
          <a:xfrm>
            <a:off x="656590" y="2754111"/>
            <a:ext cx="4262120" cy="88265"/>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sz="quarter" idx="13"/>
          </p:nvPr>
        </p:nvSpPr>
        <p:spPr>
          <a:xfrm>
            <a:off x="570865" y="909320"/>
            <a:ext cx="11045825" cy="5309870"/>
          </a:xfrm>
        </p:spPr>
        <p:txBody>
          <a:bodyPr/>
          <a:lstStyle/>
          <a:p>
            <a:pPr marL="360045" lvl="2" indent="457200" algn="l" fontAlgn="auto">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实验报告要求包含：实验目的和要求、实验内容和原理、操作方法与实验步骤、实验结果与实验分析以及实验源码等。其中实验结果与分析为实验报告的重点。</a:t>
            </a:r>
            <a:endParaRPr lang="zh-CN" b="0" dirty="0">
              <a:solidFill>
                <a:schemeClr val="tx1"/>
              </a:solidFill>
              <a:latin typeface="+mn-lt"/>
              <a:ea typeface="+mn-ea"/>
              <a:cs typeface="宋体" panose="02010600030101010101" pitchFamily="2" charset="-122"/>
            </a:endParaRPr>
          </a:p>
          <a:p>
            <a:pPr marL="360045" lvl="2" indent="457200" algn="l" fontAlgn="auto">
              <a:lnSpc>
                <a:spcPct val="150000"/>
              </a:lnSpc>
              <a:buClrTx/>
              <a:buSzTx/>
              <a:buFont typeface="Arial" panose="020B0604020202020204" pitchFamily="34" charset="0"/>
              <a:buNone/>
            </a:pPr>
            <a:r>
              <a:rPr lang="zh-CN" b="0" dirty="0">
                <a:solidFill>
                  <a:schemeClr val="tx1"/>
                </a:solidFill>
                <a:latin typeface="+mn-lt"/>
                <a:ea typeface="+mn-ea"/>
                <a:cs typeface="宋体" panose="02010600030101010101" pitchFamily="2" charset="-122"/>
              </a:rPr>
              <a:t>报告内容除了实验原理、实验步骤等常规部分之外，还应当包括：代码说明、代码运行情况截图、实验结果记录与分析以及实验心得体会总结。</a:t>
            </a:r>
            <a:endParaRPr lang="zh-CN" b="0" dirty="0">
              <a:solidFill>
                <a:schemeClr val="tx1"/>
              </a:solidFill>
              <a:latin typeface="+mn-lt"/>
              <a:ea typeface="+mn-ea"/>
              <a:cs typeface="宋体" panose="02010600030101010101" pitchFamily="2" charset="-122"/>
            </a:endParaRPr>
          </a:p>
          <a:p>
            <a:pPr marL="360045" lvl="2" indent="457200" algn="l" fontAlgn="auto">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本实验成绩由现场验收成绩（</a:t>
            </a:r>
            <a:r>
              <a:rPr lang="en-US" altLang="zh-CN" b="0" dirty="0">
                <a:solidFill>
                  <a:schemeClr val="tx1"/>
                </a:solidFill>
                <a:latin typeface="+mn-lt"/>
                <a:ea typeface="+mn-ea"/>
                <a:cs typeface="宋体" panose="02010600030101010101" pitchFamily="2" charset="-122"/>
              </a:rPr>
              <a:t>70%</a:t>
            </a:r>
            <a:r>
              <a:rPr lang="zh-CN" altLang="en-US" b="0" dirty="0">
                <a:solidFill>
                  <a:schemeClr val="tx1"/>
                </a:solidFill>
                <a:latin typeface="+mn-lt"/>
                <a:ea typeface="+mn-ea"/>
                <a:cs typeface="宋体" panose="02010600030101010101" pitchFamily="2" charset="-122"/>
              </a:rPr>
              <a:t>）和实验报告成绩（</a:t>
            </a:r>
            <a:r>
              <a:rPr lang="en-US" altLang="zh-CN" b="0" dirty="0">
                <a:solidFill>
                  <a:schemeClr val="tx1"/>
                </a:solidFill>
                <a:latin typeface="+mn-lt"/>
                <a:ea typeface="+mn-ea"/>
                <a:cs typeface="宋体" panose="02010600030101010101" pitchFamily="2" charset="-122"/>
              </a:rPr>
              <a:t>30%</a:t>
            </a:r>
            <a:r>
              <a:rPr lang="zh-CN" altLang="en-US" b="0" dirty="0">
                <a:solidFill>
                  <a:schemeClr val="tx1"/>
                </a:solidFill>
                <a:latin typeface="+mn-lt"/>
                <a:ea typeface="+mn-ea"/>
                <a:cs typeface="宋体" panose="02010600030101010101" pitchFamily="2" charset="-122"/>
              </a:rPr>
              <a:t>）两部分组成。</a:t>
            </a:r>
            <a:endParaRPr lang="zh-CN" altLang="en-US" b="0" dirty="0">
              <a:solidFill>
                <a:schemeClr val="tx1"/>
              </a:solidFill>
              <a:latin typeface="+mn-lt"/>
              <a:ea typeface="+mn-ea"/>
              <a:cs typeface="宋体" panose="02010600030101010101" pitchFamily="2" charset="-122"/>
            </a:endParaRPr>
          </a:p>
          <a:p>
            <a:pPr marL="360045" lvl="2" indent="457200" algn="l" fontAlgn="auto">
              <a:lnSpc>
                <a:spcPct val="150000"/>
              </a:lnSpc>
              <a:buClrTx/>
              <a:buSzTx/>
              <a:buFont typeface="Arial" panose="020B0604020202020204" pitchFamily="34" charset="0"/>
              <a:buNone/>
            </a:pPr>
            <a:r>
              <a:rPr lang="zh-CN" altLang="en-US" b="0" dirty="0">
                <a:solidFill>
                  <a:schemeClr val="tx1"/>
                </a:solidFill>
                <a:latin typeface="+mn-lt"/>
                <a:ea typeface="+mn-ea"/>
                <a:cs typeface="宋体" panose="02010600030101010101" pitchFamily="2" charset="-122"/>
              </a:rPr>
              <a:t>实验报告评分标准：</a:t>
            </a:r>
            <a:endParaRPr lang="zh-CN" altLang="en-US" b="0" dirty="0">
              <a:solidFill>
                <a:schemeClr val="tx1"/>
              </a:solidFill>
              <a:latin typeface="+mn-lt"/>
              <a:ea typeface="+mn-ea"/>
              <a:cs typeface="宋体" panose="02010600030101010101" pitchFamily="2" charset="-122"/>
            </a:endParaRPr>
          </a:p>
          <a:p>
            <a:pPr marL="817245" lvl="4" indent="457200" algn="l" fontAlgn="auto">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1</a:t>
            </a:r>
            <a:r>
              <a:rPr lang="zh-CN" altLang="en-US" b="0" dirty="0">
                <a:solidFill>
                  <a:schemeClr val="tx1"/>
                </a:solidFill>
                <a:latin typeface="+mn-lt"/>
                <a:ea typeface="+mn-ea"/>
                <a:cs typeface="宋体" panose="02010600030101010101" pitchFamily="2" charset="-122"/>
              </a:rPr>
              <a:t>）实验报告规范整洁</a:t>
            </a:r>
            <a:r>
              <a:rPr lang="en-US" altLang="zh-CN" b="0" dirty="0">
                <a:solidFill>
                  <a:schemeClr val="tx1"/>
                </a:solidFill>
                <a:latin typeface="+mn-lt"/>
                <a:ea typeface="+mn-ea"/>
                <a:cs typeface="宋体" panose="02010600030101010101" pitchFamily="2" charset="-122"/>
              </a:rPr>
              <a:t> (20</a:t>
            </a:r>
            <a:r>
              <a:rPr lang="zh-CN" altLang="en-US" b="0" dirty="0">
                <a:solidFill>
                  <a:schemeClr val="tx1"/>
                </a:solidFill>
                <a:latin typeface="+mn-lt"/>
                <a:ea typeface="+mn-ea"/>
                <a:cs typeface="宋体" panose="02010600030101010101" pitchFamily="2" charset="-122"/>
              </a:rPr>
              <a:t>分</a:t>
            </a:r>
            <a:r>
              <a:rPr lang="en-US" altLang="zh-CN" b="0" dirty="0">
                <a:solidFill>
                  <a:schemeClr val="tx1"/>
                </a:solidFill>
                <a:latin typeface="+mn-lt"/>
                <a:ea typeface="+mn-ea"/>
                <a:cs typeface="宋体" panose="02010600030101010101" pitchFamily="2" charset="-122"/>
              </a:rPr>
              <a:t>)</a:t>
            </a:r>
            <a:endParaRPr lang="en-US" altLang="zh-CN" b="0" dirty="0">
              <a:solidFill>
                <a:schemeClr val="tx1"/>
              </a:solidFill>
              <a:latin typeface="+mn-lt"/>
              <a:ea typeface="+mn-ea"/>
              <a:cs typeface="宋体" panose="02010600030101010101" pitchFamily="2" charset="-122"/>
            </a:endParaRPr>
          </a:p>
          <a:p>
            <a:pPr marL="817245" lvl="4" indent="457200" algn="l" fontAlgn="auto">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2</a:t>
            </a:r>
            <a:r>
              <a:rPr lang="zh-CN" altLang="en-US" b="0" dirty="0">
                <a:solidFill>
                  <a:schemeClr val="tx1"/>
                </a:solidFill>
                <a:latin typeface="+mn-lt"/>
                <a:ea typeface="+mn-ea"/>
                <a:cs typeface="宋体" panose="02010600030101010101" pitchFamily="2" charset="-122"/>
              </a:rPr>
              <a:t>）实验报告中详细记录了实验过程、遇到的问题以及解决方案（</a:t>
            </a:r>
            <a:r>
              <a:rPr lang="en-US" altLang="zh-CN" b="0" dirty="0">
                <a:solidFill>
                  <a:schemeClr val="tx1"/>
                </a:solidFill>
                <a:latin typeface="+mn-lt"/>
                <a:ea typeface="+mn-ea"/>
                <a:cs typeface="宋体" panose="02010600030101010101" pitchFamily="2" charset="-122"/>
              </a:rPr>
              <a:t>40</a:t>
            </a:r>
            <a:r>
              <a:rPr lang="zh-CN" altLang="en-US" b="0" dirty="0">
                <a:solidFill>
                  <a:schemeClr val="tx1"/>
                </a:solidFill>
                <a:latin typeface="+mn-lt"/>
                <a:ea typeface="+mn-ea"/>
                <a:cs typeface="宋体" panose="02010600030101010101" pitchFamily="2" charset="-122"/>
              </a:rPr>
              <a:t>分）</a:t>
            </a:r>
            <a:endParaRPr lang="zh-CN" altLang="en-US" b="0" dirty="0">
              <a:solidFill>
                <a:schemeClr val="tx1"/>
              </a:solidFill>
              <a:latin typeface="+mn-lt"/>
              <a:ea typeface="+mn-ea"/>
              <a:cs typeface="宋体" panose="02010600030101010101" pitchFamily="2" charset="-122"/>
            </a:endParaRPr>
          </a:p>
          <a:p>
            <a:pPr marL="817245" lvl="4" indent="457200" algn="l" fontAlgn="auto">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3</a:t>
            </a:r>
            <a:r>
              <a:rPr lang="zh-CN" altLang="en-US" b="0" dirty="0">
                <a:solidFill>
                  <a:schemeClr val="tx1"/>
                </a:solidFill>
                <a:latin typeface="+mn-lt"/>
                <a:ea typeface="+mn-ea"/>
                <a:cs typeface="宋体" panose="02010600030101010101" pitchFamily="2" charset="-122"/>
              </a:rPr>
              <a:t>）实验报告中记录并仔细分析了实验结果，并能提出自己的改进措施（</a:t>
            </a:r>
            <a:r>
              <a:rPr lang="en-US" altLang="zh-CN" b="0" dirty="0">
                <a:solidFill>
                  <a:schemeClr val="tx1"/>
                </a:solidFill>
                <a:latin typeface="+mn-lt"/>
                <a:ea typeface="+mn-ea"/>
                <a:cs typeface="宋体" panose="02010600030101010101" pitchFamily="2" charset="-122"/>
              </a:rPr>
              <a:t>40</a:t>
            </a:r>
            <a:r>
              <a:rPr lang="zh-CN" altLang="en-US" b="0" dirty="0">
                <a:solidFill>
                  <a:schemeClr val="tx1"/>
                </a:solidFill>
                <a:latin typeface="+mn-lt"/>
                <a:ea typeface="+mn-ea"/>
                <a:cs typeface="宋体" panose="02010600030101010101" pitchFamily="2" charset="-122"/>
              </a:rPr>
              <a:t>分）</a:t>
            </a:r>
            <a:endParaRPr lang="zh-CN" altLang="en-US" b="0" dirty="0">
              <a:solidFill>
                <a:schemeClr val="tx1"/>
              </a:solidFill>
              <a:latin typeface="+mn-lt"/>
              <a:ea typeface="+mn-ea"/>
              <a:cs typeface="宋体" panose="02010600030101010101" pitchFamily="2" charset="-122"/>
            </a:endParaRPr>
          </a:p>
          <a:p>
            <a:pPr marL="817245" lvl="4" indent="457200" algn="l" fontAlgn="auto">
              <a:lnSpc>
                <a:spcPct val="150000"/>
              </a:lnSpc>
              <a:buClrTx/>
              <a:buSzTx/>
              <a:buFont typeface="Arial" panose="020B0604020202020204" pitchFamily="34" charset="0"/>
              <a:buNone/>
            </a:pPr>
            <a:r>
              <a:rPr lang="en-US" altLang="zh-CN" b="0" dirty="0">
                <a:solidFill>
                  <a:schemeClr val="tx1"/>
                </a:solidFill>
                <a:latin typeface="+mn-lt"/>
                <a:ea typeface="+mn-ea"/>
                <a:cs typeface="宋体" panose="02010600030101010101" pitchFamily="2" charset="-122"/>
              </a:rPr>
              <a:t>4</a:t>
            </a:r>
            <a:r>
              <a:rPr lang="zh-CN" altLang="en-US" b="0" dirty="0">
                <a:solidFill>
                  <a:schemeClr val="tx1"/>
                </a:solidFill>
                <a:latin typeface="+mn-lt"/>
                <a:ea typeface="+mn-ea"/>
                <a:cs typeface="宋体" panose="02010600030101010101" pitchFamily="2" charset="-122"/>
              </a:rPr>
              <a:t>）</a:t>
            </a:r>
            <a:r>
              <a:rPr lang="zh-CN" altLang="en-US" b="1" dirty="0">
                <a:solidFill>
                  <a:schemeClr val="tx1"/>
                </a:solidFill>
                <a:latin typeface="+mn-lt"/>
                <a:ea typeface="+mn-ea"/>
                <a:cs typeface="宋体" panose="02010600030101010101" pitchFamily="2" charset="-122"/>
              </a:rPr>
              <a:t>实验报告</a:t>
            </a:r>
            <a:r>
              <a:rPr lang="en-US" altLang="zh-CN" b="1" dirty="0">
                <a:solidFill>
                  <a:schemeClr val="tx1"/>
                </a:solidFill>
                <a:latin typeface="+mn-lt"/>
                <a:ea typeface="+mn-ea"/>
                <a:cs typeface="宋体" panose="02010600030101010101" pitchFamily="2" charset="-122"/>
              </a:rPr>
              <a:t>/</a:t>
            </a:r>
            <a:r>
              <a:rPr lang="zh-CN" altLang="en-US" b="1" dirty="0">
                <a:solidFill>
                  <a:schemeClr val="tx1"/>
                </a:solidFill>
                <a:latin typeface="+mn-lt"/>
                <a:ea typeface="+mn-ea"/>
                <a:cs typeface="宋体" panose="02010600030101010101" pitchFamily="2" charset="-122"/>
              </a:rPr>
              <a:t>实验代码存在抄袭或雷同，记</a:t>
            </a:r>
            <a:r>
              <a:rPr lang="en-US" altLang="zh-CN" b="1" dirty="0">
                <a:solidFill>
                  <a:schemeClr val="tx1"/>
                </a:solidFill>
                <a:latin typeface="+mn-lt"/>
                <a:ea typeface="+mn-ea"/>
                <a:cs typeface="宋体" panose="02010600030101010101" pitchFamily="2" charset="-122"/>
              </a:rPr>
              <a:t>0</a:t>
            </a:r>
            <a:r>
              <a:rPr lang="zh-CN" altLang="en-US" b="1" dirty="0">
                <a:solidFill>
                  <a:schemeClr val="tx1"/>
                </a:solidFill>
                <a:latin typeface="+mn-lt"/>
                <a:ea typeface="+mn-ea"/>
                <a:cs typeface="宋体" panose="02010600030101010101" pitchFamily="2" charset="-122"/>
              </a:rPr>
              <a:t>分处理</a:t>
            </a:r>
            <a:r>
              <a:rPr lang="zh-CN" altLang="en-US" b="0" dirty="0">
                <a:solidFill>
                  <a:schemeClr val="tx1"/>
                </a:solidFill>
                <a:latin typeface="+mn-lt"/>
                <a:ea typeface="+mn-ea"/>
                <a:cs typeface="宋体" panose="02010600030101010101" pitchFamily="2" charset="-122"/>
              </a:rPr>
              <a:t>。</a:t>
            </a:r>
            <a:endParaRPr lang="zh-CN" altLang="en-US" b="0" dirty="0">
              <a:solidFill>
                <a:schemeClr val="tx1"/>
              </a:solidFill>
              <a:latin typeface="+mn-lt"/>
              <a:ea typeface="+mn-ea"/>
              <a:cs typeface="宋体" panose="02010600030101010101" pitchFamily="2" charset="-122"/>
            </a:endParaRPr>
          </a:p>
        </p:txBody>
      </p:sp>
      <p:sp>
        <p:nvSpPr>
          <p:cNvPr id="12" name="文本占位符 11"/>
          <p:cNvSpPr>
            <a:spLocks noGrp="1"/>
          </p:cNvSpPr>
          <p:nvPr>
            <p:ph type="body" sz="quarter" idx="19"/>
          </p:nvPr>
        </p:nvSpPr>
        <p:spPr/>
        <p:txBody>
          <a:bodyPr>
            <a:normAutofit fontScale="87500" lnSpcReduction="20000"/>
          </a:bodyPr>
          <a:lstStyle/>
          <a:p>
            <a:endParaRPr lang="zh-CN" altLang="en-US"/>
          </a:p>
        </p:txBody>
      </p:sp>
      <p:sp>
        <p:nvSpPr>
          <p:cNvPr id="3" name="文本占位符 6"/>
          <p:cNvSpPr>
            <a:spLocks noGrp="1"/>
          </p:cNvSpPr>
          <p:nvPr/>
        </p:nvSpPr>
        <p:spPr>
          <a:xfrm>
            <a:off x="1257935" y="304800"/>
            <a:ext cx="10483850" cy="744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1" kern="1200">
                <a:solidFill>
                  <a:srgbClr val="025845"/>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sz="2800" dirty="0"/>
              <a:t>实验要求</a:t>
            </a:r>
            <a:endParaRPr lang="en-US" altLang="zh-CN" sz="2800" dirty="0"/>
          </a:p>
        </p:txBody>
      </p:sp>
      <p:grpSp>
        <p:nvGrpSpPr>
          <p:cNvPr id="19" name="组合 18"/>
          <p:cNvGrpSpPr/>
          <p:nvPr/>
        </p:nvGrpSpPr>
        <p:grpSpPr>
          <a:xfrm rot="18900000">
            <a:off x="425185" y="187700"/>
            <a:ext cx="530447" cy="705898"/>
            <a:chOff x="1417969" y="-178881"/>
            <a:chExt cx="985343" cy="1311255"/>
          </a:xfrm>
        </p:grpSpPr>
        <p:sp>
          <p:nvSpPr>
            <p:cNvPr id="20" name="矩形 19"/>
            <p:cNvSpPr/>
            <p:nvPr>
              <p:custDataLst>
                <p:tags r:id="rId1"/>
              </p:custDataLst>
            </p:nvPr>
          </p:nvSpPr>
          <p:spPr>
            <a:xfrm rot="2700000">
              <a:off x="1715630" y="444692"/>
              <a:ext cx="774968" cy="600395"/>
            </a:xfrm>
            <a:prstGeom prst="rect">
              <a:avLst/>
            </a:prstGeom>
            <a:solidFill>
              <a:srgbClr val="ECD37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custDataLst>
                <p:tags r:id="rId2"/>
              </p:custDataLst>
            </p:nvPr>
          </p:nvSpPr>
          <p:spPr>
            <a:xfrm rot="2700000">
              <a:off x="1302962" y="-63874"/>
              <a:ext cx="1004982" cy="774969"/>
            </a:xfrm>
            <a:prstGeom prst="rect">
              <a:avLst/>
            </a:prstGeom>
            <a:solidFill>
              <a:srgbClr val="005744">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a:xfrm>
            <a:off x="557715" y="2213242"/>
            <a:ext cx="4953007" cy="878595"/>
          </a:xfrm>
        </p:spPr>
        <p:txBody>
          <a:bodyPr/>
          <a:lstStyle/>
          <a:p>
            <a:pPr algn="dist"/>
            <a:r>
              <a:rPr lang="zh-CN" altLang="en-US"/>
              <a:t>谢谢观看！</a:t>
            </a:r>
            <a:endParaRPr lang="zh-CN" altLang="en-US"/>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38765" y="227486"/>
            <a:ext cx="1458542" cy="1162447"/>
          </a:xfrm>
          <a:prstGeom prst="rect">
            <a:avLst/>
          </a:prstGeom>
        </p:spPr>
      </p:pic>
    </p:spTree>
  </p:cSld>
  <p:clrMapOvr>
    <a:masterClrMapping/>
  </p:clrMapOvr>
  <p:transition/>
</p:sld>
</file>

<file path=ppt/tags/tag1.xml><?xml version="1.0" encoding="utf-8"?>
<p:tagLst xmlns:p="http://schemas.openxmlformats.org/presentationml/2006/main">
  <p:tag name="KSO_WM_UNIT_PLACING_PICTURE_USER_VIEWPORT" val="{&quot;height&quot;:1830.6251968503936,&quot;width&quot;:2296.9165354330707}"/>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PLACING_PICTURE_USER_VIEWPORT" val="{&quot;height&quot;:1830.6251968503936,&quot;width&quot;:2296.9165354330707}"/>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PLACING_PICTURE_USER_VIEWPORT" val="{&quot;height&quot;:1830.6251968503936,&quot;width&quot;:2296.9165354330707}"/>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UNIT_PLACING_PICTURE_USER_VIEWPORT" val="{&quot;height&quot;:1830.6251968503936,&quot;width&quot;:2296.9165354330707}"/>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UNIT_PLACING_PICTURE_USER_VIEWPORT" val="{&quot;height&quot;:1830.6251968503936,&quot;width&quot;:2296.9165354330707}"/>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UNIT_PLACING_PICTURE_USER_VIEWPORT" val="{&quot;height&quot;:1830.6251968503936,&quot;width&quot;:2296.9165354330707}"/>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TABLE_ENDDRAG_ORIGIN_RECT" val="703*292"/>
  <p:tag name="TABLE_ENDDRAG_RECT" val="144*144*703*292"/>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UNIT_PLACING_PICTURE_USER_VIEWPORT" val="{&quot;height&quot;:1830.6251968503936,&quot;width&quot;:2296.9165354330707}"/>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UNIT_PLACING_PICTURE_USER_VIEWPORT" val="{&quot;height&quot;:1830.6251968503936,&quot;width&quot;:2296.9165354330707}"/>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UNIT_PLACING_PICTURE_USER_VIEWPORT" val="{&quot;height&quot;:1830.6251968503936,&quot;width&quot;:2296.9165354330707}"/>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COMMONDATA" val="eyJoZGlkIjoiMzEwNTM5NzYwMDRjMzkwZTVkZjY2ODkwMGIxNGU0OTUifQ=="/>
  <p:tag name="KSO_WPP_MARK_KEY" val="a5d287d2-1b8e-43e9-a27b-099d6764124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5177</Words>
  <Application>WPS 演示</Application>
  <PresentationFormat>宽屏</PresentationFormat>
  <Paragraphs>293</Paragraphs>
  <Slides>40</Slides>
  <Notes>25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40</vt:i4>
      </vt:variant>
    </vt:vector>
  </HeadingPairs>
  <TitlesOfParts>
    <vt:vector size="58" baseType="lpstr">
      <vt:lpstr>Arial</vt:lpstr>
      <vt:lpstr>宋体</vt:lpstr>
      <vt:lpstr>Wingdings</vt:lpstr>
      <vt:lpstr>微软雅黑</vt:lpstr>
      <vt:lpstr>楷体_GB2312</vt:lpstr>
      <vt:lpstr>新宋体</vt:lpstr>
      <vt:lpstr>Times New Roman</vt:lpstr>
      <vt:lpstr>Tahoma</vt:lpstr>
      <vt:lpstr>华文新魏</vt:lpstr>
      <vt:lpstr>Wingdings</vt:lpstr>
      <vt:lpstr>Arial Unicode MS</vt:lpstr>
      <vt:lpstr>Calibri Light</vt:lpstr>
      <vt:lpstr>Calibri</vt:lpstr>
      <vt:lpstr>-apple-system</vt:lpstr>
      <vt:lpstr>-apple-system</vt:lpstr>
      <vt:lpstr>楷体_GB2312</vt:lpstr>
      <vt:lpstr>Be Happy</vt:lpstr>
      <vt:lpstr>Office 主题</vt:lpstr>
      <vt:lpstr>TCP协议、QUIC协议实现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dc:creator>
  <cp:lastModifiedBy>චᆽච</cp:lastModifiedBy>
  <cp:revision>1369</cp:revision>
  <dcterms:created xsi:type="dcterms:W3CDTF">2025-12-22T06:52:00Z</dcterms:created>
  <dcterms:modified xsi:type="dcterms:W3CDTF">2025-12-22T07:24:16Z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D23E2B31397F4865A2DD4112D80E8866_13</vt:lpwstr>
  </property>
  <property fmtid="{D5CDD505-2E9C-101B-9397-08002B2CF9AE}" pid="3" name="KSOProductBuildVer">
    <vt:lpwstr>2052-12.1.0.24034</vt:lpwstr>
  </property>
</Properties>
</file>